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12" r:id="rId2"/>
    <p:sldId id="258" r:id="rId3"/>
    <p:sldId id="261" r:id="rId4"/>
    <p:sldId id="290" r:id="rId5"/>
    <p:sldId id="291" r:id="rId6"/>
    <p:sldId id="292" r:id="rId7"/>
    <p:sldId id="265" r:id="rId8"/>
    <p:sldId id="294" r:id="rId9"/>
    <p:sldId id="293" r:id="rId10"/>
    <p:sldId id="278" r:id="rId11"/>
    <p:sldId id="279" r:id="rId12"/>
    <p:sldId id="313" r:id="rId13"/>
    <p:sldId id="314" r:id="rId14"/>
    <p:sldId id="275" r:id="rId15"/>
    <p:sldId id="276" r:id="rId16"/>
    <p:sldId id="297" r:id="rId17"/>
    <p:sldId id="288" r:id="rId18"/>
    <p:sldId id="287" r:id="rId19"/>
    <p:sldId id="280" r:id="rId20"/>
    <p:sldId id="281" r:id="rId21"/>
    <p:sldId id="282" r:id="rId22"/>
    <p:sldId id="283" r:id="rId23"/>
    <p:sldId id="284" r:id="rId24"/>
    <p:sldId id="285" r:id="rId25"/>
    <p:sldId id="286" r:id="rId26"/>
    <p:sldId id="289" r:id="rId27"/>
    <p:sldId id="31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8" autoAdjust="0"/>
    <p:restoredTop sz="39447" autoAdjust="0"/>
  </p:normalViewPr>
  <p:slideViewPr>
    <p:cSldViewPr snapToGrid="0">
      <p:cViewPr varScale="1">
        <p:scale>
          <a:sx n="33" d="100"/>
          <a:sy n="33" d="100"/>
        </p:scale>
        <p:origin x="1944" y="53"/>
      </p:cViewPr>
      <p:guideLst/>
    </p:cSldViewPr>
  </p:slideViewPr>
  <p:outlineViewPr>
    <p:cViewPr>
      <p:scale>
        <a:sx n="33" d="100"/>
        <a:sy n="33" d="100"/>
      </p:scale>
      <p:origin x="0" y="-989"/>
    </p:cViewPr>
  </p:outlineViewPr>
  <p:notesTextViewPr>
    <p:cViewPr>
      <p:scale>
        <a:sx n="1" d="1"/>
        <a:sy n="1" d="1"/>
      </p:scale>
      <p:origin x="0" y="0"/>
    </p:cViewPr>
  </p:notesTextViewPr>
  <p:sorterViewPr>
    <p:cViewPr>
      <p:scale>
        <a:sx n="100" d="100"/>
        <a:sy n="100" d="100"/>
      </p:scale>
      <p:origin x="0" y="-27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6F1D7A-7113-4B0D-9093-D76748BCA777}" type="doc">
      <dgm:prSet loTypeId="urn:microsoft.com/office/officeart/2008/layout/LinedList" loCatId="list" qsTypeId="urn:microsoft.com/office/officeart/2005/8/quickstyle/simple4" qsCatId="simple" csTypeId="urn:microsoft.com/office/officeart/2005/8/colors/accent2_2" csCatId="accent2"/>
      <dgm:spPr/>
      <dgm:t>
        <a:bodyPr/>
        <a:lstStyle/>
        <a:p>
          <a:endParaRPr lang="en-US"/>
        </a:p>
      </dgm:t>
    </dgm:pt>
    <dgm:pt modelId="{70815C8B-ACE9-49A1-BC0D-6B8839B42615}">
      <dgm:prSet/>
      <dgm:spPr/>
      <dgm:t>
        <a:bodyPr/>
        <a:lstStyle/>
        <a:p>
          <a:r>
            <a:rPr lang="en-US"/>
            <a:t>Master’s degree or higher; preferably in counseling or a related profession</a:t>
          </a:r>
        </a:p>
      </dgm:t>
    </dgm:pt>
    <dgm:pt modelId="{14938411-4826-4DB0-A08D-69E6A1F1A649}" type="parTrans" cxnId="{56E05714-134D-418E-8C9A-32C0FE32B605}">
      <dgm:prSet/>
      <dgm:spPr/>
      <dgm:t>
        <a:bodyPr/>
        <a:lstStyle/>
        <a:p>
          <a:endParaRPr lang="en-US"/>
        </a:p>
      </dgm:t>
    </dgm:pt>
    <dgm:pt modelId="{680CBE78-A7D2-4F88-ADFF-11B6A0E2C93D}" type="sibTrans" cxnId="{56E05714-134D-418E-8C9A-32C0FE32B605}">
      <dgm:prSet/>
      <dgm:spPr/>
      <dgm:t>
        <a:bodyPr/>
        <a:lstStyle/>
        <a:p>
          <a:endParaRPr lang="en-US"/>
        </a:p>
      </dgm:t>
    </dgm:pt>
    <dgm:pt modelId="{D7D9F65F-D375-48AB-AF4D-7E4F61C753FB}">
      <dgm:prSet/>
      <dgm:spPr/>
      <dgm:t>
        <a:bodyPr/>
        <a:lstStyle/>
        <a:p>
          <a:r>
            <a:rPr lang="en-US" dirty="0"/>
            <a:t>Relevant certifications or licenses</a:t>
          </a:r>
        </a:p>
      </dgm:t>
    </dgm:pt>
    <dgm:pt modelId="{833FBA33-4219-4561-93F5-5972B5286F77}" type="parTrans" cxnId="{0DD925B2-1984-417F-9EFC-4B5469045816}">
      <dgm:prSet/>
      <dgm:spPr/>
      <dgm:t>
        <a:bodyPr/>
        <a:lstStyle/>
        <a:p>
          <a:endParaRPr lang="en-US"/>
        </a:p>
      </dgm:t>
    </dgm:pt>
    <dgm:pt modelId="{CA7DD9FF-6E43-4E39-BE92-8A4F4135AD3C}" type="sibTrans" cxnId="{0DD925B2-1984-417F-9EFC-4B5469045816}">
      <dgm:prSet/>
      <dgm:spPr/>
      <dgm:t>
        <a:bodyPr/>
        <a:lstStyle/>
        <a:p>
          <a:endParaRPr lang="en-US"/>
        </a:p>
      </dgm:t>
    </dgm:pt>
    <dgm:pt modelId="{ACEED3D2-8B7D-4B8A-A2DE-25E848AF724E}">
      <dgm:prSet/>
      <dgm:spPr/>
      <dgm:t>
        <a:bodyPr/>
        <a:lstStyle/>
        <a:p>
          <a:r>
            <a:rPr lang="en-US"/>
            <a:t>Two years of professional experience</a:t>
          </a:r>
        </a:p>
      </dgm:t>
    </dgm:pt>
    <dgm:pt modelId="{741B4B7C-A71B-4544-A384-2931D2151D52}" type="parTrans" cxnId="{82B01318-D0B5-464F-AB59-0BA584C4CD3B}">
      <dgm:prSet/>
      <dgm:spPr/>
      <dgm:t>
        <a:bodyPr/>
        <a:lstStyle/>
        <a:p>
          <a:endParaRPr lang="en-US"/>
        </a:p>
      </dgm:t>
    </dgm:pt>
    <dgm:pt modelId="{AC859D5E-65B6-448E-9713-D83B048386B6}" type="sibTrans" cxnId="{82B01318-D0B5-464F-AB59-0BA584C4CD3B}">
      <dgm:prSet/>
      <dgm:spPr/>
      <dgm:t>
        <a:bodyPr/>
        <a:lstStyle/>
        <a:p>
          <a:endParaRPr lang="en-US"/>
        </a:p>
      </dgm:t>
    </dgm:pt>
    <dgm:pt modelId="{FA47FE4A-3100-4324-BF60-463E1B7C9437}">
      <dgm:prSet/>
      <dgm:spPr/>
      <dgm:t>
        <a:bodyPr/>
        <a:lstStyle/>
        <a:p>
          <a:r>
            <a:rPr lang="en-US"/>
            <a:t>Knowledge of rehabilitation counseling program’s requirements</a:t>
          </a:r>
        </a:p>
      </dgm:t>
    </dgm:pt>
    <dgm:pt modelId="{6AC599F3-A40D-4DB3-BBE5-DC5A664AA305}" type="parTrans" cxnId="{BF0CB0A5-A592-438E-9094-82EB9AD90BEC}">
      <dgm:prSet/>
      <dgm:spPr/>
      <dgm:t>
        <a:bodyPr/>
        <a:lstStyle/>
        <a:p>
          <a:endParaRPr lang="en-US"/>
        </a:p>
      </dgm:t>
    </dgm:pt>
    <dgm:pt modelId="{8CA3BDFC-4389-4A3E-B9CA-4C704A64014C}" type="sibTrans" cxnId="{BF0CB0A5-A592-438E-9094-82EB9AD90BEC}">
      <dgm:prSet/>
      <dgm:spPr/>
      <dgm:t>
        <a:bodyPr/>
        <a:lstStyle/>
        <a:p>
          <a:endParaRPr lang="en-US"/>
        </a:p>
      </dgm:t>
    </dgm:pt>
    <dgm:pt modelId="{4E8E4187-DCD4-4545-BD31-C6ACA821FE8B}">
      <dgm:prSet/>
      <dgm:spPr/>
      <dgm:t>
        <a:bodyPr/>
        <a:lstStyle/>
        <a:p>
          <a:r>
            <a:rPr lang="en-US"/>
            <a:t>Training in counselor supervision</a:t>
          </a:r>
        </a:p>
      </dgm:t>
    </dgm:pt>
    <dgm:pt modelId="{C43F1D58-33BA-40C8-816F-CB4C6E796FBA}" type="parTrans" cxnId="{A3F11D6F-28F2-4FA8-9E83-F42675DE8C85}">
      <dgm:prSet/>
      <dgm:spPr/>
      <dgm:t>
        <a:bodyPr/>
        <a:lstStyle/>
        <a:p>
          <a:endParaRPr lang="en-US"/>
        </a:p>
      </dgm:t>
    </dgm:pt>
    <dgm:pt modelId="{240688A4-0265-4E08-AAD2-191DF8802EBC}" type="sibTrans" cxnId="{A3F11D6F-28F2-4FA8-9E83-F42675DE8C85}">
      <dgm:prSet/>
      <dgm:spPr/>
      <dgm:t>
        <a:bodyPr/>
        <a:lstStyle/>
        <a:p>
          <a:endParaRPr lang="en-US"/>
        </a:p>
      </dgm:t>
    </dgm:pt>
    <dgm:pt modelId="{63281652-78B8-48BF-AE23-987271F38BD8}" type="pres">
      <dgm:prSet presAssocID="{266F1D7A-7113-4B0D-9093-D76748BCA777}" presName="vert0" presStyleCnt="0">
        <dgm:presLayoutVars>
          <dgm:dir/>
          <dgm:animOne val="branch"/>
          <dgm:animLvl val="lvl"/>
        </dgm:presLayoutVars>
      </dgm:prSet>
      <dgm:spPr/>
    </dgm:pt>
    <dgm:pt modelId="{C36F4057-1356-4F5E-BDA9-59831B04381A}" type="pres">
      <dgm:prSet presAssocID="{70815C8B-ACE9-49A1-BC0D-6B8839B42615}" presName="thickLine" presStyleLbl="alignNode1" presStyleIdx="0" presStyleCnt="5"/>
      <dgm:spPr/>
    </dgm:pt>
    <dgm:pt modelId="{F7E6F1D1-5D15-4057-ADCA-864C696739A8}" type="pres">
      <dgm:prSet presAssocID="{70815C8B-ACE9-49A1-BC0D-6B8839B42615}" presName="horz1" presStyleCnt="0"/>
      <dgm:spPr/>
    </dgm:pt>
    <dgm:pt modelId="{2BE93586-6997-4B95-9429-5F953BAD9E96}" type="pres">
      <dgm:prSet presAssocID="{70815C8B-ACE9-49A1-BC0D-6B8839B42615}" presName="tx1" presStyleLbl="revTx" presStyleIdx="0" presStyleCnt="5"/>
      <dgm:spPr/>
    </dgm:pt>
    <dgm:pt modelId="{A4CB1218-CCD9-4DC4-8300-4C35035F2351}" type="pres">
      <dgm:prSet presAssocID="{70815C8B-ACE9-49A1-BC0D-6B8839B42615}" presName="vert1" presStyleCnt="0"/>
      <dgm:spPr/>
    </dgm:pt>
    <dgm:pt modelId="{B6E67EFD-61D4-456D-8670-950638A8053D}" type="pres">
      <dgm:prSet presAssocID="{D7D9F65F-D375-48AB-AF4D-7E4F61C753FB}" presName="thickLine" presStyleLbl="alignNode1" presStyleIdx="1" presStyleCnt="5"/>
      <dgm:spPr/>
    </dgm:pt>
    <dgm:pt modelId="{28505EF3-B019-434A-A08C-FC82588E4097}" type="pres">
      <dgm:prSet presAssocID="{D7D9F65F-D375-48AB-AF4D-7E4F61C753FB}" presName="horz1" presStyleCnt="0"/>
      <dgm:spPr/>
    </dgm:pt>
    <dgm:pt modelId="{3CDC997D-37CE-4E5B-9729-A10508EB3984}" type="pres">
      <dgm:prSet presAssocID="{D7D9F65F-D375-48AB-AF4D-7E4F61C753FB}" presName="tx1" presStyleLbl="revTx" presStyleIdx="1" presStyleCnt="5"/>
      <dgm:spPr/>
    </dgm:pt>
    <dgm:pt modelId="{629D111A-863C-4A19-A972-25D993861EE7}" type="pres">
      <dgm:prSet presAssocID="{D7D9F65F-D375-48AB-AF4D-7E4F61C753FB}" presName="vert1" presStyleCnt="0"/>
      <dgm:spPr/>
    </dgm:pt>
    <dgm:pt modelId="{D7409C92-4D7A-4D0D-8763-111053AF89FD}" type="pres">
      <dgm:prSet presAssocID="{ACEED3D2-8B7D-4B8A-A2DE-25E848AF724E}" presName="thickLine" presStyleLbl="alignNode1" presStyleIdx="2" presStyleCnt="5"/>
      <dgm:spPr/>
    </dgm:pt>
    <dgm:pt modelId="{D6F6209D-6501-4D5B-8989-5231F8F0E94E}" type="pres">
      <dgm:prSet presAssocID="{ACEED3D2-8B7D-4B8A-A2DE-25E848AF724E}" presName="horz1" presStyleCnt="0"/>
      <dgm:spPr/>
    </dgm:pt>
    <dgm:pt modelId="{F18993B7-58FD-4091-80CF-6E35B18A54AE}" type="pres">
      <dgm:prSet presAssocID="{ACEED3D2-8B7D-4B8A-A2DE-25E848AF724E}" presName="tx1" presStyleLbl="revTx" presStyleIdx="2" presStyleCnt="5"/>
      <dgm:spPr/>
    </dgm:pt>
    <dgm:pt modelId="{84C5EBC5-FC9E-4742-85C4-EF4B76063098}" type="pres">
      <dgm:prSet presAssocID="{ACEED3D2-8B7D-4B8A-A2DE-25E848AF724E}" presName="vert1" presStyleCnt="0"/>
      <dgm:spPr/>
    </dgm:pt>
    <dgm:pt modelId="{5A94A4BC-D34D-423A-9E59-0A82D26A0458}" type="pres">
      <dgm:prSet presAssocID="{FA47FE4A-3100-4324-BF60-463E1B7C9437}" presName="thickLine" presStyleLbl="alignNode1" presStyleIdx="3" presStyleCnt="5"/>
      <dgm:spPr/>
    </dgm:pt>
    <dgm:pt modelId="{8A2656E4-8BB9-40A8-A029-6574E3FDB26B}" type="pres">
      <dgm:prSet presAssocID="{FA47FE4A-3100-4324-BF60-463E1B7C9437}" presName="horz1" presStyleCnt="0"/>
      <dgm:spPr/>
    </dgm:pt>
    <dgm:pt modelId="{AE73D049-428E-4DC1-97AD-7AC78C4E575F}" type="pres">
      <dgm:prSet presAssocID="{FA47FE4A-3100-4324-BF60-463E1B7C9437}" presName="tx1" presStyleLbl="revTx" presStyleIdx="3" presStyleCnt="5"/>
      <dgm:spPr/>
    </dgm:pt>
    <dgm:pt modelId="{05BAFC73-950F-45A4-839B-B70C8EA6A020}" type="pres">
      <dgm:prSet presAssocID="{FA47FE4A-3100-4324-BF60-463E1B7C9437}" presName="vert1" presStyleCnt="0"/>
      <dgm:spPr/>
    </dgm:pt>
    <dgm:pt modelId="{E290CDBD-C20F-4FE5-B014-4C9AC35963CD}" type="pres">
      <dgm:prSet presAssocID="{4E8E4187-DCD4-4545-BD31-C6ACA821FE8B}" presName="thickLine" presStyleLbl="alignNode1" presStyleIdx="4" presStyleCnt="5"/>
      <dgm:spPr/>
    </dgm:pt>
    <dgm:pt modelId="{3B48A5F0-D640-4F75-BCAB-0352ECBB1E4D}" type="pres">
      <dgm:prSet presAssocID="{4E8E4187-DCD4-4545-BD31-C6ACA821FE8B}" presName="horz1" presStyleCnt="0"/>
      <dgm:spPr/>
    </dgm:pt>
    <dgm:pt modelId="{C7F9BBB5-851A-4907-9342-E7ED4D86E6DB}" type="pres">
      <dgm:prSet presAssocID="{4E8E4187-DCD4-4545-BD31-C6ACA821FE8B}" presName="tx1" presStyleLbl="revTx" presStyleIdx="4" presStyleCnt="5"/>
      <dgm:spPr/>
    </dgm:pt>
    <dgm:pt modelId="{CB3CF456-36A2-461C-B7D3-64DCC5D438E3}" type="pres">
      <dgm:prSet presAssocID="{4E8E4187-DCD4-4545-BD31-C6ACA821FE8B}" presName="vert1" presStyleCnt="0"/>
      <dgm:spPr/>
    </dgm:pt>
  </dgm:ptLst>
  <dgm:cxnLst>
    <dgm:cxn modelId="{56E05714-134D-418E-8C9A-32C0FE32B605}" srcId="{266F1D7A-7113-4B0D-9093-D76748BCA777}" destId="{70815C8B-ACE9-49A1-BC0D-6B8839B42615}" srcOrd="0" destOrd="0" parTransId="{14938411-4826-4DB0-A08D-69E6A1F1A649}" sibTransId="{680CBE78-A7D2-4F88-ADFF-11B6A0E2C93D}"/>
    <dgm:cxn modelId="{82B01318-D0B5-464F-AB59-0BA584C4CD3B}" srcId="{266F1D7A-7113-4B0D-9093-D76748BCA777}" destId="{ACEED3D2-8B7D-4B8A-A2DE-25E848AF724E}" srcOrd="2" destOrd="0" parTransId="{741B4B7C-A71B-4544-A384-2931D2151D52}" sibTransId="{AC859D5E-65B6-448E-9713-D83B048386B6}"/>
    <dgm:cxn modelId="{4CC9F61E-EBE0-4D0E-9145-C51FF46F604B}" type="presOf" srcId="{266F1D7A-7113-4B0D-9093-D76748BCA777}" destId="{63281652-78B8-48BF-AE23-987271F38BD8}" srcOrd="0" destOrd="0" presId="urn:microsoft.com/office/officeart/2008/layout/LinedList"/>
    <dgm:cxn modelId="{7F967F61-1404-43D3-8067-24A8DCDC3A1D}" type="presOf" srcId="{D7D9F65F-D375-48AB-AF4D-7E4F61C753FB}" destId="{3CDC997D-37CE-4E5B-9729-A10508EB3984}" srcOrd="0" destOrd="0" presId="urn:microsoft.com/office/officeart/2008/layout/LinedList"/>
    <dgm:cxn modelId="{835FCE42-5A8B-4248-A7F2-8EFAA0E19EAE}" type="presOf" srcId="{70815C8B-ACE9-49A1-BC0D-6B8839B42615}" destId="{2BE93586-6997-4B95-9429-5F953BAD9E96}" srcOrd="0" destOrd="0" presId="urn:microsoft.com/office/officeart/2008/layout/LinedList"/>
    <dgm:cxn modelId="{A3F11D6F-28F2-4FA8-9E83-F42675DE8C85}" srcId="{266F1D7A-7113-4B0D-9093-D76748BCA777}" destId="{4E8E4187-DCD4-4545-BD31-C6ACA821FE8B}" srcOrd="4" destOrd="0" parTransId="{C43F1D58-33BA-40C8-816F-CB4C6E796FBA}" sibTransId="{240688A4-0265-4E08-AAD2-191DF8802EBC}"/>
    <dgm:cxn modelId="{A828A791-BAB0-44D8-851B-F17D182C9B5F}" type="presOf" srcId="{FA47FE4A-3100-4324-BF60-463E1B7C9437}" destId="{AE73D049-428E-4DC1-97AD-7AC78C4E575F}" srcOrd="0" destOrd="0" presId="urn:microsoft.com/office/officeart/2008/layout/LinedList"/>
    <dgm:cxn modelId="{50862897-3F3C-4D6C-9953-CC05E6CE69C3}" type="presOf" srcId="{4E8E4187-DCD4-4545-BD31-C6ACA821FE8B}" destId="{C7F9BBB5-851A-4907-9342-E7ED4D86E6DB}" srcOrd="0" destOrd="0" presId="urn:microsoft.com/office/officeart/2008/layout/LinedList"/>
    <dgm:cxn modelId="{BF0CB0A5-A592-438E-9094-82EB9AD90BEC}" srcId="{266F1D7A-7113-4B0D-9093-D76748BCA777}" destId="{FA47FE4A-3100-4324-BF60-463E1B7C9437}" srcOrd="3" destOrd="0" parTransId="{6AC599F3-A40D-4DB3-BBE5-DC5A664AA305}" sibTransId="{8CA3BDFC-4389-4A3E-B9CA-4C704A64014C}"/>
    <dgm:cxn modelId="{0DD925B2-1984-417F-9EFC-4B5469045816}" srcId="{266F1D7A-7113-4B0D-9093-D76748BCA777}" destId="{D7D9F65F-D375-48AB-AF4D-7E4F61C753FB}" srcOrd="1" destOrd="0" parTransId="{833FBA33-4219-4561-93F5-5972B5286F77}" sibTransId="{CA7DD9FF-6E43-4E39-BE92-8A4F4135AD3C}"/>
    <dgm:cxn modelId="{69EB03ED-5FEC-4DB0-870C-4E9B9066FA48}" type="presOf" srcId="{ACEED3D2-8B7D-4B8A-A2DE-25E848AF724E}" destId="{F18993B7-58FD-4091-80CF-6E35B18A54AE}" srcOrd="0" destOrd="0" presId="urn:microsoft.com/office/officeart/2008/layout/LinedList"/>
    <dgm:cxn modelId="{B82C561C-017F-407A-81BC-A363BFB56AA4}" type="presParOf" srcId="{63281652-78B8-48BF-AE23-987271F38BD8}" destId="{C36F4057-1356-4F5E-BDA9-59831B04381A}" srcOrd="0" destOrd="0" presId="urn:microsoft.com/office/officeart/2008/layout/LinedList"/>
    <dgm:cxn modelId="{41B91D89-31AD-4580-9846-56C4957986A0}" type="presParOf" srcId="{63281652-78B8-48BF-AE23-987271F38BD8}" destId="{F7E6F1D1-5D15-4057-ADCA-864C696739A8}" srcOrd="1" destOrd="0" presId="urn:microsoft.com/office/officeart/2008/layout/LinedList"/>
    <dgm:cxn modelId="{0BCBACC8-FD7E-4CD6-A632-1701E0B858E5}" type="presParOf" srcId="{F7E6F1D1-5D15-4057-ADCA-864C696739A8}" destId="{2BE93586-6997-4B95-9429-5F953BAD9E96}" srcOrd="0" destOrd="0" presId="urn:microsoft.com/office/officeart/2008/layout/LinedList"/>
    <dgm:cxn modelId="{1F4DC63A-CF42-4E0B-B645-DCC229AD7586}" type="presParOf" srcId="{F7E6F1D1-5D15-4057-ADCA-864C696739A8}" destId="{A4CB1218-CCD9-4DC4-8300-4C35035F2351}" srcOrd="1" destOrd="0" presId="urn:microsoft.com/office/officeart/2008/layout/LinedList"/>
    <dgm:cxn modelId="{FFD25F4E-A6E8-48B0-8EDE-A308E8ECDDEA}" type="presParOf" srcId="{63281652-78B8-48BF-AE23-987271F38BD8}" destId="{B6E67EFD-61D4-456D-8670-950638A8053D}" srcOrd="2" destOrd="0" presId="urn:microsoft.com/office/officeart/2008/layout/LinedList"/>
    <dgm:cxn modelId="{60F40253-85D4-44D1-ABB2-B0EACD21AAA2}" type="presParOf" srcId="{63281652-78B8-48BF-AE23-987271F38BD8}" destId="{28505EF3-B019-434A-A08C-FC82588E4097}" srcOrd="3" destOrd="0" presId="urn:microsoft.com/office/officeart/2008/layout/LinedList"/>
    <dgm:cxn modelId="{86068BA0-434F-4536-8F51-D40AD7B2C10A}" type="presParOf" srcId="{28505EF3-B019-434A-A08C-FC82588E4097}" destId="{3CDC997D-37CE-4E5B-9729-A10508EB3984}" srcOrd="0" destOrd="0" presId="urn:microsoft.com/office/officeart/2008/layout/LinedList"/>
    <dgm:cxn modelId="{D54D06EE-CFC5-4138-9789-971C7FA4FC02}" type="presParOf" srcId="{28505EF3-B019-434A-A08C-FC82588E4097}" destId="{629D111A-863C-4A19-A972-25D993861EE7}" srcOrd="1" destOrd="0" presId="urn:microsoft.com/office/officeart/2008/layout/LinedList"/>
    <dgm:cxn modelId="{912C22CC-6A44-4E61-AD8E-C77D97D5F10C}" type="presParOf" srcId="{63281652-78B8-48BF-AE23-987271F38BD8}" destId="{D7409C92-4D7A-4D0D-8763-111053AF89FD}" srcOrd="4" destOrd="0" presId="urn:microsoft.com/office/officeart/2008/layout/LinedList"/>
    <dgm:cxn modelId="{0A7ACAEB-29CA-42F6-99E5-CDE5568C7553}" type="presParOf" srcId="{63281652-78B8-48BF-AE23-987271F38BD8}" destId="{D6F6209D-6501-4D5B-8989-5231F8F0E94E}" srcOrd="5" destOrd="0" presId="urn:microsoft.com/office/officeart/2008/layout/LinedList"/>
    <dgm:cxn modelId="{E4B5A4F8-463F-4B70-ADF3-41B766E9694C}" type="presParOf" srcId="{D6F6209D-6501-4D5B-8989-5231F8F0E94E}" destId="{F18993B7-58FD-4091-80CF-6E35B18A54AE}" srcOrd="0" destOrd="0" presId="urn:microsoft.com/office/officeart/2008/layout/LinedList"/>
    <dgm:cxn modelId="{674FF99A-1DBC-4C47-90C3-3C1BFE1CF769}" type="presParOf" srcId="{D6F6209D-6501-4D5B-8989-5231F8F0E94E}" destId="{84C5EBC5-FC9E-4742-85C4-EF4B76063098}" srcOrd="1" destOrd="0" presId="urn:microsoft.com/office/officeart/2008/layout/LinedList"/>
    <dgm:cxn modelId="{A0081F46-53D6-4C7C-B271-DD8F187C465E}" type="presParOf" srcId="{63281652-78B8-48BF-AE23-987271F38BD8}" destId="{5A94A4BC-D34D-423A-9E59-0A82D26A0458}" srcOrd="6" destOrd="0" presId="urn:microsoft.com/office/officeart/2008/layout/LinedList"/>
    <dgm:cxn modelId="{07B21D88-C742-4925-907F-FCE49214CF21}" type="presParOf" srcId="{63281652-78B8-48BF-AE23-987271F38BD8}" destId="{8A2656E4-8BB9-40A8-A029-6574E3FDB26B}" srcOrd="7" destOrd="0" presId="urn:microsoft.com/office/officeart/2008/layout/LinedList"/>
    <dgm:cxn modelId="{20B6F1B6-84AC-440F-92A6-A392C9AF68A0}" type="presParOf" srcId="{8A2656E4-8BB9-40A8-A029-6574E3FDB26B}" destId="{AE73D049-428E-4DC1-97AD-7AC78C4E575F}" srcOrd="0" destOrd="0" presId="urn:microsoft.com/office/officeart/2008/layout/LinedList"/>
    <dgm:cxn modelId="{525A43A8-EFB1-4EF0-AF66-D6166DA5E371}" type="presParOf" srcId="{8A2656E4-8BB9-40A8-A029-6574E3FDB26B}" destId="{05BAFC73-950F-45A4-839B-B70C8EA6A020}" srcOrd="1" destOrd="0" presId="urn:microsoft.com/office/officeart/2008/layout/LinedList"/>
    <dgm:cxn modelId="{7F169D43-C1BE-425D-97F0-6C65F008512E}" type="presParOf" srcId="{63281652-78B8-48BF-AE23-987271F38BD8}" destId="{E290CDBD-C20F-4FE5-B014-4C9AC35963CD}" srcOrd="8" destOrd="0" presId="urn:microsoft.com/office/officeart/2008/layout/LinedList"/>
    <dgm:cxn modelId="{D5D5911D-CF4C-488E-A139-1A35A8EF1AA9}" type="presParOf" srcId="{63281652-78B8-48BF-AE23-987271F38BD8}" destId="{3B48A5F0-D640-4F75-BCAB-0352ECBB1E4D}" srcOrd="9" destOrd="0" presId="urn:microsoft.com/office/officeart/2008/layout/LinedList"/>
    <dgm:cxn modelId="{D0EC0926-50B1-4FC8-AE62-6295EBD89409}" type="presParOf" srcId="{3B48A5F0-D640-4F75-BCAB-0352ECBB1E4D}" destId="{C7F9BBB5-851A-4907-9342-E7ED4D86E6DB}" srcOrd="0" destOrd="0" presId="urn:microsoft.com/office/officeart/2008/layout/LinedList"/>
    <dgm:cxn modelId="{953E066F-125F-4C23-97AB-354B667F352C}" type="presParOf" srcId="{3B48A5F0-D640-4F75-BCAB-0352ECBB1E4D}" destId="{CB3CF456-36A2-461C-B7D3-64DCC5D438E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896B65-8EA0-45A1-95AC-99EAE893D4D8}" type="doc">
      <dgm:prSet loTypeId="urn:microsoft.com/office/officeart/2008/layout/LinedList" loCatId="list" qsTypeId="urn:microsoft.com/office/officeart/2005/8/quickstyle/simple4" qsCatId="simple" csTypeId="urn:microsoft.com/office/officeart/2005/8/colors/accent2_2" csCatId="accent2"/>
      <dgm:spPr/>
      <dgm:t>
        <a:bodyPr/>
        <a:lstStyle/>
        <a:p>
          <a:endParaRPr lang="en-US"/>
        </a:p>
      </dgm:t>
    </dgm:pt>
    <dgm:pt modelId="{422D5739-A13A-4760-AA1E-C2C881D06437}">
      <dgm:prSet/>
      <dgm:spPr/>
      <dgm:t>
        <a:bodyPr/>
        <a:lstStyle/>
        <a:p>
          <a:r>
            <a:rPr lang="en-US" dirty="0"/>
            <a:t>Work-ready interns for rehabilitation and clinical providers</a:t>
          </a:r>
        </a:p>
      </dgm:t>
    </dgm:pt>
    <dgm:pt modelId="{D8930C75-F304-40E2-928B-D2A5C3BFF4A0}" type="parTrans" cxnId="{CDEFE667-9130-4163-9AEC-1F3AAB9D1C9F}">
      <dgm:prSet/>
      <dgm:spPr/>
      <dgm:t>
        <a:bodyPr/>
        <a:lstStyle/>
        <a:p>
          <a:endParaRPr lang="en-US"/>
        </a:p>
      </dgm:t>
    </dgm:pt>
    <dgm:pt modelId="{A97F2171-8B97-443E-B8B5-EDFEA2C9C15D}" type="sibTrans" cxnId="{CDEFE667-9130-4163-9AEC-1F3AAB9D1C9F}">
      <dgm:prSet/>
      <dgm:spPr/>
      <dgm:t>
        <a:bodyPr/>
        <a:lstStyle/>
        <a:p>
          <a:endParaRPr lang="en-US"/>
        </a:p>
      </dgm:t>
    </dgm:pt>
    <dgm:pt modelId="{F7967260-11E4-4A1D-B349-0048E0F4A0AF}">
      <dgm:prSet/>
      <dgm:spPr/>
      <dgm:t>
        <a:bodyPr/>
        <a:lstStyle/>
        <a:p>
          <a:r>
            <a:rPr lang="en-US"/>
            <a:t>Qualified caseload assistance </a:t>
          </a:r>
        </a:p>
      </dgm:t>
    </dgm:pt>
    <dgm:pt modelId="{B1CDA830-F1FF-4CD6-A413-B1573964DF0F}" type="parTrans" cxnId="{DBF6CA73-2C36-43A9-AFCD-8FBFD9D38EDD}">
      <dgm:prSet/>
      <dgm:spPr/>
      <dgm:t>
        <a:bodyPr/>
        <a:lstStyle/>
        <a:p>
          <a:endParaRPr lang="en-US"/>
        </a:p>
      </dgm:t>
    </dgm:pt>
    <dgm:pt modelId="{466A7F33-BC49-48BD-930F-44786F42A61F}" type="sibTrans" cxnId="{DBF6CA73-2C36-43A9-AFCD-8FBFD9D38EDD}">
      <dgm:prSet/>
      <dgm:spPr/>
      <dgm:t>
        <a:bodyPr/>
        <a:lstStyle/>
        <a:p>
          <a:endParaRPr lang="en-US"/>
        </a:p>
      </dgm:t>
    </dgm:pt>
    <dgm:pt modelId="{F2776AEF-1B6C-464A-A167-F10EA42C31A2}">
      <dgm:prSet/>
      <dgm:spPr/>
      <dgm:t>
        <a:bodyPr/>
        <a:lstStyle/>
        <a:p>
          <a:r>
            <a:rPr lang="en-US"/>
            <a:t>An opportunity to help develop the counselors of the future</a:t>
          </a:r>
        </a:p>
      </dgm:t>
    </dgm:pt>
    <dgm:pt modelId="{28833FE0-1CB2-4A64-B46C-0694221A01D6}" type="parTrans" cxnId="{84210458-C4C1-4CB7-981B-A14B2A843F21}">
      <dgm:prSet/>
      <dgm:spPr/>
      <dgm:t>
        <a:bodyPr/>
        <a:lstStyle/>
        <a:p>
          <a:endParaRPr lang="en-US"/>
        </a:p>
      </dgm:t>
    </dgm:pt>
    <dgm:pt modelId="{D40ADF6C-1D10-4D34-9810-F63858B66477}" type="sibTrans" cxnId="{84210458-C4C1-4CB7-981B-A14B2A843F21}">
      <dgm:prSet/>
      <dgm:spPr/>
      <dgm:t>
        <a:bodyPr/>
        <a:lstStyle/>
        <a:p>
          <a:endParaRPr lang="en-US"/>
        </a:p>
      </dgm:t>
    </dgm:pt>
    <dgm:pt modelId="{EF7559EF-7FFB-4F3D-8814-1DC3335D2487}">
      <dgm:prSet/>
      <dgm:spPr/>
      <dgm:t>
        <a:bodyPr/>
        <a:lstStyle/>
        <a:p>
          <a:r>
            <a:rPr lang="en-US"/>
            <a:t>Access to current theories and practice </a:t>
          </a:r>
        </a:p>
      </dgm:t>
    </dgm:pt>
    <dgm:pt modelId="{30989310-71CD-4EBC-8F03-82AF967DA3E0}" type="parTrans" cxnId="{0971DFA2-CE3E-4BC4-B8E1-39A5D928277B}">
      <dgm:prSet/>
      <dgm:spPr/>
      <dgm:t>
        <a:bodyPr/>
        <a:lstStyle/>
        <a:p>
          <a:endParaRPr lang="en-US"/>
        </a:p>
      </dgm:t>
    </dgm:pt>
    <dgm:pt modelId="{3FC3B7C7-0808-4A4D-813F-6BA9C2A67498}" type="sibTrans" cxnId="{0971DFA2-CE3E-4BC4-B8E1-39A5D928277B}">
      <dgm:prSet/>
      <dgm:spPr/>
      <dgm:t>
        <a:bodyPr/>
        <a:lstStyle/>
        <a:p>
          <a:endParaRPr lang="en-US"/>
        </a:p>
      </dgm:t>
    </dgm:pt>
    <dgm:pt modelId="{97D11ECD-556A-4F24-BB18-198114011B9A}">
      <dgm:prSet/>
      <dgm:spPr/>
      <dgm:t>
        <a:bodyPr/>
        <a:lstStyle/>
        <a:p>
          <a:r>
            <a:rPr lang="en-US"/>
            <a:t>Prospects for future employment </a:t>
          </a:r>
        </a:p>
      </dgm:t>
    </dgm:pt>
    <dgm:pt modelId="{20ED7C48-6794-46E0-BAFC-9B7A9A7C3297}" type="parTrans" cxnId="{A81D02CE-0900-4752-8D41-BC1992151E74}">
      <dgm:prSet/>
      <dgm:spPr/>
      <dgm:t>
        <a:bodyPr/>
        <a:lstStyle/>
        <a:p>
          <a:endParaRPr lang="en-US"/>
        </a:p>
      </dgm:t>
    </dgm:pt>
    <dgm:pt modelId="{9B0F53FF-D2E7-4B47-857F-D48AB640338F}" type="sibTrans" cxnId="{A81D02CE-0900-4752-8D41-BC1992151E74}">
      <dgm:prSet/>
      <dgm:spPr/>
      <dgm:t>
        <a:bodyPr/>
        <a:lstStyle/>
        <a:p>
          <a:endParaRPr lang="en-US"/>
        </a:p>
      </dgm:t>
    </dgm:pt>
    <dgm:pt modelId="{1905E6CA-D9DB-4C2E-A3E6-4639C34B7D47}" type="pres">
      <dgm:prSet presAssocID="{A8896B65-8EA0-45A1-95AC-99EAE893D4D8}" presName="vert0" presStyleCnt="0">
        <dgm:presLayoutVars>
          <dgm:dir/>
          <dgm:animOne val="branch"/>
          <dgm:animLvl val="lvl"/>
        </dgm:presLayoutVars>
      </dgm:prSet>
      <dgm:spPr/>
    </dgm:pt>
    <dgm:pt modelId="{5F489337-75C3-492F-B1C4-DB7DBB80048C}" type="pres">
      <dgm:prSet presAssocID="{422D5739-A13A-4760-AA1E-C2C881D06437}" presName="thickLine" presStyleLbl="alignNode1" presStyleIdx="0" presStyleCnt="5"/>
      <dgm:spPr/>
    </dgm:pt>
    <dgm:pt modelId="{0302F2F3-BDC3-467E-83B2-2BCA91FF3B55}" type="pres">
      <dgm:prSet presAssocID="{422D5739-A13A-4760-AA1E-C2C881D06437}" presName="horz1" presStyleCnt="0"/>
      <dgm:spPr/>
    </dgm:pt>
    <dgm:pt modelId="{D92E69AD-82E5-4B29-94AF-721422A19488}" type="pres">
      <dgm:prSet presAssocID="{422D5739-A13A-4760-AA1E-C2C881D06437}" presName="tx1" presStyleLbl="revTx" presStyleIdx="0" presStyleCnt="5"/>
      <dgm:spPr/>
    </dgm:pt>
    <dgm:pt modelId="{EFC896A5-FE08-4CD4-B796-B958DC17FD13}" type="pres">
      <dgm:prSet presAssocID="{422D5739-A13A-4760-AA1E-C2C881D06437}" presName="vert1" presStyleCnt="0"/>
      <dgm:spPr/>
    </dgm:pt>
    <dgm:pt modelId="{A7CCA5DA-BB66-4817-8337-3E1D648DEEC1}" type="pres">
      <dgm:prSet presAssocID="{F7967260-11E4-4A1D-B349-0048E0F4A0AF}" presName="thickLine" presStyleLbl="alignNode1" presStyleIdx="1" presStyleCnt="5"/>
      <dgm:spPr/>
    </dgm:pt>
    <dgm:pt modelId="{90BE2D3D-81B4-47FA-B286-5AED4DA9D5ED}" type="pres">
      <dgm:prSet presAssocID="{F7967260-11E4-4A1D-B349-0048E0F4A0AF}" presName="horz1" presStyleCnt="0"/>
      <dgm:spPr/>
    </dgm:pt>
    <dgm:pt modelId="{75BA3EF0-BADE-4A5E-A32D-BBAA4E8105A0}" type="pres">
      <dgm:prSet presAssocID="{F7967260-11E4-4A1D-B349-0048E0F4A0AF}" presName="tx1" presStyleLbl="revTx" presStyleIdx="1" presStyleCnt="5"/>
      <dgm:spPr/>
    </dgm:pt>
    <dgm:pt modelId="{C31771F7-1717-4A12-BB49-C826F26E3F87}" type="pres">
      <dgm:prSet presAssocID="{F7967260-11E4-4A1D-B349-0048E0F4A0AF}" presName="vert1" presStyleCnt="0"/>
      <dgm:spPr/>
    </dgm:pt>
    <dgm:pt modelId="{19EA5392-3525-43E7-91CD-F60D7D1B9D41}" type="pres">
      <dgm:prSet presAssocID="{F2776AEF-1B6C-464A-A167-F10EA42C31A2}" presName="thickLine" presStyleLbl="alignNode1" presStyleIdx="2" presStyleCnt="5"/>
      <dgm:spPr/>
    </dgm:pt>
    <dgm:pt modelId="{4E3818D7-5CE6-4742-8E8D-8B9E4FCB21F3}" type="pres">
      <dgm:prSet presAssocID="{F2776AEF-1B6C-464A-A167-F10EA42C31A2}" presName="horz1" presStyleCnt="0"/>
      <dgm:spPr/>
    </dgm:pt>
    <dgm:pt modelId="{6B72947C-7DC2-42B6-B974-60D09D41246E}" type="pres">
      <dgm:prSet presAssocID="{F2776AEF-1B6C-464A-A167-F10EA42C31A2}" presName="tx1" presStyleLbl="revTx" presStyleIdx="2" presStyleCnt="5"/>
      <dgm:spPr/>
    </dgm:pt>
    <dgm:pt modelId="{5B70231B-83B2-4F6F-8470-CC49F7C2698A}" type="pres">
      <dgm:prSet presAssocID="{F2776AEF-1B6C-464A-A167-F10EA42C31A2}" presName="vert1" presStyleCnt="0"/>
      <dgm:spPr/>
    </dgm:pt>
    <dgm:pt modelId="{4D72CCE1-4AD4-44AB-90E6-83B54745DA62}" type="pres">
      <dgm:prSet presAssocID="{EF7559EF-7FFB-4F3D-8814-1DC3335D2487}" presName="thickLine" presStyleLbl="alignNode1" presStyleIdx="3" presStyleCnt="5"/>
      <dgm:spPr/>
    </dgm:pt>
    <dgm:pt modelId="{2C4F3826-D9FC-4AF2-8682-D5E8BA96D3C4}" type="pres">
      <dgm:prSet presAssocID="{EF7559EF-7FFB-4F3D-8814-1DC3335D2487}" presName="horz1" presStyleCnt="0"/>
      <dgm:spPr/>
    </dgm:pt>
    <dgm:pt modelId="{3C48D5A8-1850-4A32-9139-C3165ACD0424}" type="pres">
      <dgm:prSet presAssocID="{EF7559EF-7FFB-4F3D-8814-1DC3335D2487}" presName="tx1" presStyleLbl="revTx" presStyleIdx="3" presStyleCnt="5"/>
      <dgm:spPr/>
    </dgm:pt>
    <dgm:pt modelId="{13649904-D403-4AF3-AEEC-2EB2FF3EC49E}" type="pres">
      <dgm:prSet presAssocID="{EF7559EF-7FFB-4F3D-8814-1DC3335D2487}" presName="vert1" presStyleCnt="0"/>
      <dgm:spPr/>
    </dgm:pt>
    <dgm:pt modelId="{6E8EBF44-2BE6-43C6-BA37-08FC49853AE2}" type="pres">
      <dgm:prSet presAssocID="{97D11ECD-556A-4F24-BB18-198114011B9A}" presName="thickLine" presStyleLbl="alignNode1" presStyleIdx="4" presStyleCnt="5"/>
      <dgm:spPr/>
    </dgm:pt>
    <dgm:pt modelId="{D1FC4461-314C-4A4D-8823-077A62E17695}" type="pres">
      <dgm:prSet presAssocID="{97D11ECD-556A-4F24-BB18-198114011B9A}" presName="horz1" presStyleCnt="0"/>
      <dgm:spPr/>
    </dgm:pt>
    <dgm:pt modelId="{BF5F6298-D47F-4AC9-AEFF-81315572402E}" type="pres">
      <dgm:prSet presAssocID="{97D11ECD-556A-4F24-BB18-198114011B9A}" presName="tx1" presStyleLbl="revTx" presStyleIdx="4" presStyleCnt="5"/>
      <dgm:spPr/>
    </dgm:pt>
    <dgm:pt modelId="{39879216-22D4-40ED-8326-850702C1D5AC}" type="pres">
      <dgm:prSet presAssocID="{97D11ECD-556A-4F24-BB18-198114011B9A}" presName="vert1" presStyleCnt="0"/>
      <dgm:spPr/>
    </dgm:pt>
  </dgm:ptLst>
  <dgm:cxnLst>
    <dgm:cxn modelId="{05853E3D-7A89-4D56-A7FE-004630CBA657}" type="presOf" srcId="{F7967260-11E4-4A1D-B349-0048E0F4A0AF}" destId="{75BA3EF0-BADE-4A5E-A32D-BBAA4E8105A0}" srcOrd="0" destOrd="0" presId="urn:microsoft.com/office/officeart/2008/layout/LinedList"/>
    <dgm:cxn modelId="{CDEFE667-9130-4163-9AEC-1F3AAB9D1C9F}" srcId="{A8896B65-8EA0-45A1-95AC-99EAE893D4D8}" destId="{422D5739-A13A-4760-AA1E-C2C881D06437}" srcOrd="0" destOrd="0" parTransId="{D8930C75-F304-40E2-928B-D2A5C3BFF4A0}" sibTransId="{A97F2171-8B97-443E-B8B5-EDFEA2C9C15D}"/>
    <dgm:cxn modelId="{DBF6CA73-2C36-43A9-AFCD-8FBFD9D38EDD}" srcId="{A8896B65-8EA0-45A1-95AC-99EAE893D4D8}" destId="{F7967260-11E4-4A1D-B349-0048E0F4A0AF}" srcOrd="1" destOrd="0" parTransId="{B1CDA830-F1FF-4CD6-A413-B1573964DF0F}" sibTransId="{466A7F33-BC49-48BD-930F-44786F42A61F}"/>
    <dgm:cxn modelId="{84210458-C4C1-4CB7-981B-A14B2A843F21}" srcId="{A8896B65-8EA0-45A1-95AC-99EAE893D4D8}" destId="{F2776AEF-1B6C-464A-A167-F10EA42C31A2}" srcOrd="2" destOrd="0" parTransId="{28833FE0-1CB2-4A64-B46C-0694221A01D6}" sibTransId="{D40ADF6C-1D10-4D34-9810-F63858B66477}"/>
    <dgm:cxn modelId="{93B1A57B-EA04-4ABD-9CF7-95A8E6DE0175}" type="presOf" srcId="{422D5739-A13A-4760-AA1E-C2C881D06437}" destId="{D92E69AD-82E5-4B29-94AF-721422A19488}" srcOrd="0" destOrd="0" presId="urn:microsoft.com/office/officeart/2008/layout/LinedList"/>
    <dgm:cxn modelId="{FF80CB7F-041C-484A-A332-7253F1B44FCF}" type="presOf" srcId="{EF7559EF-7FFB-4F3D-8814-1DC3335D2487}" destId="{3C48D5A8-1850-4A32-9139-C3165ACD0424}" srcOrd="0" destOrd="0" presId="urn:microsoft.com/office/officeart/2008/layout/LinedList"/>
    <dgm:cxn modelId="{3238B78D-7AFE-4679-8F86-FE5B5B0533E6}" type="presOf" srcId="{F2776AEF-1B6C-464A-A167-F10EA42C31A2}" destId="{6B72947C-7DC2-42B6-B974-60D09D41246E}" srcOrd="0" destOrd="0" presId="urn:microsoft.com/office/officeart/2008/layout/LinedList"/>
    <dgm:cxn modelId="{49F72299-AD8D-4CD7-8BDF-7DF022BF29A6}" type="presOf" srcId="{A8896B65-8EA0-45A1-95AC-99EAE893D4D8}" destId="{1905E6CA-D9DB-4C2E-A3E6-4639C34B7D47}" srcOrd="0" destOrd="0" presId="urn:microsoft.com/office/officeart/2008/layout/LinedList"/>
    <dgm:cxn modelId="{0971DFA2-CE3E-4BC4-B8E1-39A5D928277B}" srcId="{A8896B65-8EA0-45A1-95AC-99EAE893D4D8}" destId="{EF7559EF-7FFB-4F3D-8814-1DC3335D2487}" srcOrd="3" destOrd="0" parTransId="{30989310-71CD-4EBC-8F03-82AF967DA3E0}" sibTransId="{3FC3B7C7-0808-4A4D-813F-6BA9C2A67498}"/>
    <dgm:cxn modelId="{A81D02CE-0900-4752-8D41-BC1992151E74}" srcId="{A8896B65-8EA0-45A1-95AC-99EAE893D4D8}" destId="{97D11ECD-556A-4F24-BB18-198114011B9A}" srcOrd="4" destOrd="0" parTransId="{20ED7C48-6794-46E0-BAFC-9B7A9A7C3297}" sibTransId="{9B0F53FF-D2E7-4B47-857F-D48AB640338F}"/>
    <dgm:cxn modelId="{621398E7-1360-444F-9045-E71FBDEBF66D}" type="presOf" srcId="{97D11ECD-556A-4F24-BB18-198114011B9A}" destId="{BF5F6298-D47F-4AC9-AEFF-81315572402E}" srcOrd="0" destOrd="0" presId="urn:microsoft.com/office/officeart/2008/layout/LinedList"/>
    <dgm:cxn modelId="{8CB744E8-5B6F-4EEC-A1C3-3AA1A7C29840}" type="presParOf" srcId="{1905E6CA-D9DB-4C2E-A3E6-4639C34B7D47}" destId="{5F489337-75C3-492F-B1C4-DB7DBB80048C}" srcOrd="0" destOrd="0" presId="urn:microsoft.com/office/officeart/2008/layout/LinedList"/>
    <dgm:cxn modelId="{A62FC218-5FEF-4F31-9565-47C5E11CB71C}" type="presParOf" srcId="{1905E6CA-D9DB-4C2E-A3E6-4639C34B7D47}" destId="{0302F2F3-BDC3-467E-83B2-2BCA91FF3B55}" srcOrd="1" destOrd="0" presId="urn:microsoft.com/office/officeart/2008/layout/LinedList"/>
    <dgm:cxn modelId="{4D4247F9-BAEB-44CD-A2C9-F1052A05A1C0}" type="presParOf" srcId="{0302F2F3-BDC3-467E-83B2-2BCA91FF3B55}" destId="{D92E69AD-82E5-4B29-94AF-721422A19488}" srcOrd="0" destOrd="0" presId="urn:microsoft.com/office/officeart/2008/layout/LinedList"/>
    <dgm:cxn modelId="{C31FAF6B-0456-4BBB-AA89-6EDD84BB5376}" type="presParOf" srcId="{0302F2F3-BDC3-467E-83B2-2BCA91FF3B55}" destId="{EFC896A5-FE08-4CD4-B796-B958DC17FD13}" srcOrd="1" destOrd="0" presId="urn:microsoft.com/office/officeart/2008/layout/LinedList"/>
    <dgm:cxn modelId="{7E34FA84-2DBB-43FA-8010-6BECD62930F2}" type="presParOf" srcId="{1905E6CA-D9DB-4C2E-A3E6-4639C34B7D47}" destId="{A7CCA5DA-BB66-4817-8337-3E1D648DEEC1}" srcOrd="2" destOrd="0" presId="urn:microsoft.com/office/officeart/2008/layout/LinedList"/>
    <dgm:cxn modelId="{AEDA4BD2-10D2-456F-912E-314E3DD15A95}" type="presParOf" srcId="{1905E6CA-D9DB-4C2E-A3E6-4639C34B7D47}" destId="{90BE2D3D-81B4-47FA-B286-5AED4DA9D5ED}" srcOrd="3" destOrd="0" presId="urn:microsoft.com/office/officeart/2008/layout/LinedList"/>
    <dgm:cxn modelId="{E06B4DC0-B2D6-401E-827D-C2E6730B8A05}" type="presParOf" srcId="{90BE2D3D-81B4-47FA-B286-5AED4DA9D5ED}" destId="{75BA3EF0-BADE-4A5E-A32D-BBAA4E8105A0}" srcOrd="0" destOrd="0" presId="urn:microsoft.com/office/officeart/2008/layout/LinedList"/>
    <dgm:cxn modelId="{667ABCE6-3BB8-4CD1-91A0-C619821CD313}" type="presParOf" srcId="{90BE2D3D-81B4-47FA-B286-5AED4DA9D5ED}" destId="{C31771F7-1717-4A12-BB49-C826F26E3F87}" srcOrd="1" destOrd="0" presId="urn:microsoft.com/office/officeart/2008/layout/LinedList"/>
    <dgm:cxn modelId="{0C325CDD-97E7-4499-9857-E1F21C20C405}" type="presParOf" srcId="{1905E6CA-D9DB-4C2E-A3E6-4639C34B7D47}" destId="{19EA5392-3525-43E7-91CD-F60D7D1B9D41}" srcOrd="4" destOrd="0" presId="urn:microsoft.com/office/officeart/2008/layout/LinedList"/>
    <dgm:cxn modelId="{A20F4932-3879-468A-990D-CDBE66618F44}" type="presParOf" srcId="{1905E6CA-D9DB-4C2E-A3E6-4639C34B7D47}" destId="{4E3818D7-5CE6-4742-8E8D-8B9E4FCB21F3}" srcOrd="5" destOrd="0" presId="urn:microsoft.com/office/officeart/2008/layout/LinedList"/>
    <dgm:cxn modelId="{68CBCAE7-C45F-40DB-8C77-58C97BB1F10D}" type="presParOf" srcId="{4E3818D7-5CE6-4742-8E8D-8B9E4FCB21F3}" destId="{6B72947C-7DC2-42B6-B974-60D09D41246E}" srcOrd="0" destOrd="0" presId="urn:microsoft.com/office/officeart/2008/layout/LinedList"/>
    <dgm:cxn modelId="{B2B3C78C-AB58-4974-A3EF-2C2A1D894C6D}" type="presParOf" srcId="{4E3818D7-5CE6-4742-8E8D-8B9E4FCB21F3}" destId="{5B70231B-83B2-4F6F-8470-CC49F7C2698A}" srcOrd="1" destOrd="0" presId="urn:microsoft.com/office/officeart/2008/layout/LinedList"/>
    <dgm:cxn modelId="{04D2B489-239F-4DB1-872A-0B2205F01897}" type="presParOf" srcId="{1905E6CA-D9DB-4C2E-A3E6-4639C34B7D47}" destId="{4D72CCE1-4AD4-44AB-90E6-83B54745DA62}" srcOrd="6" destOrd="0" presId="urn:microsoft.com/office/officeart/2008/layout/LinedList"/>
    <dgm:cxn modelId="{E6AFFD90-3D15-4C55-A5AF-FBC9FCA543EA}" type="presParOf" srcId="{1905E6CA-D9DB-4C2E-A3E6-4639C34B7D47}" destId="{2C4F3826-D9FC-4AF2-8682-D5E8BA96D3C4}" srcOrd="7" destOrd="0" presId="urn:microsoft.com/office/officeart/2008/layout/LinedList"/>
    <dgm:cxn modelId="{63165CCC-175E-4525-BD20-900ED57FDBB2}" type="presParOf" srcId="{2C4F3826-D9FC-4AF2-8682-D5E8BA96D3C4}" destId="{3C48D5A8-1850-4A32-9139-C3165ACD0424}" srcOrd="0" destOrd="0" presId="urn:microsoft.com/office/officeart/2008/layout/LinedList"/>
    <dgm:cxn modelId="{E791C3B1-60A2-4402-A3F0-90DE255D6E35}" type="presParOf" srcId="{2C4F3826-D9FC-4AF2-8682-D5E8BA96D3C4}" destId="{13649904-D403-4AF3-AEEC-2EB2FF3EC49E}" srcOrd="1" destOrd="0" presId="urn:microsoft.com/office/officeart/2008/layout/LinedList"/>
    <dgm:cxn modelId="{E3A2174B-B404-4740-8569-2E2B79AF3A59}" type="presParOf" srcId="{1905E6CA-D9DB-4C2E-A3E6-4639C34B7D47}" destId="{6E8EBF44-2BE6-43C6-BA37-08FC49853AE2}" srcOrd="8" destOrd="0" presId="urn:microsoft.com/office/officeart/2008/layout/LinedList"/>
    <dgm:cxn modelId="{B297ABAB-7DA4-4B17-A1F4-561C35497C94}" type="presParOf" srcId="{1905E6CA-D9DB-4C2E-A3E6-4639C34B7D47}" destId="{D1FC4461-314C-4A4D-8823-077A62E17695}" srcOrd="9" destOrd="0" presId="urn:microsoft.com/office/officeart/2008/layout/LinedList"/>
    <dgm:cxn modelId="{3A294139-5C91-4930-A1B9-8CA9A6143CDA}" type="presParOf" srcId="{D1FC4461-314C-4A4D-8823-077A62E17695}" destId="{BF5F6298-D47F-4AC9-AEFF-81315572402E}" srcOrd="0" destOrd="0" presId="urn:microsoft.com/office/officeart/2008/layout/LinedList"/>
    <dgm:cxn modelId="{3DD775D6-3DEF-4FE2-9DFA-81B7E9ADC756}" type="presParOf" srcId="{D1FC4461-314C-4A4D-8823-077A62E17695}" destId="{39879216-22D4-40ED-8326-850702C1D5A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F4057-1356-4F5E-BDA9-59831B04381A}">
      <dsp:nvSpPr>
        <dsp:cNvPr id="0" name=""/>
        <dsp:cNvSpPr/>
      </dsp:nvSpPr>
      <dsp:spPr>
        <a:xfrm>
          <a:off x="0" y="665"/>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BE93586-6997-4B95-9429-5F953BAD9E96}">
      <dsp:nvSpPr>
        <dsp:cNvPr id="0" name=""/>
        <dsp:cNvSpPr/>
      </dsp:nvSpPr>
      <dsp:spPr>
        <a:xfrm>
          <a:off x="0" y="665"/>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Master’s degree or higher; preferably in counseling or a related profession</a:t>
          </a:r>
        </a:p>
      </dsp:txBody>
      <dsp:txXfrm>
        <a:off x="0" y="665"/>
        <a:ext cx="6666833" cy="1090517"/>
      </dsp:txXfrm>
    </dsp:sp>
    <dsp:sp modelId="{B6E67EFD-61D4-456D-8670-950638A8053D}">
      <dsp:nvSpPr>
        <dsp:cNvPr id="0" name=""/>
        <dsp:cNvSpPr/>
      </dsp:nvSpPr>
      <dsp:spPr>
        <a:xfrm>
          <a:off x="0" y="109118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CDC997D-37CE-4E5B-9729-A10508EB3984}">
      <dsp:nvSpPr>
        <dsp:cNvPr id="0" name=""/>
        <dsp:cNvSpPr/>
      </dsp:nvSpPr>
      <dsp:spPr>
        <a:xfrm>
          <a:off x="0" y="1091183"/>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Relevant certifications or licenses</a:t>
          </a:r>
        </a:p>
      </dsp:txBody>
      <dsp:txXfrm>
        <a:off x="0" y="1091183"/>
        <a:ext cx="6666833" cy="1090517"/>
      </dsp:txXfrm>
    </dsp:sp>
    <dsp:sp modelId="{D7409C92-4D7A-4D0D-8763-111053AF89FD}">
      <dsp:nvSpPr>
        <dsp:cNvPr id="0" name=""/>
        <dsp:cNvSpPr/>
      </dsp:nvSpPr>
      <dsp:spPr>
        <a:xfrm>
          <a:off x="0" y="2181701"/>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18993B7-58FD-4091-80CF-6E35B18A54AE}">
      <dsp:nvSpPr>
        <dsp:cNvPr id="0" name=""/>
        <dsp:cNvSpPr/>
      </dsp:nvSpPr>
      <dsp:spPr>
        <a:xfrm>
          <a:off x="0" y="2181701"/>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Two years of professional experience</a:t>
          </a:r>
        </a:p>
      </dsp:txBody>
      <dsp:txXfrm>
        <a:off x="0" y="2181701"/>
        <a:ext cx="6666833" cy="1090517"/>
      </dsp:txXfrm>
    </dsp:sp>
    <dsp:sp modelId="{5A94A4BC-D34D-423A-9E59-0A82D26A0458}">
      <dsp:nvSpPr>
        <dsp:cNvPr id="0" name=""/>
        <dsp:cNvSpPr/>
      </dsp:nvSpPr>
      <dsp:spPr>
        <a:xfrm>
          <a:off x="0" y="3272218"/>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E73D049-428E-4DC1-97AD-7AC78C4E575F}">
      <dsp:nvSpPr>
        <dsp:cNvPr id="0" name=""/>
        <dsp:cNvSpPr/>
      </dsp:nvSpPr>
      <dsp:spPr>
        <a:xfrm>
          <a:off x="0" y="3272218"/>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Knowledge of rehabilitation counseling program’s requirements</a:t>
          </a:r>
        </a:p>
      </dsp:txBody>
      <dsp:txXfrm>
        <a:off x="0" y="3272218"/>
        <a:ext cx="6666833" cy="1090517"/>
      </dsp:txXfrm>
    </dsp:sp>
    <dsp:sp modelId="{E290CDBD-C20F-4FE5-B014-4C9AC35963CD}">
      <dsp:nvSpPr>
        <dsp:cNvPr id="0" name=""/>
        <dsp:cNvSpPr/>
      </dsp:nvSpPr>
      <dsp:spPr>
        <a:xfrm>
          <a:off x="0" y="4362736"/>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7F9BBB5-851A-4907-9342-E7ED4D86E6DB}">
      <dsp:nvSpPr>
        <dsp:cNvPr id="0" name=""/>
        <dsp:cNvSpPr/>
      </dsp:nvSpPr>
      <dsp:spPr>
        <a:xfrm>
          <a:off x="0" y="4362736"/>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Training in counselor supervision</a:t>
          </a:r>
        </a:p>
      </dsp:txBody>
      <dsp:txXfrm>
        <a:off x="0" y="4362736"/>
        <a:ext cx="6666833" cy="10905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489337-75C3-492F-B1C4-DB7DBB80048C}">
      <dsp:nvSpPr>
        <dsp:cNvPr id="0" name=""/>
        <dsp:cNvSpPr/>
      </dsp:nvSpPr>
      <dsp:spPr>
        <a:xfrm>
          <a:off x="0" y="665"/>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92E69AD-82E5-4B29-94AF-721422A19488}">
      <dsp:nvSpPr>
        <dsp:cNvPr id="0" name=""/>
        <dsp:cNvSpPr/>
      </dsp:nvSpPr>
      <dsp:spPr>
        <a:xfrm>
          <a:off x="0" y="665"/>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Work-ready interns for rehabilitation and clinical providers</a:t>
          </a:r>
        </a:p>
      </dsp:txBody>
      <dsp:txXfrm>
        <a:off x="0" y="665"/>
        <a:ext cx="6666833" cy="1090517"/>
      </dsp:txXfrm>
    </dsp:sp>
    <dsp:sp modelId="{A7CCA5DA-BB66-4817-8337-3E1D648DEEC1}">
      <dsp:nvSpPr>
        <dsp:cNvPr id="0" name=""/>
        <dsp:cNvSpPr/>
      </dsp:nvSpPr>
      <dsp:spPr>
        <a:xfrm>
          <a:off x="0" y="109118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5BA3EF0-BADE-4A5E-A32D-BBAA4E8105A0}">
      <dsp:nvSpPr>
        <dsp:cNvPr id="0" name=""/>
        <dsp:cNvSpPr/>
      </dsp:nvSpPr>
      <dsp:spPr>
        <a:xfrm>
          <a:off x="0" y="1091183"/>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Qualified caseload assistance </a:t>
          </a:r>
        </a:p>
      </dsp:txBody>
      <dsp:txXfrm>
        <a:off x="0" y="1091183"/>
        <a:ext cx="6666833" cy="1090517"/>
      </dsp:txXfrm>
    </dsp:sp>
    <dsp:sp modelId="{19EA5392-3525-43E7-91CD-F60D7D1B9D41}">
      <dsp:nvSpPr>
        <dsp:cNvPr id="0" name=""/>
        <dsp:cNvSpPr/>
      </dsp:nvSpPr>
      <dsp:spPr>
        <a:xfrm>
          <a:off x="0" y="2181701"/>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B72947C-7DC2-42B6-B974-60D09D41246E}">
      <dsp:nvSpPr>
        <dsp:cNvPr id="0" name=""/>
        <dsp:cNvSpPr/>
      </dsp:nvSpPr>
      <dsp:spPr>
        <a:xfrm>
          <a:off x="0" y="2181701"/>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An opportunity to help develop the counselors of the future</a:t>
          </a:r>
        </a:p>
      </dsp:txBody>
      <dsp:txXfrm>
        <a:off x="0" y="2181701"/>
        <a:ext cx="6666833" cy="1090517"/>
      </dsp:txXfrm>
    </dsp:sp>
    <dsp:sp modelId="{4D72CCE1-4AD4-44AB-90E6-83B54745DA62}">
      <dsp:nvSpPr>
        <dsp:cNvPr id="0" name=""/>
        <dsp:cNvSpPr/>
      </dsp:nvSpPr>
      <dsp:spPr>
        <a:xfrm>
          <a:off x="0" y="3272218"/>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C48D5A8-1850-4A32-9139-C3165ACD0424}">
      <dsp:nvSpPr>
        <dsp:cNvPr id="0" name=""/>
        <dsp:cNvSpPr/>
      </dsp:nvSpPr>
      <dsp:spPr>
        <a:xfrm>
          <a:off x="0" y="3272218"/>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Access to current theories and practice </a:t>
          </a:r>
        </a:p>
      </dsp:txBody>
      <dsp:txXfrm>
        <a:off x="0" y="3272218"/>
        <a:ext cx="6666833" cy="1090517"/>
      </dsp:txXfrm>
    </dsp:sp>
    <dsp:sp modelId="{6E8EBF44-2BE6-43C6-BA37-08FC49853AE2}">
      <dsp:nvSpPr>
        <dsp:cNvPr id="0" name=""/>
        <dsp:cNvSpPr/>
      </dsp:nvSpPr>
      <dsp:spPr>
        <a:xfrm>
          <a:off x="0" y="4362736"/>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F5F6298-D47F-4AC9-AEFF-81315572402E}">
      <dsp:nvSpPr>
        <dsp:cNvPr id="0" name=""/>
        <dsp:cNvSpPr/>
      </dsp:nvSpPr>
      <dsp:spPr>
        <a:xfrm>
          <a:off x="0" y="4362736"/>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Prospects for future employment </a:t>
          </a:r>
        </a:p>
      </dsp:txBody>
      <dsp:txXfrm>
        <a:off x="0" y="4362736"/>
        <a:ext cx="6666833" cy="109051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7A552-1663-4C23-ACFD-2203BD1D66E1}" type="datetimeFigureOut">
              <a:rPr lang="en-US" smtClean="0"/>
              <a:t>8/21/2023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190242-15F6-4DE0-89C4-05EC180A66A6}" type="slidenum">
              <a:rPr lang="en-US" smtClean="0"/>
              <a:t>‹#›</a:t>
            </a:fld>
            <a:endParaRPr lang="en-US"/>
          </a:p>
        </p:txBody>
      </p:sp>
    </p:spTree>
    <p:extLst>
      <p:ext uri="{BB962C8B-B14F-4D97-AF65-F5344CB8AC3E}">
        <p14:creationId xmlns:p14="http://schemas.microsoft.com/office/powerpoint/2010/main" val="331018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fieldwork supervisor orientation presentation for the Rehabilitation Counseling Program at San Diego State University. I’m Mark Tucker, Coordinator of the program, and I want to thank you for agreeing to provide site-supervision for one or more of our students. This presentation will provide some background on our program, identify key elements and procedures related to fieldwork supervision, and provide information about additional resources for fieldwork supervisors. </a:t>
            </a:r>
          </a:p>
        </p:txBody>
      </p:sp>
      <p:sp>
        <p:nvSpPr>
          <p:cNvPr id="4" name="Slide Number Placeholder 3"/>
          <p:cNvSpPr>
            <a:spLocks noGrp="1"/>
          </p:cNvSpPr>
          <p:nvPr>
            <p:ph type="sldNum" sz="quarter" idx="5"/>
          </p:nvPr>
        </p:nvSpPr>
        <p:spPr/>
        <p:txBody>
          <a:bodyPr/>
          <a:lstStyle/>
          <a:p>
            <a:fld id="{E9190242-15F6-4DE0-89C4-05EC180A66A6}" type="slidenum">
              <a:rPr lang="en-US" smtClean="0"/>
              <a:t>1</a:t>
            </a:fld>
            <a:endParaRPr lang="en-US"/>
          </a:p>
        </p:txBody>
      </p:sp>
    </p:spTree>
    <p:extLst>
      <p:ext uri="{BB962C8B-B14F-4D97-AF65-F5344CB8AC3E}">
        <p14:creationId xmlns:p14="http://schemas.microsoft.com/office/powerpoint/2010/main" val="2593083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programs accredited by CACREP adhere to the American Counseling Association’s code of ethics. You can find the code of ethics by visiting the URL that appears on the screen. </a:t>
            </a:r>
          </a:p>
        </p:txBody>
      </p:sp>
      <p:sp>
        <p:nvSpPr>
          <p:cNvPr id="4" name="Slide Number Placeholder 3"/>
          <p:cNvSpPr>
            <a:spLocks noGrp="1"/>
          </p:cNvSpPr>
          <p:nvPr>
            <p:ph type="sldNum" sz="quarter" idx="10"/>
          </p:nvPr>
        </p:nvSpPr>
        <p:spPr/>
        <p:txBody>
          <a:bodyPr/>
          <a:lstStyle/>
          <a:p>
            <a:fld id="{34E1506A-26EA-3F41-9CD6-4D65B73A1397}" type="slidenum">
              <a:rPr lang="en-US" smtClean="0"/>
              <a:t>10</a:t>
            </a:fld>
            <a:endParaRPr lang="en-US"/>
          </a:p>
        </p:txBody>
      </p:sp>
    </p:spTree>
    <p:extLst>
      <p:ext uri="{BB962C8B-B14F-4D97-AF65-F5344CB8AC3E}">
        <p14:creationId xmlns:p14="http://schemas.microsoft.com/office/powerpoint/2010/main" val="2442875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of the CACREP guidelines that we use to structure our fieldwork courses.</a:t>
            </a:r>
          </a:p>
          <a:p>
            <a:r>
              <a:rPr lang="en-US" dirty="0"/>
              <a:t>During beginning practicum, which students usually take during their first year in the program, students must complete 100 supervised hours. This figure is inclusive of hours spent in the classroom. A minimum of 40 hours must be direct service hours; hours that interns spent working with or on behalf of individuals served by the organization.</a:t>
            </a:r>
          </a:p>
          <a:p>
            <a:endParaRPr lang="en-US" dirty="0"/>
          </a:p>
          <a:p>
            <a:r>
              <a:rPr lang="en-US" dirty="0"/>
              <a:t>Students usually take the intermediate practicum and internship courses during their second and third years in the program. They must complete a minimum of 600 supervised hours between the two courses, inclusive of time spent in the classroom. Of the 600 hours, 240 must be direct service hours. Our expectation is that students would complete a minimum of 300 supervised hours during the intermediate practicum course, with at least 120 direct service hours, and a minimum of 300 supervised hours during the internship course, with at least 120 direct service hours.</a:t>
            </a:r>
          </a:p>
          <a:p>
            <a:endParaRPr lang="en-US" dirty="0"/>
          </a:p>
          <a:p>
            <a:endParaRPr lang="en-US" dirty="0"/>
          </a:p>
        </p:txBody>
      </p:sp>
      <p:sp>
        <p:nvSpPr>
          <p:cNvPr id="4" name="Slide Number Placeholder 3"/>
          <p:cNvSpPr>
            <a:spLocks noGrp="1"/>
          </p:cNvSpPr>
          <p:nvPr>
            <p:ph type="sldNum" sz="quarter" idx="10"/>
          </p:nvPr>
        </p:nvSpPr>
        <p:spPr/>
        <p:txBody>
          <a:bodyPr/>
          <a:lstStyle/>
          <a:p>
            <a:fld id="{34E1506A-26EA-3F41-9CD6-4D65B73A1397}" type="slidenum">
              <a:rPr lang="en-US" smtClean="0"/>
              <a:t>11</a:t>
            </a:fld>
            <a:endParaRPr lang="en-US"/>
          </a:p>
        </p:txBody>
      </p:sp>
    </p:spTree>
    <p:extLst>
      <p:ext uri="{BB962C8B-B14F-4D97-AF65-F5344CB8AC3E}">
        <p14:creationId xmlns:p14="http://schemas.microsoft.com/office/powerpoint/2010/main" val="2497461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requirement of CACREP and one that is shared by the rehabilitation counseling program is that students must be covered by an individual professional counseling liability insurance policy while enrolled in practicum and internship classes.</a:t>
            </a:r>
          </a:p>
          <a:p>
            <a:r>
              <a:rPr lang="en-US" dirty="0"/>
              <a:t>Students must be covered by this type of insurance policy even if the fieldwork site provides insurance coverage for volunteer interns and/or employees.</a:t>
            </a:r>
          </a:p>
          <a:p>
            <a:r>
              <a:rPr lang="en-US" dirty="0"/>
              <a:t>Professional counseling liability insurance policies are often available at reasonable costs through student membership in professional counseling associations.</a:t>
            </a:r>
          </a:p>
          <a:p>
            <a:r>
              <a:rPr lang="en-US" dirty="0"/>
              <a:t>The classroom instructors for our practicum and internship classes will reinforce this requirement and should be able to help students identify options for obtaining insurance coverage.</a:t>
            </a:r>
          </a:p>
        </p:txBody>
      </p:sp>
      <p:sp>
        <p:nvSpPr>
          <p:cNvPr id="4" name="Slide Number Placeholder 3"/>
          <p:cNvSpPr>
            <a:spLocks noGrp="1"/>
          </p:cNvSpPr>
          <p:nvPr>
            <p:ph type="sldNum" sz="quarter" idx="10"/>
          </p:nvPr>
        </p:nvSpPr>
        <p:spPr/>
        <p:txBody>
          <a:bodyPr/>
          <a:lstStyle/>
          <a:p>
            <a:fld id="{34E1506A-26EA-3F41-9CD6-4D65B73A1397}" type="slidenum">
              <a:rPr lang="en-US" smtClean="0"/>
              <a:t>12</a:t>
            </a:fld>
            <a:endParaRPr lang="en-US"/>
          </a:p>
        </p:txBody>
      </p:sp>
    </p:spTree>
    <p:extLst>
      <p:ext uri="{BB962C8B-B14F-4D97-AF65-F5344CB8AC3E}">
        <p14:creationId xmlns:p14="http://schemas.microsoft.com/office/powerpoint/2010/main" val="2836899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CACREP offers guidelines related to the qualifications and experience of those who serve as fieldwork supervisors.</a:t>
            </a:r>
          </a:p>
          <a:p>
            <a:r>
              <a:rPr lang="en-US" dirty="0"/>
              <a:t>They indicate that supervisors should have a master’s degree or higher, preferably in counseling or a related profession.</a:t>
            </a:r>
          </a:p>
          <a:p>
            <a:r>
              <a:rPr lang="en-US" dirty="0"/>
              <a:t>CACREP also indicates that supervisors should have other relevant licenses or certifications. This guideline is assessed on a case-by-case basis as in many rehabilitation counseling settings once the educational requirement is met no additional certifications or licenses are required. </a:t>
            </a:r>
          </a:p>
          <a:p>
            <a:r>
              <a:rPr lang="en-US" dirty="0"/>
              <a:t>I should also note that we require all of our classroom instructors who teach intermediate practicum or internship to hold the Certified Rehabilitation Counselor credential, so that in every case, at least one of the individuals involved in the supervision of the student will be a Certified Rehabilitation Counselor.</a:t>
            </a:r>
          </a:p>
          <a:p>
            <a:r>
              <a:rPr lang="en-US" dirty="0"/>
              <a:t>Fieldwork supervisors should have a minimum of two years of professional experience.</a:t>
            </a:r>
          </a:p>
          <a:p>
            <a:r>
              <a:rPr lang="en-US" dirty="0"/>
              <a:t>Fieldwork supervisors should be knowledgeable about the rehabilitation counseling program’s expectations, requirements, and evaluation procedures for students. One of the ways that we work to meet this guideline is by using this presentation to help familiarize supervisors with our program. Later in the presentation there will be information about where to find additional resources and information.</a:t>
            </a:r>
          </a:p>
          <a:p>
            <a:r>
              <a:rPr lang="en-US" dirty="0"/>
              <a:t>And finally, fieldwork supervisors should have relevant training in counselor supervision. One of the ways that we work to meet this guideline is, once again, by using this presentation to help prepare supervisors to supervise our students.</a:t>
            </a:r>
          </a:p>
          <a:p>
            <a:endParaRPr lang="en-US" dirty="0"/>
          </a:p>
          <a:p>
            <a:r>
              <a:rPr lang="en-US" dirty="0"/>
              <a:t>After you complete this presentation we will ask you to share some information with us designed to help us to make sure that fieldwork supervisors meet these qualifications and know how to access additional information about supervising interns.</a:t>
            </a:r>
          </a:p>
        </p:txBody>
      </p:sp>
      <p:sp>
        <p:nvSpPr>
          <p:cNvPr id="4" name="Slide Number Placeholder 3"/>
          <p:cNvSpPr>
            <a:spLocks noGrp="1"/>
          </p:cNvSpPr>
          <p:nvPr>
            <p:ph type="sldNum" sz="quarter" idx="10"/>
          </p:nvPr>
        </p:nvSpPr>
        <p:spPr/>
        <p:txBody>
          <a:bodyPr/>
          <a:lstStyle/>
          <a:p>
            <a:fld id="{34E1506A-26EA-3F41-9CD6-4D65B73A1397}" type="slidenum">
              <a:rPr lang="en-US" smtClean="0"/>
              <a:t>13</a:t>
            </a:fld>
            <a:endParaRPr lang="en-US"/>
          </a:p>
        </p:txBody>
      </p:sp>
    </p:spTree>
    <p:extLst>
      <p:ext uri="{BB962C8B-B14F-4D97-AF65-F5344CB8AC3E}">
        <p14:creationId xmlns:p14="http://schemas.microsoft.com/office/powerpoint/2010/main" val="395632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 like to take a moment to highlight some of the benefits of supervising an intern. </a:t>
            </a:r>
          </a:p>
          <a:p>
            <a:r>
              <a:rPr lang="en-US" dirty="0"/>
              <a:t>Providing supervision brings work-ready graduate students to rehabilitation counseling and clinical organizations.</a:t>
            </a:r>
          </a:p>
          <a:p>
            <a:r>
              <a:rPr lang="en-US" dirty="0"/>
              <a:t>These interns can assist with serving caseloads and enhance the capacity of organizations to serve their clients.</a:t>
            </a:r>
          </a:p>
          <a:p>
            <a:r>
              <a:rPr lang="en-US" dirty="0"/>
              <a:t>Providing supervision also positions supervisors to contribute to the development of counselors who will be practicing in the near future and for years to come.</a:t>
            </a:r>
          </a:p>
          <a:p>
            <a:r>
              <a:rPr lang="en-US" dirty="0"/>
              <a:t>Interns bring to the fieldwork experience up-to-date training in counseling theories and practice.</a:t>
            </a:r>
          </a:p>
          <a:p>
            <a:r>
              <a:rPr lang="en-US" dirty="0"/>
              <a:t>And finally, providing supervision offers organizations the opportunity to identify and get to know individuals who may help to meet the organization’s staffing needs in the future.</a:t>
            </a:r>
          </a:p>
          <a:p>
            <a:r>
              <a:rPr lang="en-US" dirty="0"/>
              <a:t> </a:t>
            </a:r>
          </a:p>
        </p:txBody>
      </p:sp>
      <p:sp>
        <p:nvSpPr>
          <p:cNvPr id="4" name="Slide Number Placeholder 3"/>
          <p:cNvSpPr>
            <a:spLocks noGrp="1"/>
          </p:cNvSpPr>
          <p:nvPr>
            <p:ph type="sldNum" sz="quarter" idx="10"/>
          </p:nvPr>
        </p:nvSpPr>
        <p:spPr/>
        <p:txBody>
          <a:bodyPr/>
          <a:lstStyle/>
          <a:p>
            <a:fld id="{34E1506A-26EA-3F41-9CD6-4D65B73A1397}" type="slidenum">
              <a:rPr lang="en-US" smtClean="0"/>
              <a:t>14</a:t>
            </a:fld>
            <a:endParaRPr lang="en-US"/>
          </a:p>
        </p:txBody>
      </p:sp>
    </p:spTree>
    <p:extLst>
      <p:ext uri="{BB962C8B-B14F-4D97-AF65-F5344CB8AC3E}">
        <p14:creationId xmlns:p14="http://schemas.microsoft.com/office/powerpoint/2010/main" val="2917864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I’d like to offer suggestions related to supervising rehabilitation counseling interns. Many of these practices will be reinforced in a different setting in the practicum and internship classes.</a:t>
            </a:r>
          </a:p>
          <a:p>
            <a:r>
              <a:rPr lang="en-US" dirty="0"/>
              <a:t>Meet with your intern or interns an average of one hour per week for supervision.</a:t>
            </a:r>
          </a:p>
          <a:p>
            <a:r>
              <a:rPr lang="en-US" dirty="0"/>
              <a:t>Teach interns the record-keeping practices employed by your organization.</a:t>
            </a:r>
          </a:p>
          <a:p>
            <a:r>
              <a:rPr lang="en-US" dirty="0"/>
              <a:t>Model ethical behavior and discuss ethical counseling practice with interns.</a:t>
            </a:r>
          </a:p>
          <a:p>
            <a:r>
              <a:rPr lang="en-US" dirty="0"/>
              <a:t>Work with interns on issues related to developing and maintaining professional boundaries</a:t>
            </a:r>
          </a:p>
          <a:p>
            <a:r>
              <a:rPr lang="en-US" dirty="0"/>
              <a:t>Help prepare interns to work with the diverse range of clients served by your organization</a:t>
            </a:r>
          </a:p>
          <a:p>
            <a:r>
              <a:rPr lang="en-US" dirty="0"/>
              <a:t>Familiarize interns with approaches to responding to critical incidents.</a:t>
            </a:r>
          </a:p>
          <a:p>
            <a:r>
              <a:rPr lang="en-US" dirty="0"/>
              <a:t>As a supervisor, consider the importance of staying up-to-date with respect to trends in the field, including counseling approaches and counseling strategies.</a:t>
            </a:r>
          </a:p>
          <a:p>
            <a:r>
              <a:rPr lang="en-US" dirty="0"/>
              <a:t>Identify professional development needs of your interns and help them to determine how to meet those needs.</a:t>
            </a:r>
          </a:p>
          <a:p>
            <a:r>
              <a:rPr lang="en-US" dirty="0"/>
              <a:t>Familiarize your interns with practices related to confidentiality and other legal requirements associated with your organization.</a:t>
            </a:r>
          </a:p>
        </p:txBody>
      </p:sp>
      <p:sp>
        <p:nvSpPr>
          <p:cNvPr id="4" name="Slide Number Placeholder 3"/>
          <p:cNvSpPr>
            <a:spLocks noGrp="1"/>
          </p:cNvSpPr>
          <p:nvPr>
            <p:ph type="sldNum" sz="quarter" idx="10"/>
          </p:nvPr>
        </p:nvSpPr>
        <p:spPr/>
        <p:txBody>
          <a:bodyPr/>
          <a:lstStyle/>
          <a:p>
            <a:fld id="{34E1506A-26EA-3F41-9CD6-4D65B73A1397}" type="slidenum">
              <a:rPr lang="en-US" smtClean="0"/>
              <a:t>15</a:t>
            </a:fld>
            <a:endParaRPr lang="en-US"/>
          </a:p>
        </p:txBody>
      </p:sp>
    </p:spTree>
    <p:extLst>
      <p:ext uri="{BB962C8B-B14F-4D97-AF65-F5344CB8AC3E}">
        <p14:creationId xmlns:p14="http://schemas.microsoft.com/office/powerpoint/2010/main" val="1216284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Interns will find it helpful if their field supervisor is clear about their expectations and the structure of the fieldwork experience. Setting a schedule of supervision meetings is one such practice. Likewise supervisors can intentionally plan the content of the supervision sessions in order to help meet the developmental needs of the intern. If the organization endorses or requires interns to use certain techniques or theories, supervisors should consider building them into the supervision meetings; the same would be true for any standard practices related to documentation and case notes. Finally, we recommend setting clear expectations about professional conduct – and modeling that conduct for the interns you supervise.  </a:t>
            </a:r>
          </a:p>
        </p:txBody>
      </p:sp>
      <p:sp>
        <p:nvSpPr>
          <p:cNvPr id="4" name="Slide Number Placeholder 3"/>
          <p:cNvSpPr>
            <a:spLocks noGrp="1"/>
          </p:cNvSpPr>
          <p:nvPr>
            <p:ph type="sldNum" sz="quarter" idx="5"/>
          </p:nvPr>
        </p:nvSpPr>
        <p:spPr/>
        <p:txBody>
          <a:bodyPr/>
          <a:lstStyle/>
          <a:p>
            <a:fld id="{E9190242-15F6-4DE0-89C4-05EC180A66A6}" type="slidenum">
              <a:rPr lang="en-US" smtClean="0"/>
              <a:t>16</a:t>
            </a:fld>
            <a:endParaRPr lang="en-US"/>
          </a:p>
        </p:txBody>
      </p:sp>
    </p:spTree>
    <p:extLst>
      <p:ext uri="{BB962C8B-B14F-4D97-AF65-F5344CB8AC3E}">
        <p14:creationId xmlns:p14="http://schemas.microsoft.com/office/powerpoint/2010/main" val="2484347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organizations already have a Service Learning Agreement in place between the organization and SDSU. Occasionally those agreements expire and need to be renewed or a new agency needs to set up a Service Learning Agreement. This agreement must be in place before interns can start accruing supervised fieldwork hours. If you need to set up an agreement or you aren’t sure if a Service Learning Agreement in in place, the practicum or internship instructor and the academic department’s Academic Support Coordinator can assist with the Service Learning Agreement.</a:t>
            </a:r>
          </a:p>
        </p:txBody>
      </p:sp>
      <p:sp>
        <p:nvSpPr>
          <p:cNvPr id="4" name="Slide Number Placeholder 3"/>
          <p:cNvSpPr>
            <a:spLocks noGrp="1"/>
          </p:cNvSpPr>
          <p:nvPr>
            <p:ph type="sldNum" sz="quarter" idx="10"/>
          </p:nvPr>
        </p:nvSpPr>
        <p:spPr/>
        <p:txBody>
          <a:bodyPr/>
          <a:lstStyle/>
          <a:p>
            <a:fld id="{34E1506A-26EA-3F41-9CD6-4D65B73A1397}" type="slidenum">
              <a:rPr lang="en-US" smtClean="0"/>
              <a:t>17</a:t>
            </a:fld>
            <a:endParaRPr lang="en-US"/>
          </a:p>
        </p:txBody>
      </p:sp>
    </p:spTree>
    <p:extLst>
      <p:ext uri="{BB962C8B-B14F-4D97-AF65-F5344CB8AC3E}">
        <p14:creationId xmlns:p14="http://schemas.microsoft.com/office/powerpoint/2010/main" val="3307531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we’ll walk though the main steps involved in beginning and maintaining a supervisory relationship with an intern.</a:t>
            </a:r>
          </a:p>
        </p:txBody>
      </p:sp>
      <p:sp>
        <p:nvSpPr>
          <p:cNvPr id="4" name="Slide Number Placeholder 3"/>
          <p:cNvSpPr>
            <a:spLocks noGrp="1"/>
          </p:cNvSpPr>
          <p:nvPr>
            <p:ph type="sldNum" sz="quarter" idx="10"/>
          </p:nvPr>
        </p:nvSpPr>
        <p:spPr/>
        <p:txBody>
          <a:bodyPr/>
          <a:lstStyle/>
          <a:p>
            <a:fld id="{34E1506A-26EA-3F41-9CD6-4D65B73A1397}" type="slidenum">
              <a:rPr lang="en-US" smtClean="0"/>
              <a:t>18</a:t>
            </a:fld>
            <a:endParaRPr lang="en-US"/>
          </a:p>
        </p:txBody>
      </p:sp>
    </p:spTree>
    <p:extLst>
      <p:ext uri="{BB962C8B-B14F-4D97-AF65-F5344CB8AC3E}">
        <p14:creationId xmlns:p14="http://schemas.microsoft.com/office/powerpoint/2010/main" val="228235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First, identify a potential intern. </a:t>
            </a:r>
            <a:r>
              <a:rPr lang="en-US" sz="1200" dirty="0"/>
              <a:t>We trust that you know best who would be a good fit for your organization. Practicum and internship instructors can help by answering questions and offering insight.</a:t>
            </a:r>
          </a:p>
          <a:p>
            <a:endParaRPr lang="en-US" dirty="0"/>
          </a:p>
        </p:txBody>
      </p:sp>
      <p:sp>
        <p:nvSpPr>
          <p:cNvPr id="4" name="Slide Number Placeholder 3"/>
          <p:cNvSpPr>
            <a:spLocks noGrp="1"/>
          </p:cNvSpPr>
          <p:nvPr>
            <p:ph type="sldNum" sz="quarter" idx="10"/>
          </p:nvPr>
        </p:nvSpPr>
        <p:spPr/>
        <p:txBody>
          <a:bodyPr/>
          <a:lstStyle/>
          <a:p>
            <a:fld id="{34E1506A-26EA-3F41-9CD6-4D65B73A1397}" type="slidenum">
              <a:rPr lang="en-US" smtClean="0"/>
              <a:t>19</a:t>
            </a:fld>
            <a:endParaRPr lang="en-US"/>
          </a:p>
        </p:txBody>
      </p:sp>
    </p:spTree>
    <p:extLst>
      <p:ext uri="{BB962C8B-B14F-4D97-AF65-F5344CB8AC3E}">
        <p14:creationId xmlns:p14="http://schemas.microsoft.com/office/powerpoint/2010/main" val="350634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brief outline of the topics that we’ll go over during this presentation. We’ll start with a little information about our program. After that we’ll move on to information about our professional accreditation through CACREP – the Council for Accreditation of Counseling and Related Educational Programs. CACREP standards for rehabilitation counseling programs play a prominent role in the way we structure our fieldwork experiences for students.</a:t>
            </a:r>
          </a:p>
          <a:p>
            <a:r>
              <a:rPr lang="en-US" dirty="0"/>
              <a:t>We’ll spend some time discussing requirements of fieldwork supervisors, followed by a brief summary of some of the benefits of supervising interns. I’ll summarize some of the important tasks you will be asked to carry out as a fieldwork supervisor, and finally we’ll close with information about additional resources and contact information.</a:t>
            </a:r>
          </a:p>
          <a:p>
            <a:endParaRPr lang="en-US" dirty="0"/>
          </a:p>
        </p:txBody>
      </p:sp>
      <p:sp>
        <p:nvSpPr>
          <p:cNvPr id="4" name="Slide Number Placeholder 3"/>
          <p:cNvSpPr>
            <a:spLocks noGrp="1"/>
          </p:cNvSpPr>
          <p:nvPr>
            <p:ph type="sldNum" sz="quarter" idx="10"/>
          </p:nvPr>
        </p:nvSpPr>
        <p:spPr/>
        <p:txBody>
          <a:bodyPr/>
          <a:lstStyle/>
          <a:p>
            <a:fld id="{34E1506A-26EA-3F41-9CD6-4D65B73A1397}" type="slidenum">
              <a:rPr lang="en-US" smtClean="0"/>
              <a:t>2</a:t>
            </a:fld>
            <a:endParaRPr lang="en-US"/>
          </a:p>
        </p:txBody>
      </p:sp>
    </p:spTree>
    <p:extLst>
      <p:ext uri="{BB962C8B-B14F-4D97-AF65-F5344CB8AC3E}">
        <p14:creationId xmlns:p14="http://schemas.microsoft.com/office/powerpoint/2010/main" val="2183663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work with your intern to set goals. One important element of goal-setting is the Learning Plan that the student will be asked to complete in collaboration with the site supervisor and the course instructor. Students are asked to complete the learning plan near the beginning of the semester.</a:t>
            </a:r>
          </a:p>
        </p:txBody>
      </p:sp>
      <p:sp>
        <p:nvSpPr>
          <p:cNvPr id="4" name="Slide Number Placeholder 3"/>
          <p:cNvSpPr>
            <a:spLocks noGrp="1"/>
          </p:cNvSpPr>
          <p:nvPr>
            <p:ph type="sldNum" sz="quarter" idx="10"/>
          </p:nvPr>
        </p:nvSpPr>
        <p:spPr/>
        <p:txBody>
          <a:bodyPr/>
          <a:lstStyle/>
          <a:p>
            <a:fld id="{34E1506A-26EA-3F41-9CD6-4D65B73A1397}" type="slidenum">
              <a:rPr lang="en-US" smtClean="0"/>
              <a:t>20</a:t>
            </a:fld>
            <a:endParaRPr lang="en-US"/>
          </a:p>
        </p:txBody>
      </p:sp>
    </p:spTree>
    <p:extLst>
      <p:ext uri="{BB962C8B-B14F-4D97-AF65-F5344CB8AC3E}">
        <p14:creationId xmlns:p14="http://schemas.microsoft.com/office/powerpoint/2010/main" val="245437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Next, host the first site visit. Your intern will work with you to schedule a meeting that includes you, the intern, and their university instructor. Together you will review, refine and sign the Learning Plan you and the intern have created.</a:t>
            </a:r>
          </a:p>
          <a:p>
            <a:endParaRPr lang="en-US" dirty="0"/>
          </a:p>
        </p:txBody>
      </p:sp>
      <p:sp>
        <p:nvSpPr>
          <p:cNvPr id="4" name="Slide Number Placeholder 3"/>
          <p:cNvSpPr>
            <a:spLocks noGrp="1"/>
          </p:cNvSpPr>
          <p:nvPr>
            <p:ph type="sldNum" sz="quarter" idx="10"/>
          </p:nvPr>
        </p:nvSpPr>
        <p:spPr/>
        <p:txBody>
          <a:bodyPr/>
          <a:lstStyle/>
          <a:p>
            <a:fld id="{34E1506A-26EA-3F41-9CD6-4D65B73A1397}" type="slidenum">
              <a:rPr lang="en-US" smtClean="0"/>
              <a:t>21</a:t>
            </a:fld>
            <a:endParaRPr lang="en-US"/>
          </a:p>
        </p:txBody>
      </p:sp>
    </p:spTree>
    <p:extLst>
      <p:ext uri="{BB962C8B-B14F-4D97-AF65-F5344CB8AC3E}">
        <p14:creationId xmlns:p14="http://schemas.microsoft.com/office/powerpoint/2010/main" val="20118498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Next, conduct weekly supervision. CACREP requires that interns have an average of one hour of interaction with their supervisor per week. When you interact with interns you might discuss the intern’s cases, documentation, ethical concerns, progress toward goals, professional conduct and related issues. The site visit meetings with the SDSU course instructor also count toward these supervision hours.</a:t>
            </a:r>
            <a:endParaRPr lang="en-US" dirty="0"/>
          </a:p>
        </p:txBody>
      </p:sp>
      <p:sp>
        <p:nvSpPr>
          <p:cNvPr id="4" name="Slide Number Placeholder 3"/>
          <p:cNvSpPr>
            <a:spLocks noGrp="1"/>
          </p:cNvSpPr>
          <p:nvPr>
            <p:ph type="sldNum" sz="quarter" idx="10"/>
          </p:nvPr>
        </p:nvSpPr>
        <p:spPr/>
        <p:txBody>
          <a:bodyPr/>
          <a:lstStyle/>
          <a:p>
            <a:fld id="{34E1506A-26EA-3F41-9CD6-4D65B73A1397}" type="slidenum">
              <a:rPr lang="en-US" smtClean="0"/>
              <a:t>22</a:t>
            </a:fld>
            <a:endParaRPr lang="en-US"/>
          </a:p>
        </p:txBody>
      </p:sp>
    </p:spTree>
    <p:extLst>
      <p:ext uri="{BB962C8B-B14F-4D97-AF65-F5344CB8AC3E}">
        <p14:creationId xmlns:p14="http://schemas.microsoft.com/office/powerpoint/2010/main" val="2923529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between opportunities to meet with your intern we ask that you be available to provide additional support as needed. </a:t>
            </a:r>
            <a:r>
              <a:rPr lang="en-US" sz="1200" dirty="0"/>
              <a:t>Between scheduled meetings you may need to address issues or questions that are raised by your intern, such as documentation, ethics questions, clarification about procedures, and so forth.</a:t>
            </a:r>
          </a:p>
          <a:p>
            <a:endParaRPr lang="en-US" dirty="0"/>
          </a:p>
        </p:txBody>
      </p:sp>
      <p:sp>
        <p:nvSpPr>
          <p:cNvPr id="4" name="Slide Number Placeholder 3"/>
          <p:cNvSpPr>
            <a:spLocks noGrp="1"/>
          </p:cNvSpPr>
          <p:nvPr>
            <p:ph type="sldNum" sz="quarter" idx="10"/>
          </p:nvPr>
        </p:nvSpPr>
        <p:spPr/>
        <p:txBody>
          <a:bodyPr/>
          <a:lstStyle/>
          <a:p>
            <a:fld id="{34E1506A-26EA-3F41-9CD6-4D65B73A1397}" type="slidenum">
              <a:rPr lang="en-US" smtClean="0"/>
              <a:t>23</a:t>
            </a:fld>
            <a:endParaRPr lang="en-US"/>
          </a:p>
        </p:txBody>
      </p:sp>
    </p:spTree>
    <p:extLst>
      <p:ext uri="{BB962C8B-B14F-4D97-AF65-F5344CB8AC3E}">
        <p14:creationId xmlns:p14="http://schemas.microsoft.com/office/powerpoint/2010/main" val="18275526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Near the end of the semester, we will ask you to complete the Evaluation of Student Intern form. A copy of this form can be found in our clinical manual.</a:t>
            </a:r>
          </a:p>
          <a:p>
            <a:endParaRPr lang="en-US" dirty="0"/>
          </a:p>
        </p:txBody>
      </p:sp>
      <p:sp>
        <p:nvSpPr>
          <p:cNvPr id="4" name="Slide Number Placeholder 3"/>
          <p:cNvSpPr>
            <a:spLocks noGrp="1"/>
          </p:cNvSpPr>
          <p:nvPr>
            <p:ph type="sldNum" sz="quarter" idx="10"/>
          </p:nvPr>
        </p:nvSpPr>
        <p:spPr/>
        <p:txBody>
          <a:bodyPr/>
          <a:lstStyle/>
          <a:p>
            <a:fld id="{34E1506A-26EA-3F41-9CD6-4D65B73A1397}" type="slidenum">
              <a:rPr lang="en-US" smtClean="0"/>
              <a:t>24</a:t>
            </a:fld>
            <a:endParaRPr lang="en-US"/>
          </a:p>
        </p:txBody>
      </p:sp>
    </p:spTree>
    <p:extLst>
      <p:ext uri="{BB962C8B-B14F-4D97-AF65-F5344CB8AC3E}">
        <p14:creationId xmlns:p14="http://schemas.microsoft.com/office/powerpoint/2010/main" val="30203581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finally, host the second and final site visit. </a:t>
            </a:r>
            <a:r>
              <a:rPr lang="en-US" sz="1200" dirty="0"/>
              <a:t>Your intern will work with you to schedule a final site visit that includes you, the intern and their course instructor. Together you will review, discuss and sign the Evaluation of Student Intern form and review the Learning Plan goals created at the beginning of the internship.</a:t>
            </a:r>
          </a:p>
          <a:p>
            <a:endParaRPr lang="en-US" dirty="0"/>
          </a:p>
        </p:txBody>
      </p:sp>
      <p:sp>
        <p:nvSpPr>
          <p:cNvPr id="4" name="Slide Number Placeholder 3"/>
          <p:cNvSpPr>
            <a:spLocks noGrp="1"/>
          </p:cNvSpPr>
          <p:nvPr>
            <p:ph type="sldNum" sz="quarter" idx="10"/>
          </p:nvPr>
        </p:nvSpPr>
        <p:spPr/>
        <p:txBody>
          <a:bodyPr/>
          <a:lstStyle/>
          <a:p>
            <a:fld id="{34E1506A-26EA-3F41-9CD6-4D65B73A1397}" type="slidenum">
              <a:rPr lang="en-US" smtClean="0"/>
              <a:t>25</a:t>
            </a:fld>
            <a:endParaRPr lang="en-US"/>
          </a:p>
        </p:txBody>
      </p:sp>
    </p:spTree>
    <p:extLst>
      <p:ext uri="{BB962C8B-B14F-4D97-AF65-F5344CB8AC3E}">
        <p14:creationId xmlns:p14="http://schemas.microsoft.com/office/powerpoint/2010/main" val="31088717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closing, I’d like to thank you for taking in this presentation and for supervising one or more rehabilitation counseling program interns. I would also like to mention a few additional resources that could be useful to you as you provide supervision. The rehabilitation counseling program’s Clinical Manual and Student Handbook are both available on the program website. These documents contain a lot of information about the rehabilitation counseling program and student fieldwork. Additionally, the intern’s practicum </a:t>
            </a:r>
            <a:r>
              <a:rPr lang="en-US"/>
              <a:t>or internship </a:t>
            </a:r>
            <a:r>
              <a:rPr lang="en-US" dirty="0"/>
              <a:t>course instructor is an important source of information and support for site supervisors and site supervisors should contact the course instructor with questions or concerns related to </a:t>
            </a:r>
            <a:r>
              <a:rPr lang="en-US"/>
              <a:t>supervision of </a:t>
            </a:r>
            <a:r>
              <a:rPr lang="en-US" dirty="0"/>
              <a:t>interns.</a:t>
            </a:r>
          </a:p>
        </p:txBody>
      </p:sp>
      <p:sp>
        <p:nvSpPr>
          <p:cNvPr id="4" name="Slide Number Placeholder 3"/>
          <p:cNvSpPr>
            <a:spLocks noGrp="1"/>
          </p:cNvSpPr>
          <p:nvPr>
            <p:ph type="sldNum" sz="quarter" idx="10"/>
          </p:nvPr>
        </p:nvSpPr>
        <p:spPr/>
        <p:txBody>
          <a:bodyPr/>
          <a:lstStyle/>
          <a:p>
            <a:fld id="{34E1506A-26EA-3F41-9CD6-4D65B73A1397}" type="slidenum">
              <a:rPr lang="en-US" smtClean="0"/>
              <a:t>26</a:t>
            </a:fld>
            <a:endParaRPr lang="en-US"/>
          </a:p>
        </p:txBody>
      </p:sp>
    </p:spTree>
    <p:extLst>
      <p:ext uri="{BB962C8B-B14F-4D97-AF65-F5344CB8AC3E}">
        <p14:creationId xmlns:p14="http://schemas.microsoft.com/office/powerpoint/2010/main" val="13350863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finally, here is my contact information. Once again, thank you very much for your willingness to supervise rehabilitation counselors in-training.</a:t>
            </a:r>
          </a:p>
        </p:txBody>
      </p:sp>
      <p:sp>
        <p:nvSpPr>
          <p:cNvPr id="4" name="Slide Number Placeholder 3"/>
          <p:cNvSpPr>
            <a:spLocks noGrp="1"/>
          </p:cNvSpPr>
          <p:nvPr>
            <p:ph type="sldNum" sz="quarter" idx="10"/>
          </p:nvPr>
        </p:nvSpPr>
        <p:spPr/>
        <p:txBody>
          <a:bodyPr/>
          <a:lstStyle/>
          <a:p>
            <a:fld id="{34E1506A-26EA-3F41-9CD6-4D65B73A1397}" type="slidenum">
              <a:rPr lang="en-US" smtClean="0"/>
              <a:t>27</a:t>
            </a:fld>
            <a:endParaRPr lang="en-US"/>
          </a:p>
        </p:txBody>
      </p:sp>
    </p:spTree>
    <p:extLst>
      <p:ext uri="{BB962C8B-B14F-4D97-AF65-F5344CB8AC3E}">
        <p14:creationId xmlns:p14="http://schemas.microsoft.com/office/powerpoint/2010/main" val="1495852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 like to share with you some information about the rehabilitation counseling program at San Diego State University. </a:t>
            </a:r>
          </a:p>
          <a:p>
            <a:r>
              <a:rPr lang="en-US" dirty="0"/>
              <a:t>Our program is currently ranked third in the nation among rehabilitation counseling programs by U.S. News and World Report. </a:t>
            </a:r>
          </a:p>
          <a:p>
            <a:r>
              <a:rPr lang="en-US" dirty="0"/>
              <a:t>The program is one of the  most highly-ranked academic programs at SDSU.</a:t>
            </a:r>
          </a:p>
          <a:p>
            <a:r>
              <a:rPr lang="en-US" dirty="0"/>
              <a:t>The program has been ranked among the top ten programs nationally for quite some time.</a:t>
            </a:r>
          </a:p>
          <a:p>
            <a:r>
              <a:rPr lang="en-US" dirty="0"/>
              <a:t>We take a lot of pride in the national ranking and believe that our fieldwork sites and supervisors contribute substantially to the national ranking and to the impact that our students and graduates have.</a:t>
            </a:r>
          </a:p>
        </p:txBody>
      </p:sp>
      <p:sp>
        <p:nvSpPr>
          <p:cNvPr id="4" name="Slide Number Placeholder 3"/>
          <p:cNvSpPr>
            <a:spLocks noGrp="1"/>
          </p:cNvSpPr>
          <p:nvPr>
            <p:ph type="sldNum" sz="quarter" idx="10"/>
          </p:nvPr>
        </p:nvSpPr>
        <p:spPr/>
        <p:txBody>
          <a:bodyPr/>
          <a:lstStyle/>
          <a:p>
            <a:fld id="{34E1506A-26EA-3F41-9CD6-4D65B73A1397}" type="slidenum">
              <a:rPr lang="en-US" smtClean="0"/>
              <a:t>3</a:t>
            </a:fld>
            <a:endParaRPr lang="en-US"/>
          </a:p>
        </p:txBody>
      </p:sp>
    </p:spTree>
    <p:extLst>
      <p:ext uri="{BB962C8B-B14F-4D97-AF65-F5344CB8AC3E}">
        <p14:creationId xmlns:p14="http://schemas.microsoft.com/office/powerpoint/2010/main" val="2201297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rehabilitation counseling program has two tracks, leading to similar but slightly different degrees. I’ll discuss each briefly. </a:t>
            </a:r>
          </a:p>
        </p:txBody>
      </p:sp>
      <p:sp>
        <p:nvSpPr>
          <p:cNvPr id="4" name="Slide Number Placeholder 3"/>
          <p:cNvSpPr>
            <a:spLocks noGrp="1"/>
          </p:cNvSpPr>
          <p:nvPr>
            <p:ph type="sldNum" sz="quarter" idx="5"/>
          </p:nvPr>
        </p:nvSpPr>
        <p:spPr/>
        <p:txBody>
          <a:bodyPr/>
          <a:lstStyle/>
          <a:p>
            <a:fld id="{E9190242-15F6-4DE0-89C4-05EC180A66A6}" type="slidenum">
              <a:rPr lang="en-US" smtClean="0"/>
              <a:t>4</a:t>
            </a:fld>
            <a:endParaRPr lang="en-US"/>
          </a:p>
        </p:txBody>
      </p:sp>
    </p:spTree>
    <p:extLst>
      <p:ext uri="{BB962C8B-B14F-4D97-AF65-F5344CB8AC3E}">
        <p14:creationId xmlns:p14="http://schemas.microsoft.com/office/powerpoint/2010/main" val="1203883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one track that we refer to as the generalist track, which focuses upon preparing rehabilitation counselors to work with individuals with a wide range of disabilities. Students in this track often graduate and work in state vocational rehabilitation agencies, postsecondary education settings, the department of veterans’ affairs, agencies for individuals with intellectual and developmental disabilities, and a variety of community-based organizations serving individuals with disabilities.</a:t>
            </a:r>
          </a:p>
        </p:txBody>
      </p:sp>
      <p:sp>
        <p:nvSpPr>
          <p:cNvPr id="4" name="Slide Number Placeholder 3"/>
          <p:cNvSpPr>
            <a:spLocks noGrp="1"/>
          </p:cNvSpPr>
          <p:nvPr>
            <p:ph type="sldNum" sz="quarter" idx="5"/>
          </p:nvPr>
        </p:nvSpPr>
        <p:spPr/>
        <p:txBody>
          <a:bodyPr/>
          <a:lstStyle/>
          <a:p>
            <a:fld id="{E9190242-15F6-4DE0-89C4-05EC180A66A6}" type="slidenum">
              <a:rPr lang="en-US" smtClean="0"/>
              <a:t>5</a:t>
            </a:fld>
            <a:endParaRPr lang="en-US"/>
          </a:p>
        </p:txBody>
      </p:sp>
    </p:spTree>
    <p:extLst>
      <p:ext uri="{BB962C8B-B14F-4D97-AF65-F5344CB8AC3E}">
        <p14:creationId xmlns:p14="http://schemas.microsoft.com/office/powerpoint/2010/main" val="16298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have a track that we refer to as the psychiatric rehabilitation track, which focuses upon preparing rehabilitation counselors to work with individuals with mental health disabilities. Graduates of this track often work in mental health settings or settings where they can provide vocational rehabilitation services to individuals with mental health disabilities.</a:t>
            </a:r>
          </a:p>
        </p:txBody>
      </p:sp>
      <p:sp>
        <p:nvSpPr>
          <p:cNvPr id="4" name="Slide Number Placeholder 3"/>
          <p:cNvSpPr>
            <a:spLocks noGrp="1"/>
          </p:cNvSpPr>
          <p:nvPr>
            <p:ph type="sldNum" sz="quarter" idx="5"/>
          </p:nvPr>
        </p:nvSpPr>
        <p:spPr/>
        <p:txBody>
          <a:bodyPr/>
          <a:lstStyle/>
          <a:p>
            <a:fld id="{E9190242-15F6-4DE0-89C4-05EC180A66A6}" type="slidenum">
              <a:rPr lang="en-US" smtClean="0"/>
              <a:t>6</a:t>
            </a:fld>
            <a:endParaRPr lang="en-US"/>
          </a:p>
        </p:txBody>
      </p:sp>
    </p:spTree>
    <p:extLst>
      <p:ext uri="{BB962C8B-B14F-4D97-AF65-F5344CB8AC3E}">
        <p14:creationId xmlns:p14="http://schemas.microsoft.com/office/powerpoint/2010/main" val="26536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program’s accrediting body, the Council for Accreditation of Counseling and Related Educational Programs, or CACREP, issues standards designed to promote excellence in professional preparation of counselors, including rehabilitation counselors. Many of the activities and procedures associated with student fieldwork and supervision of fieldwork that we will discuss later in this presentation are reinforced by CACREP through their standards for rehabilitation counseling programs.</a:t>
            </a:r>
          </a:p>
          <a:p>
            <a:endParaRPr lang="en-US" dirty="0"/>
          </a:p>
          <a:p>
            <a:r>
              <a:rPr lang="en-US" dirty="0"/>
              <a:t>If you’d like to learn more about CACREP you can start by visiting the URL at the bottom of this slide. </a:t>
            </a:r>
          </a:p>
        </p:txBody>
      </p:sp>
      <p:sp>
        <p:nvSpPr>
          <p:cNvPr id="4" name="Slide Number Placeholder 3"/>
          <p:cNvSpPr>
            <a:spLocks noGrp="1"/>
          </p:cNvSpPr>
          <p:nvPr>
            <p:ph type="sldNum" sz="quarter" idx="10"/>
          </p:nvPr>
        </p:nvSpPr>
        <p:spPr/>
        <p:txBody>
          <a:bodyPr/>
          <a:lstStyle/>
          <a:p>
            <a:fld id="{34E1506A-26EA-3F41-9CD6-4D65B73A1397}" type="slidenum">
              <a:rPr lang="en-US" smtClean="0"/>
              <a:t>7</a:t>
            </a:fld>
            <a:endParaRPr lang="en-US"/>
          </a:p>
        </p:txBody>
      </p:sp>
    </p:spTree>
    <p:extLst>
      <p:ext uri="{BB962C8B-B14F-4D97-AF65-F5344CB8AC3E}">
        <p14:creationId xmlns:p14="http://schemas.microsoft.com/office/powerpoint/2010/main" val="1247137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our CACREP accreditation the rehabilitation counseling program was accredited by CORE, the Council on Rehabilitation Education. During our last accreditation cycle the two accrediting bodies merged, with the merger completed during 2017.</a:t>
            </a:r>
          </a:p>
          <a:p>
            <a:r>
              <a:rPr lang="en-US" dirty="0"/>
              <a:t>Under that accreditation the generalist track was accredited under the “Rehabilitation Counseling” specialty area and the psychiatric rehabilitation track was previously dually-accredited under two specialty areas: “Clinical Rehabilitation Counseling” and “Clinical Mental Health Counseling”.</a:t>
            </a:r>
          </a:p>
        </p:txBody>
      </p:sp>
      <p:sp>
        <p:nvSpPr>
          <p:cNvPr id="4" name="Slide Number Placeholder 3"/>
          <p:cNvSpPr>
            <a:spLocks noGrp="1"/>
          </p:cNvSpPr>
          <p:nvPr>
            <p:ph type="sldNum" sz="quarter" idx="5"/>
          </p:nvPr>
        </p:nvSpPr>
        <p:spPr/>
        <p:txBody>
          <a:bodyPr/>
          <a:lstStyle/>
          <a:p>
            <a:fld id="{E9190242-15F6-4DE0-89C4-05EC180A66A6}" type="slidenum">
              <a:rPr lang="en-US" smtClean="0"/>
              <a:t>8</a:t>
            </a:fld>
            <a:endParaRPr lang="en-US"/>
          </a:p>
        </p:txBody>
      </p:sp>
    </p:spTree>
    <p:extLst>
      <p:ext uri="{BB962C8B-B14F-4D97-AF65-F5344CB8AC3E}">
        <p14:creationId xmlns:p14="http://schemas.microsoft.com/office/powerpoint/2010/main" val="3775874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program anticipates changes to our accreditation status in the near future. Our current accreditation period is coming to an end, and during the 2022-2023 academic year the rehabilitation counseling program submitted an application for accreditation with one particularly important change.</a:t>
            </a:r>
          </a:p>
          <a:p>
            <a:endParaRPr lang="en-US" dirty="0"/>
          </a:p>
          <a:p>
            <a:r>
              <a:rPr lang="en-US" dirty="0"/>
              <a:t>The generalist rehabilitation counseling program track was previously accredited under the “Rehabilitation Counseling” specialty area and under our new application we do not expect any changes with respect to the specialty area.</a:t>
            </a:r>
          </a:p>
          <a:p>
            <a:r>
              <a:rPr lang="en-US" dirty="0"/>
              <a:t>The psychiatric rehabilitation track has been accredited under two specialty areas, “Clinical Rehabilitation Counseling” and “Clinical Mental Health Counseling”. Under our new application we have applied for accreditation under the “Clinical Rehabilitation Counseling” specialty area. So, if we are ultimately granted accreditation, the psychiatric rehabilitation track will no longer be accredited under the “Clinical Mental Health Counseling” specialty area.</a:t>
            </a:r>
          </a:p>
          <a:p>
            <a:endParaRPr lang="en-US" dirty="0"/>
          </a:p>
        </p:txBody>
      </p:sp>
      <p:sp>
        <p:nvSpPr>
          <p:cNvPr id="4" name="Slide Number Placeholder 3"/>
          <p:cNvSpPr>
            <a:spLocks noGrp="1"/>
          </p:cNvSpPr>
          <p:nvPr>
            <p:ph type="sldNum" sz="quarter" idx="5"/>
          </p:nvPr>
        </p:nvSpPr>
        <p:spPr/>
        <p:txBody>
          <a:bodyPr/>
          <a:lstStyle/>
          <a:p>
            <a:fld id="{E9190242-15F6-4DE0-89C4-05EC180A66A6}" type="slidenum">
              <a:rPr lang="en-US" smtClean="0"/>
              <a:t>9</a:t>
            </a:fld>
            <a:endParaRPr lang="en-US"/>
          </a:p>
        </p:txBody>
      </p:sp>
    </p:spTree>
    <p:extLst>
      <p:ext uri="{BB962C8B-B14F-4D97-AF65-F5344CB8AC3E}">
        <p14:creationId xmlns:p14="http://schemas.microsoft.com/office/powerpoint/2010/main" val="2726765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55E3A-FB0C-C81D-78D1-514DC98EF4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ACFF31-39A6-C643-501A-DBFBE34213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7F6F4B-6C5D-2B04-8EA8-D9B7011A35BE}"/>
              </a:ext>
            </a:extLst>
          </p:cNvPr>
          <p:cNvSpPr>
            <a:spLocks noGrp="1"/>
          </p:cNvSpPr>
          <p:nvPr>
            <p:ph type="dt" sz="half" idx="10"/>
          </p:nvPr>
        </p:nvSpPr>
        <p:spPr/>
        <p:txBody>
          <a:bodyPr/>
          <a:lstStyle/>
          <a:p>
            <a:fld id="{D13755FD-0645-42A6-8E1B-59B17C047D4E}" type="datetimeFigureOut">
              <a:rPr lang="en-US" smtClean="0"/>
              <a:t>8/21/2023</a:t>
            </a:fld>
            <a:endParaRPr lang="en-US"/>
          </a:p>
        </p:txBody>
      </p:sp>
      <p:sp>
        <p:nvSpPr>
          <p:cNvPr id="5" name="Footer Placeholder 4">
            <a:extLst>
              <a:ext uri="{FF2B5EF4-FFF2-40B4-BE49-F238E27FC236}">
                <a16:creationId xmlns:a16="http://schemas.microsoft.com/office/drawing/2014/main" id="{543F02CE-586A-9811-1CC7-3593519AEC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B7338-440B-33C6-879C-3798A6DE9BC9}"/>
              </a:ext>
            </a:extLst>
          </p:cNvPr>
          <p:cNvSpPr>
            <a:spLocks noGrp="1"/>
          </p:cNvSpPr>
          <p:nvPr>
            <p:ph type="sldNum" sz="quarter" idx="12"/>
          </p:nvPr>
        </p:nvSpPr>
        <p:spPr/>
        <p:txBody>
          <a:bodyPr/>
          <a:lstStyle/>
          <a:p>
            <a:fld id="{29EA9513-A24D-4DDE-BE85-99AA76171EA1}" type="slidenum">
              <a:rPr lang="en-US" smtClean="0"/>
              <a:t>‹#›</a:t>
            </a:fld>
            <a:endParaRPr lang="en-US"/>
          </a:p>
        </p:txBody>
      </p:sp>
    </p:spTree>
    <p:extLst>
      <p:ext uri="{BB962C8B-B14F-4D97-AF65-F5344CB8AC3E}">
        <p14:creationId xmlns:p14="http://schemas.microsoft.com/office/powerpoint/2010/main" val="312372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761F1-9C61-138D-4C8F-778B050E7D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67D305-1BC4-D2FD-C467-D462B467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872E5-0C39-0B81-93F4-D2203C4EC94A}"/>
              </a:ext>
            </a:extLst>
          </p:cNvPr>
          <p:cNvSpPr>
            <a:spLocks noGrp="1"/>
          </p:cNvSpPr>
          <p:nvPr>
            <p:ph type="dt" sz="half" idx="10"/>
          </p:nvPr>
        </p:nvSpPr>
        <p:spPr/>
        <p:txBody>
          <a:bodyPr/>
          <a:lstStyle/>
          <a:p>
            <a:fld id="{D13755FD-0645-42A6-8E1B-59B17C047D4E}" type="datetimeFigureOut">
              <a:rPr lang="en-US" smtClean="0"/>
              <a:t>8/21/2023</a:t>
            </a:fld>
            <a:endParaRPr lang="en-US"/>
          </a:p>
        </p:txBody>
      </p:sp>
      <p:sp>
        <p:nvSpPr>
          <p:cNvPr id="5" name="Footer Placeholder 4">
            <a:extLst>
              <a:ext uri="{FF2B5EF4-FFF2-40B4-BE49-F238E27FC236}">
                <a16:creationId xmlns:a16="http://schemas.microsoft.com/office/drawing/2014/main" id="{445EDA89-454A-7C67-CD7B-134918172B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23506F-97EA-FA2B-D1F3-C93453F6C72F}"/>
              </a:ext>
            </a:extLst>
          </p:cNvPr>
          <p:cNvSpPr>
            <a:spLocks noGrp="1"/>
          </p:cNvSpPr>
          <p:nvPr>
            <p:ph type="sldNum" sz="quarter" idx="12"/>
          </p:nvPr>
        </p:nvSpPr>
        <p:spPr/>
        <p:txBody>
          <a:bodyPr/>
          <a:lstStyle/>
          <a:p>
            <a:fld id="{29EA9513-A24D-4DDE-BE85-99AA76171EA1}" type="slidenum">
              <a:rPr lang="en-US" smtClean="0"/>
              <a:t>‹#›</a:t>
            </a:fld>
            <a:endParaRPr lang="en-US"/>
          </a:p>
        </p:txBody>
      </p:sp>
    </p:spTree>
    <p:extLst>
      <p:ext uri="{BB962C8B-B14F-4D97-AF65-F5344CB8AC3E}">
        <p14:creationId xmlns:p14="http://schemas.microsoft.com/office/powerpoint/2010/main" val="93485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405FBC-C04C-1D9F-15F2-65CB6A89DA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1557F1-F5A9-7AFE-9D5D-35C7E92385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B6D212-41D3-8489-CDEA-2E13B4A131A3}"/>
              </a:ext>
            </a:extLst>
          </p:cNvPr>
          <p:cNvSpPr>
            <a:spLocks noGrp="1"/>
          </p:cNvSpPr>
          <p:nvPr>
            <p:ph type="dt" sz="half" idx="10"/>
          </p:nvPr>
        </p:nvSpPr>
        <p:spPr/>
        <p:txBody>
          <a:bodyPr/>
          <a:lstStyle/>
          <a:p>
            <a:fld id="{D13755FD-0645-42A6-8E1B-59B17C047D4E}" type="datetimeFigureOut">
              <a:rPr lang="en-US" smtClean="0"/>
              <a:t>8/21/2023</a:t>
            </a:fld>
            <a:endParaRPr lang="en-US"/>
          </a:p>
        </p:txBody>
      </p:sp>
      <p:sp>
        <p:nvSpPr>
          <p:cNvPr id="5" name="Footer Placeholder 4">
            <a:extLst>
              <a:ext uri="{FF2B5EF4-FFF2-40B4-BE49-F238E27FC236}">
                <a16:creationId xmlns:a16="http://schemas.microsoft.com/office/drawing/2014/main" id="{BA3BC09A-8B31-DF19-5D91-7CF9CE76C6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4B113F-ECA8-C10F-DEE4-68F1FD39F2F5}"/>
              </a:ext>
            </a:extLst>
          </p:cNvPr>
          <p:cNvSpPr>
            <a:spLocks noGrp="1"/>
          </p:cNvSpPr>
          <p:nvPr>
            <p:ph type="sldNum" sz="quarter" idx="12"/>
          </p:nvPr>
        </p:nvSpPr>
        <p:spPr/>
        <p:txBody>
          <a:bodyPr/>
          <a:lstStyle/>
          <a:p>
            <a:fld id="{29EA9513-A24D-4DDE-BE85-99AA76171EA1}" type="slidenum">
              <a:rPr lang="en-US" smtClean="0"/>
              <a:t>‹#›</a:t>
            </a:fld>
            <a:endParaRPr lang="en-US"/>
          </a:p>
        </p:txBody>
      </p:sp>
    </p:spTree>
    <p:extLst>
      <p:ext uri="{BB962C8B-B14F-4D97-AF65-F5344CB8AC3E}">
        <p14:creationId xmlns:p14="http://schemas.microsoft.com/office/powerpoint/2010/main" val="2345388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83BB-209D-BFF3-0647-92B4DAAA60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836DB9-24A7-EEB7-2DCD-895C509827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40A2E1-4497-5E2B-8DF3-F1FEE4164E9E}"/>
              </a:ext>
            </a:extLst>
          </p:cNvPr>
          <p:cNvSpPr>
            <a:spLocks noGrp="1"/>
          </p:cNvSpPr>
          <p:nvPr>
            <p:ph type="dt" sz="half" idx="10"/>
          </p:nvPr>
        </p:nvSpPr>
        <p:spPr/>
        <p:txBody>
          <a:bodyPr/>
          <a:lstStyle/>
          <a:p>
            <a:fld id="{D13755FD-0645-42A6-8E1B-59B17C047D4E}" type="datetimeFigureOut">
              <a:rPr lang="en-US" smtClean="0"/>
              <a:t>8/21/2023</a:t>
            </a:fld>
            <a:endParaRPr lang="en-US"/>
          </a:p>
        </p:txBody>
      </p:sp>
      <p:sp>
        <p:nvSpPr>
          <p:cNvPr id="5" name="Footer Placeholder 4">
            <a:extLst>
              <a:ext uri="{FF2B5EF4-FFF2-40B4-BE49-F238E27FC236}">
                <a16:creationId xmlns:a16="http://schemas.microsoft.com/office/drawing/2014/main" id="{7A666C38-7460-D0CD-637D-6E77854182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CFC51A-B0E7-2902-1AB0-2E0BA9266074}"/>
              </a:ext>
            </a:extLst>
          </p:cNvPr>
          <p:cNvSpPr>
            <a:spLocks noGrp="1"/>
          </p:cNvSpPr>
          <p:nvPr>
            <p:ph type="sldNum" sz="quarter" idx="12"/>
          </p:nvPr>
        </p:nvSpPr>
        <p:spPr/>
        <p:txBody>
          <a:bodyPr/>
          <a:lstStyle/>
          <a:p>
            <a:fld id="{29EA9513-A24D-4DDE-BE85-99AA76171EA1}" type="slidenum">
              <a:rPr lang="en-US" smtClean="0"/>
              <a:t>‹#›</a:t>
            </a:fld>
            <a:endParaRPr lang="en-US"/>
          </a:p>
        </p:txBody>
      </p:sp>
    </p:spTree>
    <p:extLst>
      <p:ext uri="{BB962C8B-B14F-4D97-AF65-F5344CB8AC3E}">
        <p14:creationId xmlns:p14="http://schemas.microsoft.com/office/powerpoint/2010/main" val="30591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28910-26BF-E708-8A5D-54C8B9A2FD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F18594-3881-6D1A-74DB-8A97AFE94F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34C267-ADD9-F9DC-CEFE-F3801A77436C}"/>
              </a:ext>
            </a:extLst>
          </p:cNvPr>
          <p:cNvSpPr>
            <a:spLocks noGrp="1"/>
          </p:cNvSpPr>
          <p:nvPr>
            <p:ph type="dt" sz="half" idx="10"/>
          </p:nvPr>
        </p:nvSpPr>
        <p:spPr/>
        <p:txBody>
          <a:bodyPr/>
          <a:lstStyle/>
          <a:p>
            <a:fld id="{D13755FD-0645-42A6-8E1B-59B17C047D4E}" type="datetimeFigureOut">
              <a:rPr lang="en-US" smtClean="0"/>
              <a:t>8/21/2023</a:t>
            </a:fld>
            <a:endParaRPr lang="en-US"/>
          </a:p>
        </p:txBody>
      </p:sp>
      <p:sp>
        <p:nvSpPr>
          <p:cNvPr id="5" name="Footer Placeholder 4">
            <a:extLst>
              <a:ext uri="{FF2B5EF4-FFF2-40B4-BE49-F238E27FC236}">
                <a16:creationId xmlns:a16="http://schemas.microsoft.com/office/drawing/2014/main" id="{87069A23-1732-B8EE-01C8-C3B2189539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23CFD-0674-BE4C-46C9-0FF8E84E3268}"/>
              </a:ext>
            </a:extLst>
          </p:cNvPr>
          <p:cNvSpPr>
            <a:spLocks noGrp="1"/>
          </p:cNvSpPr>
          <p:nvPr>
            <p:ph type="sldNum" sz="quarter" idx="12"/>
          </p:nvPr>
        </p:nvSpPr>
        <p:spPr/>
        <p:txBody>
          <a:bodyPr/>
          <a:lstStyle/>
          <a:p>
            <a:fld id="{29EA9513-A24D-4DDE-BE85-99AA76171EA1}" type="slidenum">
              <a:rPr lang="en-US" smtClean="0"/>
              <a:t>‹#›</a:t>
            </a:fld>
            <a:endParaRPr lang="en-US"/>
          </a:p>
        </p:txBody>
      </p:sp>
    </p:spTree>
    <p:extLst>
      <p:ext uri="{BB962C8B-B14F-4D97-AF65-F5344CB8AC3E}">
        <p14:creationId xmlns:p14="http://schemas.microsoft.com/office/powerpoint/2010/main" val="209608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28DB0-7949-4123-686A-FFA06C430B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231B9A-09DC-4F86-1991-CD03C2DFAC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63F6A8-C707-5A1C-63EB-BC3269E711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84D9CE-5A64-D68D-FD08-36F0605844B6}"/>
              </a:ext>
            </a:extLst>
          </p:cNvPr>
          <p:cNvSpPr>
            <a:spLocks noGrp="1"/>
          </p:cNvSpPr>
          <p:nvPr>
            <p:ph type="dt" sz="half" idx="10"/>
          </p:nvPr>
        </p:nvSpPr>
        <p:spPr/>
        <p:txBody>
          <a:bodyPr/>
          <a:lstStyle/>
          <a:p>
            <a:fld id="{D13755FD-0645-42A6-8E1B-59B17C047D4E}" type="datetimeFigureOut">
              <a:rPr lang="en-US" smtClean="0"/>
              <a:t>8/21/2023</a:t>
            </a:fld>
            <a:endParaRPr lang="en-US"/>
          </a:p>
        </p:txBody>
      </p:sp>
      <p:sp>
        <p:nvSpPr>
          <p:cNvPr id="6" name="Footer Placeholder 5">
            <a:extLst>
              <a:ext uri="{FF2B5EF4-FFF2-40B4-BE49-F238E27FC236}">
                <a16:creationId xmlns:a16="http://schemas.microsoft.com/office/drawing/2014/main" id="{3FB72E0D-9B65-12E5-54F4-F7F552C011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536E98-427A-4482-44C7-4779742B071E}"/>
              </a:ext>
            </a:extLst>
          </p:cNvPr>
          <p:cNvSpPr>
            <a:spLocks noGrp="1"/>
          </p:cNvSpPr>
          <p:nvPr>
            <p:ph type="sldNum" sz="quarter" idx="12"/>
          </p:nvPr>
        </p:nvSpPr>
        <p:spPr/>
        <p:txBody>
          <a:bodyPr/>
          <a:lstStyle/>
          <a:p>
            <a:fld id="{29EA9513-A24D-4DDE-BE85-99AA76171EA1}" type="slidenum">
              <a:rPr lang="en-US" smtClean="0"/>
              <a:t>‹#›</a:t>
            </a:fld>
            <a:endParaRPr lang="en-US"/>
          </a:p>
        </p:txBody>
      </p:sp>
    </p:spTree>
    <p:extLst>
      <p:ext uri="{BB962C8B-B14F-4D97-AF65-F5344CB8AC3E}">
        <p14:creationId xmlns:p14="http://schemas.microsoft.com/office/powerpoint/2010/main" val="20624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6B725-1669-F6CD-14A1-ED6968C261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89E2EE-AE21-B559-0A3F-97EED82C8B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5F34F-3F8D-EAE9-FC6E-8B216264EA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D153D7-C801-FF0C-9470-D8CB9D5478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E52B50-12F4-B302-8BBE-605443025E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DD906A-D619-F335-47B1-3FA1CB7BEF90}"/>
              </a:ext>
            </a:extLst>
          </p:cNvPr>
          <p:cNvSpPr>
            <a:spLocks noGrp="1"/>
          </p:cNvSpPr>
          <p:nvPr>
            <p:ph type="dt" sz="half" idx="10"/>
          </p:nvPr>
        </p:nvSpPr>
        <p:spPr/>
        <p:txBody>
          <a:bodyPr/>
          <a:lstStyle/>
          <a:p>
            <a:fld id="{D13755FD-0645-42A6-8E1B-59B17C047D4E}" type="datetimeFigureOut">
              <a:rPr lang="en-US" smtClean="0"/>
              <a:t>8/21/2023</a:t>
            </a:fld>
            <a:endParaRPr lang="en-US"/>
          </a:p>
        </p:txBody>
      </p:sp>
      <p:sp>
        <p:nvSpPr>
          <p:cNvPr id="8" name="Footer Placeholder 7">
            <a:extLst>
              <a:ext uri="{FF2B5EF4-FFF2-40B4-BE49-F238E27FC236}">
                <a16:creationId xmlns:a16="http://schemas.microsoft.com/office/drawing/2014/main" id="{F37D7E36-2491-E48A-A8B1-4DF7ED29E3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6DCD2D-B46D-9E20-2086-17D421D6F686}"/>
              </a:ext>
            </a:extLst>
          </p:cNvPr>
          <p:cNvSpPr>
            <a:spLocks noGrp="1"/>
          </p:cNvSpPr>
          <p:nvPr>
            <p:ph type="sldNum" sz="quarter" idx="12"/>
          </p:nvPr>
        </p:nvSpPr>
        <p:spPr/>
        <p:txBody>
          <a:bodyPr/>
          <a:lstStyle/>
          <a:p>
            <a:fld id="{29EA9513-A24D-4DDE-BE85-99AA76171EA1}" type="slidenum">
              <a:rPr lang="en-US" smtClean="0"/>
              <a:t>‹#›</a:t>
            </a:fld>
            <a:endParaRPr lang="en-US"/>
          </a:p>
        </p:txBody>
      </p:sp>
    </p:spTree>
    <p:extLst>
      <p:ext uri="{BB962C8B-B14F-4D97-AF65-F5344CB8AC3E}">
        <p14:creationId xmlns:p14="http://schemas.microsoft.com/office/powerpoint/2010/main" val="259963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AC610-87B1-4466-F1B3-94E535DB55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969CF4-092A-05A8-987C-49619B69BA6B}"/>
              </a:ext>
            </a:extLst>
          </p:cNvPr>
          <p:cNvSpPr>
            <a:spLocks noGrp="1"/>
          </p:cNvSpPr>
          <p:nvPr>
            <p:ph type="dt" sz="half" idx="10"/>
          </p:nvPr>
        </p:nvSpPr>
        <p:spPr/>
        <p:txBody>
          <a:bodyPr/>
          <a:lstStyle/>
          <a:p>
            <a:fld id="{D13755FD-0645-42A6-8E1B-59B17C047D4E}" type="datetimeFigureOut">
              <a:rPr lang="en-US" smtClean="0"/>
              <a:t>8/21/2023</a:t>
            </a:fld>
            <a:endParaRPr lang="en-US"/>
          </a:p>
        </p:txBody>
      </p:sp>
      <p:sp>
        <p:nvSpPr>
          <p:cNvPr id="4" name="Footer Placeholder 3">
            <a:extLst>
              <a:ext uri="{FF2B5EF4-FFF2-40B4-BE49-F238E27FC236}">
                <a16:creationId xmlns:a16="http://schemas.microsoft.com/office/drawing/2014/main" id="{0F5BE731-C152-03F1-5329-CF52593424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EB7625-5532-51EF-F727-2503D5D4B8F7}"/>
              </a:ext>
            </a:extLst>
          </p:cNvPr>
          <p:cNvSpPr>
            <a:spLocks noGrp="1"/>
          </p:cNvSpPr>
          <p:nvPr>
            <p:ph type="sldNum" sz="quarter" idx="12"/>
          </p:nvPr>
        </p:nvSpPr>
        <p:spPr/>
        <p:txBody>
          <a:bodyPr/>
          <a:lstStyle/>
          <a:p>
            <a:fld id="{29EA9513-A24D-4DDE-BE85-99AA76171EA1}" type="slidenum">
              <a:rPr lang="en-US" smtClean="0"/>
              <a:t>‹#›</a:t>
            </a:fld>
            <a:endParaRPr lang="en-US"/>
          </a:p>
        </p:txBody>
      </p:sp>
    </p:spTree>
    <p:extLst>
      <p:ext uri="{BB962C8B-B14F-4D97-AF65-F5344CB8AC3E}">
        <p14:creationId xmlns:p14="http://schemas.microsoft.com/office/powerpoint/2010/main" val="371152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09C7E-D11C-9B99-D930-7E082EF4EC20}"/>
              </a:ext>
            </a:extLst>
          </p:cNvPr>
          <p:cNvSpPr>
            <a:spLocks noGrp="1"/>
          </p:cNvSpPr>
          <p:nvPr>
            <p:ph type="dt" sz="half" idx="10"/>
          </p:nvPr>
        </p:nvSpPr>
        <p:spPr/>
        <p:txBody>
          <a:bodyPr/>
          <a:lstStyle/>
          <a:p>
            <a:fld id="{D13755FD-0645-42A6-8E1B-59B17C047D4E}" type="datetimeFigureOut">
              <a:rPr lang="en-US" smtClean="0"/>
              <a:t>8/21/2023</a:t>
            </a:fld>
            <a:endParaRPr lang="en-US"/>
          </a:p>
        </p:txBody>
      </p:sp>
      <p:sp>
        <p:nvSpPr>
          <p:cNvPr id="3" name="Footer Placeholder 2">
            <a:extLst>
              <a:ext uri="{FF2B5EF4-FFF2-40B4-BE49-F238E27FC236}">
                <a16:creationId xmlns:a16="http://schemas.microsoft.com/office/drawing/2014/main" id="{D4183B4B-DDC8-601E-8C68-516B25F8D5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CA2968-F94F-4BF1-9449-41AA1D8E40C7}"/>
              </a:ext>
            </a:extLst>
          </p:cNvPr>
          <p:cNvSpPr>
            <a:spLocks noGrp="1"/>
          </p:cNvSpPr>
          <p:nvPr>
            <p:ph type="sldNum" sz="quarter" idx="12"/>
          </p:nvPr>
        </p:nvSpPr>
        <p:spPr/>
        <p:txBody>
          <a:bodyPr/>
          <a:lstStyle/>
          <a:p>
            <a:fld id="{29EA9513-A24D-4DDE-BE85-99AA76171EA1}" type="slidenum">
              <a:rPr lang="en-US" smtClean="0"/>
              <a:t>‹#›</a:t>
            </a:fld>
            <a:endParaRPr lang="en-US"/>
          </a:p>
        </p:txBody>
      </p:sp>
    </p:spTree>
    <p:extLst>
      <p:ext uri="{BB962C8B-B14F-4D97-AF65-F5344CB8AC3E}">
        <p14:creationId xmlns:p14="http://schemas.microsoft.com/office/powerpoint/2010/main" val="2837660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B96B0-60C5-991A-D7EA-B51C05AAF2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F7AA50-7639-15AC-039C-5918E9DFBF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0F053C-EEF7-08AC-4957-8B2FAA32F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C3A9AD-6308-6E50-C448-2AE976166C4D}"/>
              </a:ext>
            </a:extLst>
          </p:cNvPr>
          <p:cNvSpPr>
            <a:spLocks noGrp="1"/>
          </p:cNvSpPr>
          <p:nvPr>
            <p:ph type="dt" sz="half" idx="10"/>
          </p:nvPr>
        </p:nvSpPr>
        <p:spPr/>
        <p:txBody>
          <a:bodyPr/>
          <a:lstStyle/>
          <a:p>
            <a:fld id="{D13755FD-0645-42A6-8E1B-59B17C047D4E}" type="datetimeFigureOut">
              <a:rPr lang="en-US" smtClean="0"/>
              <a:t>8/21/2023</a:t>
            </a:fld>
            <a:endParaRPr lang="en-US"/>
          </a:p>
        </p:txBody>
      </p:sp>
      <p:sp>
        <p:nvSpPr>
          <p:cNvPr id="6" name="Footer Placeholder 5">
            <a:extLst>
              <a:ext uri="{FF2B5EF4-FFF2-40B4-BE49-F238E27FC236}">
                <a16:creationId xmlns:a16="http://schemas.microsoft.com/office/drawing/2014/main" id="{A23123C4-796D-4BAF-8950-4DA0D5CEC3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AFE007-5CF1-400E-17B0-5149E0A72EC0}"/>
              </a:ext>
            </a:extLst>
          </p:cNvPr>
          <p:cNvSpPr>
            <a:spLocks noGrp="1"/>
          </p:cNvSpPr>
          <p:nvPr>
            <p:ph type="sldNum" sz="quarter" idx="12"/>
          </p:nvPr>
        </p:nvSpPr>
        <p:spPr/>
        <p:txBody>
          <a:bodyPr/>
          <a:lstStyle/>
          <a:p>
            <a:fld id="{29EA9513-A24D-4DDE-BE85-99AA76171EA1}" type="slidenum">
              <a:rPr lang="en-US" smtClean="0"/>
              <a:t>‹#›</a:t>
            </a:fld>
            <a:endParaRPr lang="en-US"/>
          </a:p>
        </p:txBody>
      </p:sp>
    </p:spTree>
    <p:extLst>
      <p:ext uri="{BB962C8B-B14F-4D97-AF65-F5344CB8AC3E}">
        <p14:creationId xmlns:p14="http://schemas.microsoft.com/office/powerpoint/2010/main" val="54912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A9A87-1C60-AF61-EFA4-38EE552221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C3E23E-5AF3-5F75-6786-D102896381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02D569-2530-8CE0-BA4D-0DF0A77A0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812E7A-F272-684C-0FCC-709CBD8DE2F4}"/>
              </a:ext>
            </a:extLst>
          </p:cNvPr>
          <p:cNvSpPr>
            <a:spLocks noGrp="1"/>
          </p:cNvSpPr>
          <p:nvPr>
            <p:ph type="dt" sz="half" idx="10"/>
          </p:nvPr>
        </p:nvSpPr>
        <p:spPr/>
        <p:txBody>
          <a:bodyPr/>
          <a:lstStyle/>
          <a:p>
            <a:fld id="{D13755FD-0645-42A6-8E1B-59B17C047D4E}" type="datetimeFigureOut">
              <a:rPr lang="en-US" smtClean="0"/>
              <a:t>8/21/2023</a:t>
            </a:fld>
            <a:endParaRPr lang="en-US"/>
          </a:p>
        </p:txBody>
      </p:sp>
      <p:sp>
        <p:nvSpPr>
          <p:cNvPr id="6" name="Footer Placeholder 5">
            <a:extLst>
              <a:ext uri="{FF2B5EF4-FFF2-40B4-BE49-F238E27FC236}">
                <a16:creationId xmlns:a16="http://schemas.microsoft.com/office/drawing/2014/main" id="{BAF3A2D1-A010-7FB1-ADE0-1ED35A9AD9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E30894-F89B-0393-D067-0CAD3724E041}"/>
              </a:ext>
            </a:extLst>
          </p:cNvPr>
          <p:cNvSpPr>
            <a:spLocks noGrp="1"/>
          </p:cNvSpPr>
          <p:nvPr>
            <p:ph type="sldNum" sz="quarter" idx="12"/>
          </p:nvPr>
        </p:nvSpPr>
        <p:spPr/>
        <p:txBody>
          <a:bodyPr/>
          <a:lstStyle/>
          <a:p>
            <a:fld id="{29EA9513-A24D-4DDE-BE85-99AA76171EA1}" type="slidenum">
              <a:rPr lang="en-US" smtClean="0"/>
              <a:t>‹#›</a:t>
            </a:fld>
            <a:endParaRPr lang="en-US"/>
          </a:p>
        </p:txBody>
      </p:sp>
    </p:spTree>
    <p:extLst>
      <p:ext uri="{BB962C8B-B14F-4D97-AF65-F5344CB8AC3E}">
        <p14:creationId xmlns:p14="http://schemas.microsoft.com/office/powerpoint/2010/main" val="2461400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A69551-55B7-9FCB-92FB-9A2C33DD61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698BC3-5BFA-EC05-A1CA-8AB9F99FDB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64A25-7D7A-95DF-9F30-B0FF6EFB3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755FD-0645-42A6-8E1B-59B17C047D4E}" type="datetimeFigureOut">
              <a:rPr lang="en-US" smtClean="0"/>
              <a:t>8/21/2023</a:t>
            </a:fld>
            <a:endParaRPr lang="en-US"/>
          </a:p>
        </p:txBody>
      </p:sp>
      <p:sp>
        <p:nvSpPr>
          <p:cNvPr id="5" name="Footer Placeholder 4">
            <a:extLst>
              <a:ext uri="{FF2B5EF4-FFF2-40B4-BE49-F238E27FC236}">
                <a16:creationId xmlns:a16="http://schemas.microsoft.com/office/drawing/2014/main" id="{23BCA34C-CD53-8FC6-7224-72495ECAA4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76CA0B-01A5-E5BB-C41E-8643E56B79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A9513-A24D-4DDE-BE85-99AA76171EA1}" type="slidenum">
              <a:rPr lang="en-US" smtClean="0"/>
              <a:t>‹#›</a:t>
            </a:fld>
            <a:endParaRPr lang="en-US"/>
          </a:p>
        </p:txBody>
      </p:sp>
    </p:spTree>
    <p:extLst>
      <p:ext uri="{BB962C8B-B14F-4D97-AF65-F5344CB8AC3E}">
        <p14:creationId xmlns:p14="http://schemas.microsoft.com/office/powerpoint/2010/main" val="779414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unseling.org/resources/aca-code-of-ethic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7D7CA66-C439-C70D-EA9F-C99F5F0111A9}"/>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rPr>
              <a:t>Fieldwork Supervisor Orientation</a:t>
            </a:r>
          </a:p>
        </p:txBody>
      </p:sp>
      <p:sp>
        <p:nvSpPr>
          <p:cNvPr id="3" name="Subtitle 2">
            <a:extLst>
              <a:ext uri="{FF2B5EF4-FFF2-40B4-BE49-F238E27FC236}">
                <a16:creationId xmlns:a16="http://schemas.microsoft.com/office/drawing/2014/main" id="{5AE5329F-50A2-3EDC-5E8F-17D27AB83099}"/>
              </a:ext>
            </a:extLst>
          </p:cNvPr>
          <p:cNvSpPr>
            <a:spLocks noGrp="1"/>
          </p:cNvSpPr>
          <p:nvPr>
            <p:ph type="subTitle" idx="1"/>
          </p:nvPr>
        </p:nvSpPr>
        <p:spPr>
          <a:xfrm>
            <a:off x="1350682" y="4870824"/>
            <a:ext cx="10005951" cy="1458258"/>
          </a:xfrm>
        </p:spPr>
        <p:txBody>
          <a:bodyPr anchor="ctr">
            <a:normAutofit/>
          </a:bodyPr>
          <a:lstStyle/>
          <a:p>
            <a:pPr algn="l"/>
            <a:r>
              <a:rPr lang="en-US" dirty="0"/>
              <a:t>Master of Science in Rehabilitation Counseling</a:t>
            </a:r>
            <a:endParaRPr lang="en-US"/>
          </a:p>
          <a:p>
            <a:pPr algn="l"/>
            <a:r>
              <a:rPr lang="en-US" dirty="0"/>
              <a:t>San Diego State University</a:t>
            </a:r>
            <a:endParaRPr lang="en-US"/>
          </a:p>
        </p:txBody>
      </p:sp>
    </p:spTree>
    <p:extLst>
      <p:ext uri="{BB962C8B-B14F-4D97-AF65-F5344CB8AC3E}">
        <p14:creationId xmlns:p14="http://schemas.microsoft.com/office/powerpoint/2010/main" val="204413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826396" y="586855"/>
            <a:ext cx="4230100" cy="3387497"/>
          </a:xfrm>
        </p:spPr>
        <p:txBody>
          <a:bodyPr anchor="b">
            <a:normAutofit/>
          </a:bodyPr>
          <a:lstStyle/>
          <a:p>
            <a:pPr algn="r"/>
            <a:r>
              <a:rPr lang="en-US" sz="3400" dirty="0">
                <a:solidFill>
                  <a:srgbClr val="FFFFFF"/>
                </a:solidFill>
              </a:rPr>
              <a:t>CACREP Accreditation and Ethics</a:t>
            </a: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6503158" y="649480"/>
            <a:ext cx="4862447" cy="5546047"/>
          </a:xfrm>
        </p:spPr>
        <p:txBody>
          <a:bodyPr anchor="ctr">
            <a:normAutofit/>
          </a:bodyPr>
          <a:lstStyle/>
          <a:p>
            <a:pPr marL="0" indent="0">
              <a:buNone/>
            </a:pPr>
            <a:r>
              <a:rPr lang="en-US" sz="2000"/>
              <a:t>CACREP accredited programs adhere to the American Counseling Association’s (ACA) Code of Ethics. </a:t>
            </a:r>
          </a:p>
          <a:p>
            <a:pPr marL="0" indent="0">
              <a:buNone/>
            </a:pPr>
            <a:endParaRPr lang="en-US" sz="2000"/>
          </a:p>
          <a:p>
            <a:pPr marL="0" indent="0">
              <a:buNone/>
            </a:pPr>
            <a:r>
              <a:rPr lang="en-US" sz="2000">
                <a:hlinkClick r:id="rId3"/>
              </a:rPr>
              <a:t>https://www.counseling.org/resources/aca-code-of-ethics.pdf</a:t>
            </a:r>
            <a:r>
              <a:rPr lang="en-US" sz="2000"/>
              <a:t> </a:t>
            </a:r>
          </a:p>
          <a:p>
            <a:pPr marL="0" indent="0">
              <a:buNone/>
            </a:pPr>
            <a:endParaRPr lang="en-US" sz="2000"/>
          </a:p>
        </p:txBody>
      </p:sp>
    </p:spTree>
    <p:extLst>
      <p:ext uri="{BB962C8B-B14F-4D97-AF65-F5344CB8AC3E}">
        <p14:creationId xmlns:p14="http://schemas.microsoft.com/office/powerpoint/2010/main" val="2486826046"/>
      </p:ext>
    </p:extLst>
  </p:cSld>
  <p:clrMapOvr>
    <a:masterClrMapping/>
  </p:clrMapOvr>
  <mc:AlternateContent xmlns:mc="http://schemas.openxmlformats.org/markup-compatibility/2006" xmlns:p14="http://schemas.microsoft.com/office/powerpoint/2010/main">
    <mc:Choice Requires="p14">
      <p:transition spd="slow" p14:dur="2000" advTm="4529"/>
    </mc:Choice>
    <mc:Fallback xmlns="">
      <p:transition spd="slow" advTm="45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3CBE6E-E6B2-417D-A61A-D5F70F02A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466BE98-0341-4CFA-8601-3E68FB730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39937"/>
            <a:ext cx="4525605" cy="57781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680539" y="1458180"/>
            <a:ext cx="3100522" cy="3941640"/>
          </a:xfrm>
        </p:spPr>
        <p:txBody>
          <a:bodyPr>
            <a:normAutofit/>
          </a:bodyPr>
          <a:lstStyle/>
          <a:p>
            <a:r>
              <a:rPr lang="en-US" sz="2800">
                <a:solidFill>
                  <a:schemeClr val="bg1"/>
                </a:solidFill>
              </a:rPr>
              <a:t>CACREP Supervision Hours</a:t>
            </a:r>
          </a:p>
        </p:txBody>
      </p:sp>
      <p:sp>
        <p:nvSpPr>
          <p:cNvPr id="12" name="Rectangle 11">
            <a:extLst>
              <a:ext uri="{FF2B5EF4-FFF2-40B4-BE49-F238E27FC236}">
                <a16:creationId xmlns:a16="http://schemas.microsoft.com/office/drawing/2014/main" id="{663E89A1-984A-4500-9453-4203AD1B8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9937"/>
            <a:ext cx="12192000" cy="64008"/>
          </a:xfrm>
          <a:prstGeom prst="rect">
            <a:avLst/>
          </a:prstGeom>
          <a:solidFill>
            <a:schemeClr val="tx2">
              <a:lumMod val="50000"/>
              <a:alpha val="9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5801851" y="1458180"/>
            <a:ext cx="5337242" cy="3941640"/>
          </a:xfrm>
        </p:spPr>
        <p:txBody>
          <a:bodyPr anchor="ctr">
            <a:normAutofit/>
          </a:bodyPr>
          <a:lstStyle/>
          <a:p>
            <a:pPr marL="0" indent="0">
              <a:buNone/>
            </a:pPr>
            <a:r>
              <a:rPr lang="en-US" sz="2000" b="1"/>
              <a:t>Practicum (course title: Beginning Practicum): </a:t>
            </a:r>
          </a:p>
          <a:p>
            <a:pPr marL="0" indent="0">
              <a:spcAft>
                <a:spcPts val="1200"/>
              </a:spcAft>
              <a:buNone/>
            </a:pPr>
            <a:r>
              <a:rPr lang="en-US" sz="2000"/>
              <a:t>Students must complete a minimum of 100 supervised hours during the semester, 40 hours of which must be direct service hours. </a:t>
            </a:r>
          </a:p>
          <a:p>
            <a:pPr marL="0" indent="0">
              <a:spcAft>
                <a:spcPts val="1200"/>
              </a:spcAft>
              <a:buNone/>
            </a:pPr>
            <a:endParaRPr lang="en-US" sz="2000"/>
          </a:p>
          <a:p>
            <a:pPr marL="0" indent="0">
              <a:buNone/>
            </a:pPr>
            <a:r>
              <a:rPr lang="en-US" sz="2000" b="1"/>
              <a:t>Internship (course titles: Intermediate Practicum or Internship):</a:t>
            </a:r>
          </a:p>
          <a:p>
            <a:pPr marL="0" indent="0">
              <a:buNone/>
            </a:pPr>
            <a:r>
              <a:rPr lang="en-US" sz="2000"/>
              <a:t>Minimum of 600 hours completed over two semesters, 240 hours of which must be direct service hours.</a:t>
            </a:r>
          </a:p>
        </p:txBody>
      </p:sp>
      <p:sp>
        <p:nvSpPr>
          <p:cNvPr id="14" name="Rectangle 13">
            <a:extLst>
              <a:ext uri="{FF2B5EF4-FFF2-40B4-BE49-F238E27FC236}">
                <a16:creationId xmlns:a16="http://schemas.microsoft.com/office/drawing/2014/main" id="{B3FD642B-C569-4ABB-AE20-EFA6BC995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54055"/>
            <a:ext cx="12192000" cy="64008"/>
          </a:xfrm>
          <a:prstGeom prst="rect">
            <a:avLst/>
          </a:prstGeom>
          <a:solidFill>
            <a:schemeClr val="tx2">
              <a:lumMod val="50000"/>
              <a:alpha val="9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16" name="Rectangle 15">
            <a:extLst>
              <a:ext uri="{FF2B5EF4-FFF2-40B4-BE49-F238E27FC236}">
                <a16:creationId xmlns:a16="http://schemas.microsoft.com/office/drawing/2014/main" id="{AA92FED3-1F18-4138-B4E4-627D78B00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601"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486003"/>
      </p:ext>
    </p:extLst>
  </p:cSld>
  <p:clrMapOvr>
    <a:masterClrMapping/>
  </p:clrMapOvr>
  <mc:AlternateContent xmlns:mc="http://schemas.openxmlformats.org/markup-compatibility/2006" xmlns:p14="http://schemas.microsoft.com/office/powerpoint/2010/main">
    <mc:Choice Requires="p14">
      <p:transition spd="slow" p14:dur="2000" advTm="7143"/>
    </mc:Choice>
    <mc:Fallback xmlns="">
      <p:transition spd="slow" advTm="714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Rectangle 2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Liability Insurance Requirement</a:t>
            </a:r>
          </a:p>
        </p:txBody>
      </p:sp>
      <p:sp>
        <p:nvSpPr>
          <p:cNvPr id="7" name="Content Placeholder 6">
            <a:extLst>
              <a:ext uri="{FF2B5EF4-FFF2-40B4-BE49-F238E27FC236}">
                <a16:creationId xmlns:a16="http://schemas.microsoft.com/office/drawing/2014/main" id="{52710591-C4F6-663E-0492-4E8B159718C1}"/>
              </a:ext>
            </a:extLst>
          </p:cNvPr>
          <p:cNvSpPr>
            <a:spLocks noGrp="1"/>
          </p:cNvSpPr>
          <p:nvPr>
            <p:ph idx="1"/>
          </p:nvPr>
        </p:nvSpPr>
        <p:spPr>
          <a:xfrm>
            <a:off x="4810259" y="649480"/>
            <a:ext cx="6555347" cy="5546047"/>
          </a:xfrm>
        </p:spPr>
        <p:txBody>
          <a:bodyPr anchor="ctr">
            <a:normAutofit/>
          </a:bodyPr>
          <a:lstStyle/>
          <a:p>
            <a:r>
              <a:rPr lang="en-US" sz="2000" dirty="0"/>
              <a:t>Students must purchase individual professional counseling liability insurance policies</a:t>
            </a:r>
          </a:p>
          <a:p>
            <a:r>
              <a:rPr lang="en-US" sz="2000" dirty="0"/>
              <a:t>Policies are required whether the student is an unpaid intern or is paid (e.g., employee of the organization)</a:t>
            </a:r>
          </a:p>
          <a:p>
            <a:r>
              <a:rPr lang="en-US" sz="2000" dirty="0"/>
              <a:t>Policies available through student membership in professional counseling associations</a:t>
            </a:r>
          </a:p>
        </p:txBody>
      </p:sp>
    </p:spTree>
    <p:extLst>
      <p:ext uri="{BB962C8B-B14F-4D97-AF65-F5344CB8AC3E}">
        <p14:creationId xmlns:p14="http://schemas.microsoft.com/office/powerpoint/2010/main" val="4281222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5">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7">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19">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1">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586478" y="1683756"/>
            <a:ext cx="3115265" cy="2396359"/>
          </a:xfrm>
        </p:spPr>
        <p:txBody>
          <a:bodyPr anchor="b">
            <a:normAutofit/>
          </a:bodyPr>
          <a:lstStyle/>
          <a:p>
            <a:pPr algn="r"/>
            <a:r>
              <a:rPr lang="en-US" sz="3700">
                <a:solidFill>
                  <a:srgbClr val="FFFFFF"/>
                </a:solidFill>
              </a:rPr>
              <a:t>Supervisor Requirements</a:t>
            </a:r>
          </a:p>
        </p:txBody>
      </p:sp>
      <p:graphicFrame>
        <p:nvGraphicFramePr>
          <p:cNvPr id="30" name="Content Placeholder 5">
            <a:extLst>
              <a:ext uri="{FF2B5EF4-FFF2-40B4-BE49-F238E27FC236}">
                <a16:creationId xmlns:a16="http://schemas.microsoft.com/office/drawing/2014/main" id="{5EEC1AEF-90D4-5F67-F41A-B62529B9E7EE}"/>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91188623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1196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586478" y="1683756"/>
            <a:ext cx="3115265" cy="2396359"/>
          </a:xfrm>
        </p:spPr>
        <p:txBody>
          <a:bodyPr anchor="b">
            <a:normAutofit/>
          </a:bodyPr>
          <a:lstStyle/>
          <a:p>
            <a:pPr algn="r"/>
            <a:r>
              <a:rPr lang="en-US" sz="3100" b="1" dirty="0">
                <a:solidFill>
                  <a:srgbClr val="FFFFFF"/>
                </a:solidFill>
              </a:rPr>
              <a:t>Benefits of Supervising a Rehabilitation Counseling Student</a:t>
            </a:r>
          </a:p>
        </p:txBody>
      </p:sp>
      <p:graphicFrame>
        <p:nvGraphicFramePr>
          <p:cNvPr id="5" name="Content Placeholder 2">
            <a:extLst>
              <a:ext uri="{FF2B5EF4-FFF2-40B4-BE49-F238E27FC236}">
                <a16:creationId xmlns:a16="http://schemas.microsoft.com/office/drawing/2014/main" id="{0A865344-B947-9234-D8FC-D90336CADB4A}"/>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4019017623"/>
              </p:ext>
            </p:extLst>
          </p:nvPr>
        </p:nvGraphicFramePr>
        <p:xfrm>
          <a:off x="4644639" y="891117"/>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4055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826396" y="586855"/>
            <a:ext cx="4230100" cy="3387497"/>
          </a:xfrm>
        </p:spPr>
        <p:txBody>
          <a:bodyPr anchor="b">
            <a:normAutofit/>
          </a:bodyPr>
          <a:lstStyle/>
          <a:p>
            <a:pPr algn="r"/>
            <a:r>
              <a:rPr lang="en-US" sz="4000" b="1">
                <a:solidFill>
                  <a:srgbClr val="FFFFFF"/>
                </a:solidFill>
              </a:rPr>
              <a:t>Supervisor Best Practices</a:t>
            </a: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6503158" y="649480"/>
            <a:ext cx="4862447" cy="5546047"/>
          </a:xfrm>
        </p:spPr>
        <p:txBody>
          <a:bodyPr anchor="ctr">
            <a:normAutofit/>
          </a:bodyPr>
          <a:lstStyle/>
          <a:p>
            <a:pPr lvl="0"/>
            <a:r>
              <a:rPr lang="en-US" sz="2000"/>
              <a:t>Meet with intern an average of one hour per week</a:t>
            </a:r>
          </a:p>
          <a:p>
            <a:pPr lvl="0"/>
            <a:r>
              <a:rPr lang="en-US" sz="2000"/>
              <a:t>Teach proper record-keeping practices</a:t>
            </a:r>
          </a:p>
          <a:p>
            <a:pPr lvl="0"/>
            <a:r>
              <a:rPr lang="en-US" sz="2000"/>
              <a:t>Model and discuss ethical behavior</a:t>
            </a:r>
          </a:p>
          <a:p>
            <a:r>
              <a:rPr lang="en-US" sz="2000"/>
              <a:t>Address issues of diversity and boundaries</a:t>
            </a:r>
          </a:p>
          <a:p>
            <a:pPr lvl="0"/>
            <a:r>
              <a:rPr lang="en-US" sz="2000"/>
              <a:t>Instruct on management of critical incidents</a:t>
            </a:r>
          </a:p>
          <a:p>
            <a:pPr lvl="0"/>
            <a:r>
              <a:rPr lang="en-US" sz="2000"/>
              <a:t>Remain current on trends, techniques and strategies</a:t>
            </a:r>
          </a:p>
          <a:p>
            <a:pPr lvl="0"/>
            <a:r>
              <a:rPr lang="en-US" sz="2000"/>
              <a:t>Meet professional development needs</a:t>
            </a:r>
          </a:p>
          <a:p>
            <a:pPr lvl="0"/>
            <a:r>
              <a:rPr lang="en-US" sz="2000"/>
              <a:t>Review confidentiality and other legal requirements</a:t>
            </a:r>
          </a:p>
          <a:p>
            <a:pPr lvl="0"/>
            <a:endParaRPr lang="en-US" sz="2000"/>
          </a:p>
        </p:txBody>
      </p:sp>
    </p:spTree>
    <p:extLst>
      <p:ext uri="{BB962C8B-B14F-4D97-AF65-F5344CB8AC3E}">
        <p14:creationId xmlns:p14="http://schemas.microsoft.com/office/powerpoint/2010/main" val="3840169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AF982A-294E-490D-8EFF-B7A38B18C42B}"/>
              </a:ext>
            </a:extLst>
          </p:cNvPr>
          <p:cNvSpPr>
            <a:spLocks noGrp="1"/>
          </p:cNvSpPr>
          <p:nvPr>
            <p:ph type="title"/>
          </p:nvPr>
        </p:nvSpPr>
        <p:spPr>
          <a:xfrm>
            <a:off x="826396" y="586855"/>
            <a:ext cx="4230100" cy="3387497"/>
          </a:xfrm>
        </p:spPr>
        <p:txBody>
          <a:bodyPr anchor="b">
            <a:normAutofit/>
          </a:bodyPr>
          <a:lstStyle/>
          <a:p>
            <a:pPr algn="r"/>
            <a:r>
              <a:rPr lang="en-US" sz="4000" b="1">
                <a:solidFill>
                  <a:srgbClr val="FFFFFF"/>
                </a:solidFill>
              </a:rPr>
              <a:t>Supervisor Best Practices</a:t>
            </a:r>
            <a:br>
              <a:rPr lang="en-US" sz="4000" b="1">
                <a:solidFill>
                  <a:srgbClr val="FFFFFF"/>
                </a:solidFill>
              </a:rPr>
            </a:br>
            <a:r>
              <a:rPr lang="en-US" sz="4000" b="1">
                <a:solidFill>
                  <a:srgbClr val="FFFFFF"/>
                </a:solidFill>
              </a:rPr>
              <a:t>Baird (2011)</a:t>
            </a:r>
          </a:p>
        </p:txBody>
      </p:sp>
      <p:sp>
        <p:nvSpPr>
          <p:cNvPr id="3" name="Content Placeholder 2">
            <a:extLst>
              <a:ext uri="{FF2B5EF4-FFF2-40B4-BE49-F238E27FC236}">
                <a16:creationId xmlns:a16="http://schemas.microsoft.com/office/drawing/2014/main" id="{EB38E281-73FA-4628-AF13-2B9A43ED3070}"/>
              </a:ext>
            </a:extLst>
          </p:cNvPr>
          <p:cNvSpPr>
            <a:spLocks noGrp="1"/>
          </p:cNvSpPr>
          <p:nvPr>
            <p:ph idx="1"/>
          </p:nvPr>
        </p:nvSpPr>
        <p:spPr>
          <a:xfrm>
            <a:off x="6503158" y="649480"/>
            <a:ext cx="4862447" cy="5546047"/>
          </a:xfrm>
        </p:spPr>
        <p:txBody>
          <a:bodyPr anchor="ctr">
            <a:normAutofit/>
          </a:bodyPr>
          <a:lstStyle/>
          <a:p>
            <a:pPr marL="0" indent="0">
              <a:buNone/>
            </a:pPr>
            <a:r>
              <a:rPr lang="en-US" sz="2000"/>
              <a:t>Clarify your expectations</a:t>
            </a:r>
          </a:p>
          <a:p>
            <a:pPr lvl="1"/>
            <a:r>
              <a:rPr lang="en-US" sz="2000"/>
              <a:t>Frequency and time of sessions</a:t>
            </a:r>
          </a:p>
          <a:p>
            <a:pPr lvl="1"/>
            <a:r>
              <a:rPr lang="en-US" sz="2000"/>
              <a:t>Content of supervisory sessions</a:t>
            </a:r>
          </a:p>
          <a:p>
            <a:pPr lvl="1"/>
            <a:r>
              <a:rPr lang="en-US" sz="2000"/>
              <a:t>Theoretical orientation or techniques required</a:t>
            </a:r>
          </a:p>
          <a:p>
            <a:pPr lvl="1"/>
            <a:r>
              <a:rPr lang="en-US" sz="2000"/>
              <a:t>Documentation and notes</a:t>
            </a:r>
          </a:p>
          <a:p>
            <a:pPr lvl="1"/>
            <a:r>
              <a:rPr lang="en-US" sz="2000"/>
              <a:t>Professional conduct expectations</a:t>
            </a:r>
          </a:p>
        </p:txBody>
      </p:sp>
    </p:spTree>
    <p:extLst>
      <p:ext uri="{BB962C8B-B14F-4D97-AF65-F5344CB8AC3E}">
        <p14:creationId xmlns:p14="http://schemas.microsoft.com/office/powerpoint/2010/main" val="2222882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Service Learning Agreement</a:t>
            </a: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4810259" y="649480"/>
            <a:ext cx="6555347" cy="5546047"/>
          </a:xfrm>
        </p:spPr>
        <p:txBody>
          <a:bodyPr anchor="ctr">
            <a:normAutofit/>
          </a:bodyPr>
          <a:lstStyle/>
          <a:p>
            <a:pPr marL="0" indent="0">
              <a:buNone/>
            </a:pPr>
            <a:r>
              <a:rPr lang="en-US" sz="2000" dirty="0"/>
              <a:t>If your agency is new to our program, we’ll ask you to complete a Service Learning Agreement to be approved by your agency and SDSU.</a:t>
            </a:r>
          </a:p>
        </p:txBody>
      </p:sp>
    </p:spTree>
    <p:extLst>
      <p:ext uri="{BB962C8B-B14F-4D97-AF65-F5344CB8AC3E}">
        <p14:creationId xmlns:p14="http://schemas.microsoft.com/office/powerpoint/2010/main" val="3953340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36CAB1F-557E-4FA4-81CC-DC491EF8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0"/>
            <a:ext cx="8104091" cy="6857571"/>
          </a:xfrm>
          <a:prstGeom prst="rect">
            <a:avLst/>
          </a:prstGeom>
          <a:gradFill>
            <a:gsLst>
              <a:gs pos="0">
                <a:schemeClr val="accent1">
                  <a:lumMod val="75000"/>
                </a:schemeClr>
              </a:gs>
              <a:gs pos="100000">
                <a:srgbClr val="000000"/>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74250" y="627728"/>
            <a:ext cx="4355593" cy="8104092"/>
          </a:xfrm>
          <a:prstGeom prst="rect">
            <a:avLst/>
          </a:prstGeom>
          <a:gradFill>
            <a:gsLst>
              <a:gs pos="0">
                <a:schemeClr val="accent1">
                  <a:lumMod val="50000"/>
                </a:schemeClr>
              </a:gs>
              <a:gs pos="91000">
                <a:schemeClr val="tx2">
                  <a:lumMod val="50000"/>
                  <a:alpha val="13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1"/>
            <a:ext cx="7646891" cy="6858001"/>
          </a:xfrm>
          <a:prstGeom prst="rect">
            <a:avLst/>
          </a:prstGeom>
          <a:gradFill>
            <a:gsLst>
              <a:gs pos="41000">
                <a:schemeClr val="accent1">
                  <a:lumMod val="75000"/>
                  <a:alpha val="52000"/>
                </a:schemeClr>
              </a:gs>
              <a:gs pos="95000">
                <a:srgbClr val="000000">
                  <a:alpha val="68000"/>
                </a:srgb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5550980-2AB6-4DE5-86DD-064ADF160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2501118"/>
            <a:ext cx="8091784" cy="4331436"/>
          </a:xfrm>
          <a:prstGeom prst="rect">
            <a:avLst/>
          </a:prstGeom>
          <a:gradFill>
            <a:gsLst>
              <a:gs pos="0">
                <a:srgbClr val="000000">
                  <a:alpha val="16000"/>
                </a:srgbClr>
              </a:gs>
              <a:gs pos="91000">
                <a:schemeClr val="accent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DF4B167-8E82-4458-AE55-88B683EBF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595" y="-3"/>
            <a:ext cx="8091784" cy="6857999"/>
          </a:xfrm>
          <a:prstGeom prst="rect">
            <a:avLst/>
          </a:prstGeom>
          <a:gradFill>
            <a:gsLst>
              <a:gs pos="0">
                <a:schemeClr val="accent1">
                  <a:lumMod val="75000"/>
                  <a:alpha val="6000"/>
                </a:schemeClr>
              </a:gs>
              <a:gs pos="99000">
                <a:srgbClr val="000000">
                  <a:alpha val="57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55993D72-5628-4E5E-BB9F-96066414E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2101742" y="699966"/>
            <a:ext cx="5121259" cy="5458067"/>
          </a:xfrm>
          <a:prstGeom prst="ellipse">
            <a:avLst/>
          </a:prstGeom>
          <a:gradFill>
            <a:gsLst>
              <a:gs pos="3000">
                <a:schemeClr val="accent1">
                  <a:lumMod val="50000"/>
                  <a:alpha val="0"/>
                </a:schemeClr>
              </a:gs>
              <a:gs pos="100000">
                <a:schemeClr val="accent1">
                  <a:lumMod val="60000"/>
                  <a:lumOff val="40000"/>
                  <a:alpha val="17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1169125" y="2920878"/>
            <a:ext cx="5853227" cy="2992576"/>
          </a:xfrm>
        </p:spPr>
        <p:txBody>
          <a:bodyPr vert="horz" lIns="91440" tIns="45720" rIns="91440" bIns="45720" rtlCol="0" anchor="t">
            <a:normAutofit/>
          </a:bodyPr>
          <a:lstStyle/>
          <a:p>
            <a:r>
              <a:rPr lang="en-US" sz="4800" b="1">
                <a:solidFill>
                  <a:srgbClr val="FFFFFF"/>
                </a:solidFill>
              </a:rPr>
              <a:t>Supervisor Advance Planner</a:t>
            </a:r>
          </a:p>
        </p:txBody>
      </p:sp>
      <p:sp>
        <p:nvSpPr>
          <p:cNvPr id="4" name="Text Placeholder 3">
            <a:extLst>
              <a:ext uri="{FF2B5EF4-FFF2-40B4-BE49-F238E27FC236}">
                <a16:creationId xmlns:a16="http://schemas.microsoft.com/office/drawing/2014/main" id="{2D63AF04-2014-91DB-CDA4-8A6656BFEA25}"/>
              </a:ext>
            </a:extLst>
          </p:cNvPr>
          <p:cNvSpPr>
            <a:spLocks noGrp="1"/>
          </p:cNvSpPr>
          <p:nvPr>
            <p:ph type="body" idx="1"/>
          </p:nvPr>
        </p:nvSpPr>
        <p:spPr>
          <a:xfrm>
            <a:off x="1221364" y="1017038"/>
            <a:ext cx="5091282" cy="1248274"/>
          </a:xfrm>
        </p:spPr>
        <p:txBody>
          <a:bodyPr vert="horz" lIns="91440" tIns="45720" rIns="91440" bIns="45720" rtlCol="0" anchor="b">
            <a:normAutofit/>
          </a:bodyPr>
          <a:lstStyle/>
          <a:p>
            <a:endParaRPr lang="en-US">
              <a:solidFill>
                <a:srgbClr val="FFFFFF"/>
              </a:solidFill>
            </a:endParaRPr>
          </a:p>
        </p:txBody>
      </p:sp>
      <p:pic>
        <p:nvPicPr>
          <p:cNvPr id="6" name="Picture 5" descr="The calendar on a table stacked on top of notebooks">
            <a:extLst>
              <a:ext uri="{FF2B5EF4-FFF2-40B4-BE49-F238E27FC236}">
                <a16:creationId xmlns:a16="http://schemas.microsoft.com/office/drawing/2014/main" id="{CE09001C-4AE0-B28F-7BED-F43A82A67D36}"/>
              </a:ext>
            </a:extLst>
          </p:cNvPr>
          <p:cNvPicPr>
            <a:picLocks noChangeAspect="1"/>
          </p:cNvPicPr>
          <p:nvPr/>
        </p:nvPicPr>
        <p:blipFill rotWithShape="1">
          <a:blip r:embed="rId3"/>
          <a:srcRect l="37886" r="22208" b="-1"/>
          <a:stretch/>
        </p:blipFill>
        <p:spPr>
          <a:xfrm>
            <a:off x="8104092" y="10"/>
            <a:ext cx="4099858" cy="6857990"/>
          </a:xfrm>
          <a:prstGeom prst="rect">
            <a:avLst/>
          </a:prstGeom>
        </p:spPr>
      </p:pic>
    </p:spTree>
    <p:extLst>
      <p:ext uri="{BB962C8B-B14F-4D97-AF65-F5344CB8AC3E}">
        <p14:creationId xmlns:p14="http://schemas.microsoft.com/office/powerpoint/2010/main" val="2637858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D909724-2FAC-4941-A743-AB97A8A67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1265120" y="1107860"/>
            <a:ext cx="5847781" cy="1046671"/>
          </a:xfrm>
        </p:spPr>
        <p:txBody>
          <a:bodyPr>
            <a:normAutofit/>
          </a:bodyPr>
          <a:lstStyle/>
          <a:p>
            <a:r>
              <a:rPr lang="en-US" sz="2800" b="1" dirty="0"/>
              <a:t>1. Identify an Intern</a:t>
            </a: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1265121" y="2402260"/>
            <a:ext cx="5847780" cy="3347879"/>
          </a:xfrm>
        </p:spPr>
        <p:txBody>
          <a:bodyPr anchor="ctr">
            <a:normAutofit/>
          </a:bodyPr>
          <a:lstStyle/>
          <a:p>
            <a:pPr marL="0" indent="0">
              <a:buNone/>
            </a:pPr>
            <a:endParaRPr lang="en-US" sz="1800" dirty="0"/>
          </a:p>
        </p:txBody>
      </p:sp>
      <p:sp>
        <p:nvSpPr>
          <p:cNvPr id="25" name="Rectangle 24">
            <a:extLst>
              <a:ext uri="{FF2B5EF4-FFF2-40B4-BE49-F238E27FC236}">
                <a16:creationId xmlns:a16="http://schemas.microsoft.com/office/drawing/2014/main" id="{97B03642-7722-4B15-897F-76918F86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395" y="539937"/>
            <a:ext cx="4525605" cy="57781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6068EAC2-2623-4156-A990-D776FF9BF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9937"/>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29" name="Rectangle 28">
            <a:extLst>
              <a:ext uri="{FF2B5EF4-FFF2-40B4-BE49-F238E27FC236}">
                <a16:creationId xmlns:a16="http://schemas.microsoft.com/office/drawing/2014/main" id="{4C707BC9-731A-490A-AF25-6F349FD9B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5405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1" name="Rectangle 30">
            <a:extLst>
              <a:ext uri="{FF2B5EF4-FFF2-40B4-BE49-F238E27FC236}">
                <a16:creationId xmlns:a16="http://schemas.microsoft.com/office/drawing/2014/main" id="{3FD7C480-AC7D-4FEE-BB95-EEE23BB3E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49379"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Questions">
            <a:extLst>
              <a:ext uri="{FF2B5EF4-FFF2-40B4-BE49-F238E27FC236}">
                <a16:creationId xmlns:a16="http://schemas.microsoft.com/office/drawing/2014/main" id="{537DDB8B-5233-0FA5-B2B9-72000491EC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83552" y="1483355"/>
            <a:ext cx="3891290" cy="3891290"/>
          </a:xfrm>
          <a:prstGeom prst="rect">
            <a:avLst/>
          </a:prstGeom>
        </p:spPr>
      </p:pic>
    </p:spTree>
    <p:extLst>
      <p:ext uri="{BB962C8B-B14F-4D97-AF65-F5344CB8AC3E}">
        <p14:creationId xmlns:p14="http://schemas.microsoft.com/office/powerpoint/2010/main" val="157530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Orientation Topics</a:t>
            </a:r>
          </a:p>
        </p:txBody>
      </p:sp>
      <p:sp>
        <p:nvSpPr>
          <p:cNvPr id="3" name="Content Placeholder 2"/>
          <p:cNvSpPr>
            <a:spLocks noGrp="1"/>
          </p:cNvSpPr>
          <p:nvPr>
            <p:ph idx="1"/>
          </p:nvPr>
        </p:nvSpPr>
        <p:spPr>
          <a:xfrm>
            <a:off x="4810259" y="649480"/>
            <a:ext cx="6555347" cy="5546047"/>
          </a:xfrm>
        </p:spPr>
        <p:txBody>
          <a:bodyPr anchor="ctr">
            <a:normAutofit/>
          </a:bodyPr>
          <a:lstStyle/>
          <a:p>
            <a:r>
              <a:rPr lang="en-US" sz="2000" dirty="0"/>
              <a:t>About our program</a:t>
            </a:r>
          </a:p>
          <a:p>
            <a:r>
              <a:rPr lang="en-US" sz="2000" dirty="0"/>
              <a:t>CACREP accreditation</a:t>
            </a:r>
          </a:p>
          <a:p>
            <a:r>
              <a:rPr lang="en-US" sz="2000" dirty="0"/>
              <a:t>Supervisor requirements</a:t>
            </a:r>
          </a:p>
          <a:p>
            <a:r>
              <a:rPr lang="en-US" sz="2000" dirty="0"/>
              <a:t>Supervisor benefits</a:t>
            </a:r>
          </a:p>
          <a:p>
            <a:r>
              <a:rPr lang="en-US" sz="2000" dirty="0"/>
              <a:t>Supervisor expectations</a:t>
            </a:r>
          </a:p>
          <a:p>
            <a:r>
              <a:rPr lang="en-US" sz="2000" dirty="0"/>
              <a:t>Resources and contact information</a:t>
            </a:r>
          </a:p>
          <a:p>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advTm="4598"/>
    </mc:Choice>
    <mc:Fallback xmlns="">
      <p:transition spd="slow" advTm="459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49E89B-63A5-45DA-A170-5B661FCE4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4444163"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599411" y="767258"/>
            <a:ext cx="3209335" cy="5323484"/>
          </a:xfrm>
        </p:spPr>
        <p:txBody>
          <a:bodyPr>
            <a:normAutofit/>
          </a:bodyPr>
          <a:lstStyle/>
          <a:p>
            <a:pPr algn="ctr"/>
            <a:r>
              <a:rPr lang="en-US" sz="2800" b="1">
                <a:solidFill>
                  <a:schemeClr val="bg1"/>
                </a:solidFill>
              </a:rPr>
              <a:t>2. Set Goals</a:t>
            </a:r>
          </a:p>
        </p:txBody>
      </p:sp>
      <p:sp>
        <p:nvSpPr>
          <p:cNvPr id="12" name="Rectangle 11">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831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14" name="Rectangle 13">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5741893" y="767258"/>
            <a:ext cx="5287923" cy="5323484"/>
          </a:xfrm>
        </p:spPr>
        <p:txBody>
          <a:bodyPr anchor="ctr">
            <a:normAutofit/>
          </a:bodyPr>
          <a:lstStyle/>
          <a:p>
            <a:pPr marL="0" indent="0">
              <a:buNone/>
            </a:pPr>
            <a:r>
              <a:rPr lang="en-US" sz="2000" dirty="0"/>
              <a:t>Complete the Learning Plan </a:t>
            </a:r>
          </a:p>
        </p:txBody>
      </p:sp>
    </p:spTree>
    <p:extLst>
      <p:ext uri="{BB962C8B-B14F-4D97-AF65-F5344CB8AC3E}">
        <p14:creationId xmlns:p14="http://schemas.microsoft.com/office/powerpoint/2010/main" val="402725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49E89B-63A5-45DA-A170-5B661FCE4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4444163"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599411" y="767258"/>
            <a:ext cx="3209335" cy="5323484"/>
          </a:xfrm>
        </p:spPr>
        <p:txBody>
          <a:bodyPr>
            <a:normAutofit/>
          </a:bodyPr>
          <a:lstStyle/>
          <a:p>
            <a:pPr algn="ctr"/>
            <a:r>
              <a:rPr lang="en-US" sz="2800" b="1">
                <a:solidFill>
                  <a:schemeClr val="bg1"/>
                </a:solidFill>
              </a:rPr>
              <a:t>3. Host Initial Site Visit</a:t>
            </a:r>
          </a:p>
        </p:txBody>
      </p:sp>
      <p:sp>
        <p:nvSpPr>
          <p:cNvPr id="12" name="Rectangle 11">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831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14" name="Rectangle 13">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5741893" y="767258"/>
            <a:ext cx="5287923" cy="5323484"/>
          </a:xfrm>
        </p:spPr>
        <p:txBody>
          <a:bodyPr anchor="ctr">
            <a:normAutofit/>
          </a:bodyPr>
          <a:lstStyle/>
          <a:p>
            <a:pPr marL="0" indent="0">
              <a:buNone/>
            </a:pPr>
            <a:r>
              <a:rPr lang="en-US" sz="2000" dirty="0"/>
              <a:t>Learning Plan signatures</a:t>
            </a:r>
          </a:p>
        </p:txBody>
      </p:sp>
    </p:spTree>
    <p:extLst>
      <p:ext uri="{BB962C8B-B14F-4D97-AF65-F5344CB8AC3E}">
        <p14:creationId xmlns:p14="http://schemas.microsoft.com/office/powerpoint/2010/main" val="2789801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49E89B-63A5-45DA-A170-5B661FCE4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4444163"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599411" y="767258"/>
            <a:ext cx="3209335" cy="5323484"/>
          </a:xfrm>
        </p:spPr>
        <p:txBody>
          <a:bodyPr>
            <a:normAutofit/>
          </a:bodyPr>
          <a:lstStyle/>
          <a:p>
            <a:pPr algn="ctr"/>
            <a:r>
              <a:rPr lang="en-US" sz="2800" b="1">
                <a:solidFill>
                  <a:schemeClr val="bg1"/>
                </a:solidFill>
              </a:rPr>
              <a:t>4. Conduct Weekly Supervision</a:t>
            </a:r>
          </a:p>
        </p:txBody>
      </p:sp>
      <p:sp>
        <p:nvSpPr>
          <p:cNvPr id="12" name="Rectangle 11">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831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14" name="Rectangle 13">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5741893" y="767258"/>
            <a:ext cx="5287923" cy="5323484"/>
          </a:xfrm>
        </p:spPr>
        <p:txBody>
          <a:bodyPr anchor="ctr">
            <a:normAutofit/>
          </a:bodyPr>
          <a:lstStyle/>
          <a:p>
            <a:pPr marL="0" indent="0">
              <a:buNone/>
            </a:pPr>
            <a:r>
              <a:rPr lang="en-US" sz="2000" dirty="0"/>
              <a:t>CACREP requires that an intern have individual interaction with their supervisor averaging one hour per week. </a:t>
            </a:r>
          </a:p>
        </p:txBody>
      </p:sp>
    </p:spTree>
    <p:extLst>
      <p:ext uri="{BB962C8B-B14F-4D97-AF65-F5344CB8AC3E}">
        <p14:creationId xmlns:p14="http://schemas.microsoft.com/office/powerpoint/2010/main" val="4013431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49E89B-63A5-45DA-A170-5B661FCE4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4444163"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599411" y="767258"/>
            <a:ext cx="3209335" cy="5323484"/>
          </a:xfrm>
        </p:spPr>
        <p:txBody>
          <a:bodyPr>
            <a:normAutofit/>
          </a:bodyPr>
          <a:lstStyle/>
          <a:p>
            <a:pPr algn="ctr"/>
            <a:r>
              <a:rPr lang="en-US" sz="2800" b="1">
                <a:solidFill>
                  <a:schemeClr val="bg1"/>
                </a:solidFill>
              </a:rPr>
              <a:t>5. Provide Additional Support</a:t>
            </a:r>
          </a:p>
        </p:txBody>
      </p:sp>
      <p:sp>
        <p:nvSpPr>
          <p:cNvPr id="12" name="Rectangle 11">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831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14" name="Rectangle 13">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5741893" y="767258"/>
            <a:ext cx="5287923" cy="5323484"/>
          </a:xfrm>
        </p:spPr>
        <p:txBody>
          <a:bodyPr anchor="ctr">
            <a:normAutofit/>
          </a:bodyPr>
          <a:lstStyle/>
          <a:p>
            <a:pPr marL="0" indent="0">
              <a:buNone/>
            </a:pPr>
            <a:endParaRPr lang="en-US" sz="2000" dirty="0"/>
          </a:p>
        </p:txBody>
      </p:sp>
    </p:spTree>
    <p:extLst>
      <p:ext uri="{BB962C8B-B14F-4D97-AF65-F5344CB8AC3E}">
        <p14:creationId xmlns:p14="http://schemas.microsoft.com/office/powerpoint/2010/main" val="3352264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49E89B-63A5-45DA-A170-5B661FCE4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4444163"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599411" y="767258"/>
            <a:ext cx="3209335" cy="5323484"/>
          </a:xfrm>
        </p:spPr>
        <p:txBody>
          <a:bodyPr>
            <a:normAutofit/>
          </a:bodyPr>
          <a:lstStyle/>
          <a:p>
            <a:pPr algn="ctr"/>
            <a:r>
              <a:rPr lang="en-US" sz="2800" b="1">
                <a:solidFill>
                  <a:schemeClr val="bg1"/>
                </a:solidFill>
              </a:rPr>
              <a:t>6. Complete an Evaluation</a:t>
            </a:r>
          </a:p>
        </p:txBody>
      </p:sp>
      <p:sp>
        <p:nvSpPr>
          <p:cNvPr id="12" name="Rectangle 11">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831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14" name="Rectangle 13">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5741893" y="767258"/>
            <a:ext cx="5287923" cy="5323484"/>
          </a:xfrm>
        </p:spPr>
        <p:txBody>
          <a:bodyPr anchor="ctr">
            <a:normAutofit/>
          </a:bodyPr>
          <a:lstStyle/>
          <a:p>
            <a:pPr marL="0" indent="0">
              <a:buNone/>
            </a:pPr>
            <a:endParaRPr lang="en-US" sz="2000" dirty="0"/>
          </a:p>
        </p:txBody>
      </p:sp>
    </p:spTree>
    <p:extLst>
      <p:ext uri="{BB962C8B-B14F-4D97-AF65-F5344CB8AC3E}">
        <p14:creationId xmlns:p14="http://schemas.microsoft.com/office/powerpoint/2010/main" val="1813064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49E89B-63A5-45DA-A170-5B661FCE4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4444163"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599411" y="767258"/>
            <a:ext cx="3209335" cy="5323484"/>
          </a:xfrm>
        </p:spPr>
        <p:txBody>
          <a:bodyPr>
            <a:normAutofit/>
          </a:bodyPr>
          <a:lstStyle/>
          <a:p>
            <a:pPr algn="ctr"/>
            <a:r>
              <a:rPr lang="en-US" sz="2800" b="1">
                <a:solidFill>
                  <a:schemeClr val="bg1"/>
                </a:solidFill>
              </a:rPr>
              <a:t>7. Host Final Site Visit</a:t>
            </a:r>
          </a:p>
        </p:txBody>
      </p:sp>
      <p:sp>
        <p:nvSpPr>
          <p:cNvPr id="12" name="Rectangle 11">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831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14" name="Rectangle 13">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5741893" y="767258"/>
            <a:ext cx="5287923" cy="5323484"/>
          </a:xfrm>
        </p:spPr>
        <p:txBody>
          <a:bodyPr anchor="ctr">
            <a:normAutofit/>
          </a:bodyPr>
          <a:lstStyle/>
          <a:p>
            <a:pPr marL="0" indent="0">
              <a:buNone/>
            </a:pPr>
            <a:endParaRPr lang="en-US" sz="2000" dirty="0"/>
          </a:p>
        </p:txBody>
      </p:sp>
    </p:spTree>
    <p:extLst>
      <p:ext uri="{BB962C8B-B14F-4D97-AF65-F5344CB8AC3E}">
        <p14:creationId xmlns:p14="http://schemas.microsoft.com/office/powerpoint/2010/main" val="1028379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49E89B-63A5-45DA-A170-5B661FCE4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4444163"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599411" y="767258"/>
            <a:ext cx="3209335" cy="5323484"/>
          </a:xfrm>
        </p:spPr>
        <p:txBody>
          <a:bodyPr>
            <a:normAutofit/>
          </a:bodyPr>
          <a:lstStyle/>
          <a:p>
            <a:pPr algn="ctr"/>
            <a:r>
              <a:rPr lang="en-US" sz="2800" dirty="0">
                <a:solidFill>
                  <a:schemeClr val="bg1"/>
                </a:solidFill>
              </a:rPr>
              <a:t>In Closing</a:t>
            </a:r>
          </a:p>
        </p:txBody>
      </p:sp>
      <p:sp>
        <p:nvSpPr>
          <p:cNvPr id="12" name="Rectangle 11">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831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14" name="Rectangle 13">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3" name="Content Placeholder 2">
            <a:extLst>
              <a:ext uri="{FF2B5EF4-FFF2-40B4-BE49-F238E27FC236}">
                <a16:creationId xmlns:a16="http://schemas.microsoft.com/office/drawing/2014/main" id="{B8030B9D-59A6-B99F-6C98-C078BC65FB22}"/>
              </a:ext>
            </a:extLst>
          </p:cNvPr>
          <p:cNvSpPr>
            <a:spLocks noGrp="1"/>
          </p:cNvSpPr>
          <p:nvPr>
            <p:ph idx="1"/>
          </p:nvPr>
        </p:nvSpPr>
        <p:spPr>
          <a:xfrm>
            <a:off x="5741893" y="767258"/>
            <a:ext cx="5287923" cy="5323484"/>
          </a:xfrm>
        </p:spPr>
        <p:txBody>
          <a:bodyPr anchor="ctr">
            <a:normAutofit/>
          </a:bodyPr>
          <a:lstStyle/>
          <a:p>
            <a:endParaRPr lang="en-US" sz="2000"/>
          </a:p>
        </p:txBody>
      </p:sp>
    </p:spTree>
    <p:extLst>
      <p:ext uri="{BB962C8B-B14F-4D97-AF65-F5344CB8AC3E}">
        <p14:creationId xmlns:p14="http://schemas.microsoft.com/office/powerpoint/2010/main" val="1066986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0074F4-61AB-39FD-B098-91CD1F36D2EC}"/>
              </a:ext>
            </a:extLst>
          </p:cNvPr>
          <p:cNvSpPr>
            <a:spLocks noGrp="1"/>
          </p:cNvSpPr>
          <p:nvPr>
            <p:ph type="title"/>
          </p:nvPr>
        </p:nvSpPr>
        <p:spPr>
          <a:xfrm>
            <a:off x="831850" y="-2852737"/>
            <a:ext cx="10515600" cy="2852737"/>
          </a:xfrm>
        </p:spPr>
        <p:txBody>
          <a:bodyPr vert="horz" lIns="91440" tIns="45720" rIns="91440" bIns="45720" rtlCol="0" anchor="b">
            <a:normAutofit/>
          </a:bodyPr>
          <a:lstStyle/>
          <a:p>
            <a:r>
              <a:rPr lang="en-US" dirty="0"/>
              <a:t>Contact</a:t>
            </a:r>
          </a:p>
        </p:txBody>
      </p:sp>
      <p:sp useBgFill="1">
        <p:nvSpPr>
          <p:cNvPr id="19" name="Rectangle 18">
            <a:extLst>
              <a:ext uri="{FF2B5EF4-FFF2-40B4-BE49-F238E27FC236}">
                <a16:creationId xmlns:a16="http://schemas.microsoft.com/office/drawing/2014/main" id="{6B1F108D-1A97-4116-9C32-E0CD6F627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 Placeholder 2"/>
          <p:cNvSpPr>
            <a:spLocks noGrp="1"/>
          </p:cNvSpPr>
          <p:nvPr>
            <p:ph type="body" idx="1"/>
          </p:nvPr>
        </p:nvSpPr>
        <p:spPr>
          <a:xfrm>
            <a:off x="793935" y="3611925"/>
            <a:ext cx="3527117" cy="2411067"/>
          </a:xfr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For More Information Contact:</a:t>
            </a:r>
            <a:r>
              <a:rPr kumimoji="0" lang="en-US" sz="1600" b="0" i="0" u="none" strike="noStrike" kern="1200" cap="none" spc="0" normalizeH="0" baseline="0" noProof="0" dirty="0">
                <a:ln>
                  <a:noFill/>
                </a:ln>
                <a:solidFill>
                  <a:schemeClr val="tx1"/>
                </a:solidFill>
                <a:effectLst/>
                <a:uLnTx/>
                <a:uFillTx/>
                <a:latin typeface="+mn-lt"/>
                <a:ea typeface="+mn-ea"/>
                <a:cs typeface="+mn-cs"/>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Dr. Mark Tucker, Coordinator</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Rehabilitation Counseling Program</a:t>
            </a:r>
          </a:p>
          <a:p>
            <a:pPr marL="0" marR="0" lvl="0" indent="0" algn="ctr"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San Diego State University</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mtucker@sdsu.edu</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21" name="Rectangle 20">
            <a:extLst>
              <a:ext uri="{FF2B5EF4-FFF2-40B4-BE49-F238E27FC236}">
                <a16:creationId xmlns:a16="http://schemas.microsoft.com/office/drawing/2014/main" id="{3276E0C7-D588-440B-8F4A-876392DB7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436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BDEA8D4-D640-4088-B589-8760DC702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0655" y="854168"/>
            <a:ext cx="7151345" cy="6088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Envelope">
            <a:extLst>
              <a:ext uri="{FF2B5EF4-FFF2-40B4-BE49-F238E27FC236}">
                <a16:creationId xmlns:a16="http://schemas.microsoft.com/office/drawing/2014/main" id="{938E6D28-888D-4BD6-B3DF-5BDEFC23F9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25799" y="1357081"/>
            <a:ext cx="4245065" cy="4245065"/>
          </a:xfrm>
          <a:prstGeom prst="rect">
            <a:avLst/>
          </a:prstGeom>
        </p:spPr>
      </p:pic>
      <p:sp>
        <p:nvSpPr>
          <p:cNvPr id="25" name="Rectangle 24">
            <a:extLst>
              <a:ext uri="{FF2B5EF4-FFF2-40B4-BE49-F238E27FC236}">
                <a16:creationId xmlns:a16="http://schemas.microsoft.com/office/drawing/2014/main" id="{708A22B1-9011-459B-BCED-99F879F1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0655" y="6022991"/>
            <a:ext cx="7151345" cy="6088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5596501" y="501594"/>
            <a:ext cx="5754896" cy="1655483"/>
          </a:xfrm>
        </p:spPr>
        <p:txBody>
          <a:bodyPr anchor="b">
            <a:normAutofit/>
          </a:bodyPr>
          <a:lstStyle/>
          <a:p>
            <a:r>
              <a:rPr lang="en-US" sz="4000"/>
              <a:t>About the RCP</a:t>
            </a:r>
          </a:p>
        </p:txBody>
      </p:sp>
      <p:pic>
        <p:nvPicPr>
          <p:cNvPr id="4" name="Picture 3" descr="Silver badge titled &quot;Best grad schools. U.S. News and world report rankings&quot;">
            <a:extLst>
              <a:ext uri="{FF2B5EF4-FFF2-40B4-BE49-F238E27FC236}">
                <a16:creationId xmlns:a16="http://schemas.microsoft.com/office/drawing/2014/main" id="{299AF4EF-3D69-884A-ADBC-BDBC81096394}"/>
              </a:ext>
            </a:extLst>
          </p:cNvPr>
          <p:cNvPicPr>
            <a:picLocks noChangeAspect="1"/>
          </p:cNvPicPr>
          <p:nvPr/>
        </p:nvPicPr>
        <p:blipFill rotWithShape="1">
          <a:blip r:embed="rId3"/>
          <a:srcRect l="12062" r="10643" b="1"/>
          <a:stretch/>
        </p:blipFill>
        <p:spPr>
          <a:xfrm>
            <a:off x="1068130" y="1028701"/>
            <a:ext cx="3876165" cy="4338170"/>
          </a:xfrm>
          <a:prstGeom prst="rect">
            <a:avLst/>
          </a:prstGeom>
        </p:spPr>
      </p:pic>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5596502" y="2405894"/>
            <a:ext cx="5754896" cy="3014765"/>
          </a:xfrm>
        </p:spPr>
        <p:txBody>
          <a:bodyPr anchor="t">
            <a:normAutofit/>
          </a:bodyPr>
          <a:lstStyle/>
          <a:p>
            <a:pPr marL="0" indent="0">
              <a:buNone/>
            </a:pPr>
            <a:r>
              <a:rPr lang="en-US" sz="2000"/>
              <a:t>The Rehabilitation Counseling Program has been consistently ranked among the top ten in the nation by U.S. News and World Report</a:t>
            </a:r>
          </a:p>
          <a:p>
            <a:pPr lvl="1"/>
            <a:r>
              <a:rPr lang="en-US" sz="2000"/>
              <a:t>Currently ranked #3 in the nation</a:t>
            </a:r>
          </a:p>
          <a:p>
            <a:pPr lvl="1"/>
            <a:r>
              <a:rPr lang="en-US" sz="2000"/>
              <a:t>One of SDSU’s top-ranked programs</a:t>
            </a:r>
          </a:p>
        </p:txBody>
      </p:sp>
      <p:sp>
        <p:nvSpPr>
          <p:cNvPr id="11" name="Rectangle 10">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1018211"/>
      </p:ext>
    </p:extLst>
  </p:cSld>
  <p:clrMapOvr>
    <a:masterClrMapping/>
  </p:clrMapOvr>
  <mc:AlternateContent xmlns:mc="http://schemas.openxmlformats.org/markup-compatibility/2006" xmlns:p14="http://schemas.microsoft.com/office/powerpoint/2010/main">
    <mc:Choice Requires="p14">
      <p:transition spd="slow" p14:dur="2000" advTm="4026"/>
    </mc:Choice>
    <mc:Fallback xmlns="">
      <p:transition spd="slow" advTm="402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9D81A0-D3EB-4539-BD90-3121AC1ADD22}"/>
              </a:ext>
            </a:extLst>
          </p:cNvPr>
          <p:cNvSpPr>
            <a:spLocks noGrp="1"/>
          </p:cNvSpPr>
          <p:nvPr>
            <p:ph type="title"/>
          </p:nvPr>
        </p:nvSpPr>
        <p:spPr>
          <a:xfrm>
            <a:off x="826396" y="586855"/>
            <a:ext cx="4230100" cy="3387497"/>
          </a:xfrm>
        </p:spPr>
        <p:txBody>
          <a:bodyPr anchor="b">
            <a:normAutofit/>
          </a:bodyPr>
          <a:lstStyle/>
          <a:p>
            <a:pPr algn="r"/>
            <a:r>
              <a:rPr lang="en-US" sz="4000" dirty="0">
                <a:solidFill>
                  <a:srgbClr val="FFFFFF"/>
                </a:solidFill>
              </a:rPr>
              <a:t>About the RCP </a:t>
            </a:r>
          </a:p>
        </p:txBody>
      </p:sp>
      <p:sp>
        <p:nvSpPr>
          <p:cNvPr id="3" name="Content Placeholder 2">
            <a:extLst>
              <a:ext uri="{FF2B5EF4-FFF2-40B4-BE49-F238E27FC236}">
                <a16:creationId xmlns:a16="http://schemas.microsoft.com/office/drawing/2014/main" id="{CCC80207-C124-48BF-A020-BE8E9E8697D5}"/>
              </a:ext>
            </a:extLst>
          </p:cNvPr>
          <p:cNvSpPr>
            <a:spLocks noGrp="1"/>
          </p:cNvSpPr>
          <p:nvPr>
            <p:ph idx="1"/>
          </p:nvPr>
        </p:nvSpPr>
        <p:spPr>
          <a:xfrm>
            <a:off x="6503158" y="649480"/>
            <a:ext cx="4862447" cy="5546047"/>
          </a:xfrm>
        </p:spPr>
        <p:txBody>
          <a:bodyPr anchor="ctr">
            <a:normAutofit/>
          </a:bodyPr>
          <a:lstStyle/>
          <a:p>
            <a:pPr marL="0" indent="0">
              <a:buNone/>
            </a:pPr>
            <a:r>
              <a:rPr lang="en-US" sz="2000"/>
              <a:t>The </a:t>
            </a:r>
            <a:r>
              <a:rPr lang="en-US" sz="2000" b="1"/>
              <a:t>Rehabilitation Counseling Program </a:t>
            </a:r>
            <a:r>
              <a:rPr lang="en-US" sz="2000"/>
              <a:t>features two tracks:</a:t>
            </a:r>
          </a:p>
          <a:p>
            <a:r>
              <a:rPr lang="en-US" sz="2000"/>
              <a:t>Generalist Rehabilitation Counseling</a:t>
            </a:r>
          </a:p>
          <a:p>
            <a:r>
              <a:rPr lang="en-US" sz="2000"/>
              <a:t>Concentration in Psychiatric Rehabilitation</a:t>
            </a:r>
          </a:p>
        </p:txBody>
      </p:sp>
    </p:spTree>
    <p:extLst>
      <p:ext uri="{BB962C8B-B14F-4D97-AF65-F5344CB8AC3E}">
        <p14:creationId xmlns:p14="http://schemas.microsoft.com/office/powerpoint/2010/main" val="1619533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3CBE6E-E6B2-417D-A61A-D5F70F02A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466BE98-0341-4CFA-8601-3E68FB730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39937"/>
            <a:ext cx="4525605" cy="57781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89E1D9-BF32-4FE4-8204-A5CD1D31F7D8}"/>
              </a:ext>
            </a:extLst>
          </p:cNvPr>
          <p:cNvSpPr>
            <a:spLocks noGrp="1"/>
          </p:cNvSpPr>
          <p:nvPr>
            <p:ph type="title"/>
          </p:nvPr>
        </p:nvSpPr>
        <p:spPr>
          <a:xfrm>
            <a:off x="680539" y="1458180"/>
            <a:ext cx="3100522" cy="3941640"/>
          </a:xfrm>
        </p:spPr>
        <p:txBody>
          <a:bodyPr>
            <a:normAutofit/>
          </a:bodyPr>
          <a:lstStyle/>
          <a:p>
            <a:r>
              <a:rPr lang="en-US" sz="2800" dirty="0">
                <a:solidFill>
                  <a:schemeClr val="bg1"/>
                </a:solidFill>
              </a:rPr>
              <a:t>About the RCP  </a:t>
            </a:r>
          </a:p>
        </p:txBody>
      </p:sp>
      <p:sp>
        <p:nvSpPr>
          <p:cNvPr id="12" name="Rectangle 11">
            <a:extLst>
              <a:ext uri="{FF2B5EF4-FFF2-40B4-BE49-F238E27FC236}">
                <a16:creationId xmlns:a16="http://schemas.microsoft.com/office/drawing/2014/main" id="{663E89A1-984A-4500-9453-4203AD1B8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9937"/>
            <a:ext cx="12192000" cy="64008"/>
          </a:xfrm>
          <a:prstGeom prst="rect">
            <a:avLst/>
          </a:prstGeom>
          <a:solidFill>
            <a:schemeClr val="tx2">
              <a:lumMod val="50000"/>
              <a:alpha val="9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 name="Content Placeholder 2">
            <a:extLst>
              <a:ext uri="{FF2B5EF4-FFF2-40B4-BE49-F238E27FC236}">
                <a16:creationId xmlns:a16="http://schemas.microsoft.com/office/drawing/2014/main" id="{1E4C759C-46FB-4437-BB0E-023E7C3CBCA3}"/>
              </a:ext>
            </a:extLst>
          </p:cNvPr>
          <p:cNvSpPr>
            <a:spLocks noGrp="1"/>
          </p:cNvSpPr>
          <p:nvPr>
            <p:ph idx="1"/>
          </p:nvPr>
        </p:nvSpPr>
        <p:spPr>
          <a:xfrm>
            <a:off x="5801851" y="1458180"/>
            <a:ext cx="5337242" cy="3941640"/>
          </a:xfrm>
        </p:spPr>
        <p:txBody>
          <a:bodyPr anchor="ctr">
            <a:normAutofit/>
          </a:bodyPr>
          <a:lstStyle/>
          <a:p>
            <a:r>
              <a:rPr lang="en-US" sz="2000" dirty="0"/>
              <a:t>The </a:t>
            </a:r>
            <a:r>
              <a:rPr lang="en-US" sz="2000" b="1" dirty="0"/>
              <a:t>Generalist Rehabilitation Counseling track </a:t>
            </a:r>
            <a:r>
              <a:rPr lang="en-US" sz="2000" dirty="0"/>
              <a:t>prepares students to provide rehabilitation counseling to individuals with a wide range of disabilities in a wide range of vocational rehabilitation and postsecondary education settings</a:t>
            </a:r>
          </a:p>
        </p:txBody>
      </p:sp>
      <p:sp>
        <p:nvSpPr>
          <p:cNvPr id="14" name="Rectangle 13">
            <a:extLst>
              <a:ext uri="{FF2B5EF4-FFF2-40B4-BE49-F238E27FC236}">
                <a16:creationId xmlns:a16="http://schemas.microsoft.com/office/drawing/2014/main" id="{B3FD642B-C569-4ABB-AE20-EFA6BC995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54055"/>
            <a:ext cx="12192000" cy="64008"/>
          </a:xfrm>
          <a:prstGeom prst="rect">
            <a:avLst/>
          </a:prstGeom>
          <a:solidFill>
            <a:schemeClr val="tx2">
              <a:lumMod val="50000"/>
              <a:alpha val="9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16" name="Rectangle 15">
            <a:extLst>
              <a:ext uri="{FF2B5EF4-FFF2-40B4-BE49-F238E27FC236}">
                <a16:creationId xmlns:a16="http://schemas.microsoft.com/office/drawing/2014/main" id="{AA92FED3-1F18-4138-B4E4-627D78B00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601"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38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3CBE6E-E6B2-417D-A61A-D5F70F02A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466BE98-0341-4CFA-8601-3E68FB730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39937"/>
            <a:ext cx="4525605" cy="57781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A190CC-44B2-4506-A353-997ED3591F33}"/>
              </a:ext>
            </a:extLst>
          </p:cNvPr>
          <p:cNvSpPr>
            <a:spLocks noGrp="1"/>
          </p:cNvSpPr>
          <p:nvPr>
            <p:ph type="title"/>
          </p:nvPr>
        </p:nvSpPr>
        <p:spPr>
          <a:xfrm>
            <a:off x="680539" y="1458180"/>
            <a:ext cx="3100522" cy="3941640"/>
          </a:xfrm>
        </p:spPr>
        <p:txBody>
          <a:bodyPr>
            <a:normAutofit/>
          </a:bodyPr>
          <a:lstStyle/>
          <a:p>
            <a:r>
              <a:rPr lang="en-US" sz="2800" dirty="0">
                <a:solidFill>
                  <a:schemeClr val="bg1"/>
                </a:solidFill>
              </a:rPr>
              <a:t>About the RCP   </a:t>
            </a:r>
          </a:p>
        </p:txBody>
      </p:sp>
      <p:sp>
        <p:nvSpPr>
          <p:cNvPr id="12" name="Rectangle 11">
            <a:extLst>
              <a:ext uri="{FF2B5EF4-FFF2-40B4-BE49-F238E27FC236}">
                <a16:creationId xmlns:a16="http://schemas.microsoft.com/office/drawing/2014/main" id="{663E89A1-984A-4500-9453-4203AD1B8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9937"/>
            <a:ext cx="12192000" cy="64008"/>
          </a:xfrm>
          <a:prstGeom prst="rect">
            <a:avLst/>
          </a:prstGeom>
          <a:solidFill>
            <a:schemeClr val="tx2">
              <a:lumMod val="50000"/>
              <a:alpha val="9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 name="Content Placeholder 2">
            <a:extLst>
              <a:ext uri="{FF2B5EF4-FFF2-40B4-BE49-F238E27FC236}">
                <a16:creationId xmlns:a16="http://schemas.microsoft.com/office/drawing/2014/main" id="{B865DECD-B786-4994-96B3-8D2647698465}"/>
              </a:ext>
            </a:extLst>
          </p:cNvPr>
          <p:cNvSpPr>
            <a:spLocks noGrp="1"/>
          </p:cNvSpPr>
          <p:nvPr>
            <p:ph idx="1"/>
          </p:nvPr>
        </p:nvSpPr>
        <p:spPr>
          <a:xfrm>
            <a:off x="5801851" y="1458180"/>
            <a:ext cx="5337242" cy="3941640"/>
          </a:xfrm>
        </p:spPr>
        <p:txBody>
          <a:bodyPr anchor="ctr">
            <a:normAutofit/>
          </a:bodyPr>
          <a:lstStyle/>
          <a:p>
            <a:r>
              <a:rPr lang="en-US" sz="2000" dirty="0"/>
              <a:t>The </a:t>
            </a:r>
            <a:r>
              <a:rPr lang="en-US" sz="2000" b="1" dirty="0"/>
              <a:t>Psychiatric Rehabilitation </a:t>
            </a:r>
            <a:r>
              <a:rPr lang="en-US" sz="2000" dirty="0"/>
              <a:t>track prepares students to provide vocational and clinical services to individuals with serious mental illness in vocational rehabilitation and mental health settings</a:t>
            </a:r>
          </a:p>
        </p:txBody>
      </p:sp>
      <p:sp>
        <p:nvSpPr>
          <p:cNvPr id="14" name="Rectangle 13">
            <a:extLst>
              <a:ext uri="{FF2B5EF4-FFF2-40B4-BE49-F238E27FC236}">
                <a16:creationId xmlns:a16="http://schemas.microsoft.com/office/drawing/2014/main" id="{B3FD642B-C569-4ABB-AE20-EFA6BC995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54055"/>
            <a:ext cx="12192000" cy="64008"/>
          </a:xfrm>
          <a:prstGeom prst="rect">
            <a:avLst/>
          </a:prstGeom>
          <a:solidFill>
            <a:schemeClr val="tx2">
              <a:lumMod val="50000"/>
              <a:alpha val="9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16" name="Rectangle 15">
            <a:extLst>
              <a:ext uri="{FF2B5EF4-FFF2-40B4-BE49-F238E27FC236}">
                <a16:creationId xmlns:a16="http://schemas.microsoft.com/office/drawing/2014/main" id="{AA92FED3-1F18-4138-B4E4-627D78B00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601"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2375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673461F-3687-FA4D-9362-689E0E209248}"/>
              </a:ext>
            </a:extLst>
          </p:cNvPr>
          <p:cNvSpPr>
            <a:spLocks noGrp="1"/>
          </p:cNvSpPr>
          <p:nvPr>
            <p:ph type="title"/>
          </p:nvPr>
        </p:nvSpPr>
        <p:spPr>
          <a:xfrm>
            <a:off x="826396" y="586855"/>
            <a:ext cx="4230100" cy="3387497"/>
          </a:xfrm>
        </p:spPr>
        <p:txBody>
          <a:bodyPr anchor="b">
            <a:normAutofit/>
          </a:bodyPr>
          <a:lstStyle/>
          <a:p>
            <a:pPr algn="r"/>
            <a:r>
              <a:rPr lang="en-US" sz="3400">
                <a:solidFill>
                  <a:srgbClr val="FFFFFF"/>
                </a:solidFill>
              </a:rPr>
              <a:t>CACREP Accreditation</a:t>
            </a:r>
            <a:br>
              <a:rPr lang="en-US" sz="3400">
                <a:solidFill>
                  <a:srgbClr val="FFFFFF"/>
                </a:solidFill>
              </a:rPr>
            </a:br>
            <a:r>
              <a:rPr lang="en-US" sz="3400">
                <a:solidFill>
                  <a:srgbClr val="FFFFFF"/>
                </a:solidFill>
              </a:rPr>
              <a:t>Council for Accreditation of Counseling and Related Educational Programs (CACREP)</a:t>
            </a:r>
          </a:p>
        </p:txBody>
      </p:sp>
      <p:sp>
        <p:nvSpPr>
          <p:cNvPr id="3" name="Content Placeholder 2">
            <a:extLst>
              <a:ext uri="{FF2B5EF4-FFF2-40B4-BE49-F238E27FC236}">
                <a16:creationId xmlns:a16="http://schemas.microsoft.com/office/drawing/2014/main" id="{573F1345-8038-8048-AC2F-DF2F81FA9AC5}"/>
              </a:ext>
            </a:extLst>
          </p:cNvPr>
          <p:cNvSpPr>
            <a:spLocks noGrp="1"/>
          </p:cNvSpPr>
          <p:nvPr>
            <p:ph idx="1"/>
          </p:nvPr>
        </p:nvSpPr>
        <p:spPr>
          <a:xfrm>
            <a:off x="6503158" y="649480"/>
            <a:ext cx="4862447" cy="5546047"/>
          </a:xfrm>
        </p:spPr>
        <p:txBody>
          <a:bodyPr anchor="ctr">
            <a:normAutofit/>
          </a:bodyPr>
          <a:lstStyle/>
          <a:p>
            <a:r>
              <a:rPr lang="en-US" sz="1700"/>
              <a:t>The vision of CACREP is to provide leadership and to promote excellence in professional preparation through the accreditation of counseling and related educational programs.  As an accrediting body, CACREP is committed to the development of standards and procedures that reflect the needs of a dynamic, diverse, and complex society.  CACREP is dedicated to</a:t>
            </a:r>
          </a:p>
          <a:p>
            <a:pPr>
              <a:buFont typeface="+mj-lt"/>
              <a:buAutoNum type="arabicPeriod"/>
            </a:pPr>
            <a:r>
              <a:rPr lang="en-US" sz="1700"/>
              <a:t>encouraging and promoting the continuing development and improvement of preparation programs; and</a:t>
            </a:r>
          </a:p>
          <a:p>
            <a:pPr>
              <a:buFont typeface="+mj-lt"/>
              <a:buAutoNum type="arabicPeriod"/>
            </a:pPr>
            <a:r>
              <a:rPr lang="en-US" sz="1700"/>
              <a:t>preparing counseling and related professionals to provide services consistent with the ideal of optimal human development.</a:t>
            </a:r>
          </a:p>
          <a:p>
            <a:r>
              <a:rPr lang="en-US" sz="1700"/>
              <a:t>CACREP maintains collaborative relationships with other groups that focus on accreditation, licensing, certification, and the professional development of counselors and related practitioners.</a:t>
            </a:r>
          </a:p>
          <a:p>
            <a:pPr marL="0" indent="0">
              <a:buNone/>
            </a:pPr>
            <a:r>
              <a:rPr lang="en-US" sz="1700"/>
              <a:t>https://www.cacrep.org/about-cacrep/</a:t>
            </a:r>
          </a:p>
        </p:txBody>
      </p:sp>
    </p:spTree>
    <p:extLst>
      <p:ext uri="{BB962C8B-B14F-4D97-AF65-F5344CB8AC3E}">
        <p14:creationId xmlns:p14="http://schemas.microsoft.com/office/powerpoint/2010/main" val="2246141995"/>
      </p:ext>
    </p:extLst>
  </p:cSld>
  <p:clrMapOvr>
    <a:masterClrMapping/>
  </p:clrMapOvr>
  <mc:AlternateContent xmlns:mc="http://schemas.openxmlformats.org/markup-compatibility/2006" xmlns:p14="http://schemas.microsoft.com/office/powerpoint/2010/main">
    <mc:Choice Requires="p14">
      <p:transition spd="slow" p14:dur="2000" advTm="16001"/>
    </mc:Choice>
    <mc:Fallback xmlns="">
      <p:transition spd="slow" advTm="1600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36F3C0-C343-43E8-9CD9-132B2E8E3AAA}"/>
              </a:ext>
            </a:extLst>
          </p:cNvPr>
          <p:cNvSpPr>
            <a:spLocks noGrp="1"/>
          </p:cNvSpPr>
          <p:nvPr>
            <p:ph type="title"/>
          </p:nvPr>
        </p:nvSpPr>
        <p:spPr>
          <a:xfrm>
            <a:off x="1178416" y="962166"/>
            <a:ext cx="4290809" cy="4421876"/>
          </a:xfrm>
        </p:spPr>
        <p:txBody>
          <a:bodyPr anchor="t">
            <a:normAutofit/>
          </a:bodyPr>
          <a:lstStyle/>
          <a:p>
            <a:pPr algn="r"/>
            <a:r>
              <a:rPr lang="en-US" sz="4000"/>
              <a:t>Prior CACREP Accreditation since 2017</a:t>
            </a:r>
          </a:p>
        </p:txBody>
      </p:sp>
      <p:sp>
        <p:nvSpPr>
          <p:cNvPr id="3" name="Content Placeholder 2">
            <a:extLst>
              <a:ext uri="{FF2B5EF4-FFF2-40B4-BE49-F238E27FC236}">
                <a16:creationId xmlns:a16="http://schemas.microsoft.com/office/drawing/2014/main" id="{0C28C27D-069D-435F-A963-40C6EC1264E8}"/>
              </a:ext>
            </a:extLst>
          </p:cNvPr>
          <p:cNvSpPr>
            <a:spLocks noGrp="1"/>
          </p:cNvSpPr>
          <p:nvPr>
            <p:ph idx="1"/>
          </p:nvPr>
        </p:nvSpPr>
        <p:spPr>
          <a:xfrm>
            <a:off x="6096000" y="962167"/>
            <a:ext cx="4728692" cy="4743174"/>
          </a:xfrm>
        </p:spPr>
        <p:txBody>
          <a:bodyPr anchor="t">
            <a:normAutofit/>
          </a:bodyPr>
          <a:lstStyle/>
          <a:p>
            <a:r>
              <a:rPr lang="en-US" sz="2000"/>
              <a:t>Merger between CORE and CACREP completed during 2017</a:t>
            </a:r>
          </a:p>
          <a:p>
            <a:r>
              <a:rPr lang="en-US" sz="2000"/>
              <a:t>The </a:t>
            </a:r>
            <a:r>
              <a:rPr lang="en-US" sz="2000" b="1"/>
              <a:t>Generalist Rehabilitation Counseling </a:t>
            </a:r>
            <a:r>
              <a:rPr lang="en-US" sz="2000"/>
              <a:t>track was previously accredited under the “Rehabilitation Counseling” specialty area</a:t>
            </a:r>
          </a:p>
          <a:p>
            <a:r>
              <a:rPr lang="en-US" sz="2000"/>
              <a:t>The </a:t>
            </a:r>
            <a:r>
              <a:rPr lang="en-US" sz="2000" b="1"/>
              <a:t>Psychiatric Rehabilitation </a:t>
            </a:r>
            <a:r>
              <a:rPr lang="en-US" sz="2000"/>
              <a:t>track was previously dually-accredited under the “Clinical Rehabilitation Counseling” and “Clinical Mental Health Counseling” specialty areas</a:t>
            </a:r>
          </a:p>
          <a:p>
            <a:pPr marL="0" indent="0">
              <a:buNone/>
            </a:pPr>
            <a:r>
              <a:rPr lang="en-US" sz="2000"/>
              <a:t> </a:t>
            </a:r>
          </a:p>
          <a:p>
            <a:endParaRPr lang="en-US" sz="2000"/>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800"/>
            <a:ext cx="8153398" cy="456772"/>
          </a:xfrm>
          <a:prstGeom prst="rect">
            <a:avLst/>
          </a:prstGeom>
          <a:gradFill>
            <a:gsLst>
              <a:gs pos="0">
                <a:srgbClr val="000000">
                  <a:alpha val="28000"/>
                </a:srgbClr>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416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73A04E-A9AF-413E-B5FA-32F3D781CA53}"/>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CACREP Accreditation</a:t>
            </a:r>
          </a:p>
        </p:txBody>
      </p:sp>
      <p:sp>
        <p:nvSpPr>
          <p:cNvPr id="3" name="Content Placeholder 2">
            <a:extLst>
              <a:ext uri="{FF2B5EF4-FFF2-40B4-BE49-F238E27FC236}">
                <a16:creationId xmlns:a16="http://schemas.microsoft.com/office/drawing/2014/main" id="{476D879B-BAC9-4D1C-943E-BE6FEE98BE4D}"/>
              </a:ext>
            </a:extLst>
          </p:cNvPr>
          <p:cNvSpPr>
            <a:spLocks noGrp="1"/>
          </p:cNvSpPr>
          <p:nvPr>
            <p:ph idx="1"/>
          </p:nvPr>
        </p:nvSpPr>
        <p:spPr>
          <a:xfrm>
            <a:off x="4810259" y="649480"/>
            <a:ext cx="6555347" cy="5546047"/>
          </a:xfrm>
        </p:spPr>
        <p:txBody>
          <a:bodyPr anchor="ctr">
            <a:normAutofit/>
          </a:bodyPr>
          <a:lstStyle/>
          <a:p>
            <a:pPr marL="0" indent="0">
              <a:buNone/>
            </a:pPr>
            <a:r>
              <a:rPr lang="en-US" sz="2000"/>
              <a:t>In 2022-2023, both tracks of the Rehabilitation Counseling Program applied to CACREP for accreditation:</a:t>
            </a:r>
          </a:p>
          <a:p>
            <a:r>
              <a:rPr lang="en-US" sz="2000" b="1"/>
              <a:t>Generalist Rehabilitation Counseling </a:t>
            </a:r>
            <a:r>
              <a:rPr lang="en-US" sz="2000"/>
              <a:t>track applied to continue under the “Rehabilitation Counseling” specialty area</a:t>
            </a:r>
          </a:p>
          <a:p>
            <a:r>
              <a:rPr lang="en-US" sz="2000" b="1"/>
              <a:t>Psychiatric Rehabilitation </a:t>
            </a:r>
            <a:r>
              <a:rPr lang="en-US" sz="2000"/>
              <a:t>track under applied to change its specialty area to the “Clinical Rehabilitation Counseling” specialty area</a:t>
            </a:r>
          </a:p>
        </p:txBody>
      </p:sp>
    </p:spTree>
    <p:extLst>
      <p:ext uri="{BB962C8B-B14F-4D97-AF65-F5344CB8AC3E}">
        <p14:creationId xmlns:p14="http://schemas.microsoft.com/office/powerpoint/2010/main" val="3814905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2045</TotalTime>
  <Words>3228</Words>
  <Application>Microsoft Office PowerPoint</Application>
  <PresentationFormat>Widescreen</PresentationFormat>
  <Paragraphs>193</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Corbel</vt:lpstr>
      <vt:lpstr>Office Theme</vt:lpstr>
      <vt:lpstr>Fieldwork Supervisor Orientation</vt:lpstr>
      <vt:lpstr>Orientation Topics</vt:lpstr>
      <vt:lpstr>About the RCP</vt:lpstr>
      <vt:lpstr>About the RCP </vt:lpstr>
      <vt:lpstr>About the RCP  </vt:lpstr>
      <vt:lpstr>About the RCP   </vt:lpstr>
      <vt:lpstr>CACREP Accreditation Council for Accreditation of Counseling and Related Educational Programs (CACREP)</vt:lpstr>
      <vt:lpstr>Prior CACREP Accreditation since 2017</vt:lpstr>
      <vt:lpstr>CACREP Accreditation</vt:lpstr>
      <vt:lpstr>CACREP Accreditation and Ethics</vt:lpstr>
      <vt:lpstr>CACREP Supervision Hours</vt:lpstr>
      <vt:lpstr>Liability Insurance Requirement</vt:lpstr>
      <vt:lpstr>Supervisor Requirements</vt:lpstr>
      <vt:lpstr>Benefits of Supervising a Rehabilitation Counseling Student</vt:lpstr>
      <vt:lpstr>Supervisor Best Practices</vt:lpstr>
      <vt:lpstr>Supervisor Best Practices Baird (2011)</vt:lpstr>
      <vt:lpstr>Service Learning Agreement</vt:lpstr>
      <vt:lpstr>Supervisor Advance Planner</vt:lpstr>
      <vt:lpstr>1. Identify an Intern</vt:lpstr>
      <vt:lpstr>2. Set Goals</vt:lpstr>
      <vt:lpstr>3. Host Initial Site Visit</vt:lpstr>
      <vt:lpstr>4. Conduct Weekly Supervision</vt:lpstr>
      <vt:lpstr>5. Provide Additional Support</vt:lpstr>
      <vt:lpstr>6. Complete an Evaluation</vt:lpstr>
      <vt:lpstr>7. Host Final Site Visit</vt:lpstr>
      <vt:lpstr>In Closing</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dc:creator>
  <cp:lastModifiedBy>Cole Miller</cp:lastModifiedBy>
  <cp:revision>41</cp:revision>
  <dcterms:created xsi:type="dcterms:W3CDTF">2023-07-07T22:06:22Z</dcterms:created>
  <dcterms:modified xsi:type="dcterms:W3CDTF">2023-08-21T16:47:46Z</dcterms:modified>
</cp:coreProperties>
</file>