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9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9" r:id="rId1"/>
  </p:sldMasterIdLst>
  <p:notesMasterIdLst>
    <p:notesMasterId r:id="rId66"/>
  </p:notesMasterIdLst>
  <p:sldIdLst>
    <p:sldId id="256" r:id="rId2"/>
    <p:sldId id="257" r:id="rId3"/>
    <p:sldId id="259" r:id="rId4"/>
    <p:sldId id="258" r:id="rId5"/>
    <p:sldId id="269" r:id="rId6"/>
    <p:sldId id="270" r:id="rId7"/>
    <p:sldId id="273" r:id="rId8"/>
    <p:sldId id="260" r:id="rId9"/>
    <p:sldId id="274" r:id="rId10"/>
    <p:sldId id="263" r:id="rId11"/>
    <p:sldId id="276" r:id="rId12"/>
    <p:sldId id="275" r:id="rId13"/>
    <p:sldId id="410" r:id="rId14"/>
    <p:sldId id="296" r:id="rId15"/>
    <p:sldId id="297" r:id="rId16"/>
    <p:sldId id="277" r:id="rId17"/>
    <p:sldId id="349" r:id="rId18"/>
    <p:sldId id="391" r:id="rId19"/>
    <p:sldId id="355" r:id="rId20"/>
    <p:sldId id="392" r:id="rId21"/>
    <p:sldId id="421" r:id="rId22"/>
    <p:sldId id="332" r:id="rId23"/>
    <p:sldId id="337" r:id="rId24"/>
    <p:sldId id="333" r:id="rId25"/>
    <p:sldId id="335" r:id="rId26"/>
    <p:sldId id="334" r:id="rId27"/>
    <p:sldId id="412" r:id="rId28"/>
    <p:sldId id="394" r:id="rId29"/>
    <p:sldId id="395" r:id="rId30"/>
    <p:sldId id="396" r:id="rId31"/>
    <p:sldId id="397" r:id="rId32"/>
    <p:sldId id="286" r:id="rId33"/>
    <p:sldId id="398" r:id="rId34"/>
    <p:sldId id="399" r:id="rId35"/>
    <p:sldId id="400" r:id="rId36"/>
    <p:sldId id="294" r:id="rId37"/>
    <p:sldId id="306" r:id="rId38"/>
    <p:sldId id="307" r:id="rId39"/>
    <p:sldId id="308" r:id="rId40"/>
    <p:sldId id="305" r:id="rId41"/>
    <p:sldId id="401" r:id="rId42"/>
    <p:sldId id="402" r:id="rId43"/>
    <p:sldId id="403" r:id="rId44"/>
    <p:sldId id="422" r:id="rId45"/>
    <p:sldId id="409" r:id="rId46"/>
    <p:sldId id="413" r:id="rId47"/>
    <p:sldId id="406" r:id="rId48"/>
    <p:sldId id="405" r:id="rId49"/>
    <p:sldId id="264" r:id="rId50"/>
    <p:sldId id="265" r:id="rId51"/>
    <p:sldId id="303" r:id="rId52"/>
    <p:sldId id="414" r:id="rId53"/>
    <p:sldId id="415" r:id="rId54"/>
    <p:sldId id="261" r:id="rId55"/>
    <p:sldId id="416" r:id="rId56"/>
    <p:sldId id="417" r:id="rId57"/>
    <p:sldId id="418" r:id="rId58"/>
    <p:sldId id="419" r:id="rId59"/>
    <p:sldId id="262" r:id="rId60"/>
    <p:sldId id="420" r:id="rId61"/>
    <p:sldId id="407" r:id="rId62"/>
    <p:sldId id="266" r:id="rId63"/>
    <p:sldId id="408" r:id="rId64"/>
    <p:sldId id="411" r:id="rId65"/>
  </p:sldIdLst>
  <p:sldSz cx="12192000" cy="6858000"/>
  <p:notesSz cx="6858000" cy="9144000"/>
  <p:embeddedFontLst>
    <p:embeddedFont>
      <p:font typeface="Arial Narrow" panose="020B0606020202030204" pitchFamily="34" charset="0"/>
      <p:regular r:id="rId67"/>
      <p:bold r:id="rId68"/>
      <p:italic r:id="rId69"/>
      <p:boldItalic r:id="rId70"/>
    </p:embeddedFont>
    <p:embeddedFont>
      <p:font typeface="Georgia" panose="02040502050405020303" pitchFamily="18" charset="0"/>
      <p:regular r:id="rId71"/>
      <p:bold r:id="rId72"/>
      <p:italic r:id="rId73"/>
      <p:boldItalic r:id="rId74"/>
    </p:embeddedFont>
    <p:embeddedFont>
      <p:font typeface="Wingdings 2" panose="05020102010507070707" pitchFamily="18" charset="2"/>
      <p:regular r:id="rId75"/>
    </p:embeddedFont>
  </p:embeddedFontLst>
  <p:custDataLst>
    <p:tags r:id="rId7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3"/>
    <p:restoredTop sz="94795"/>
  </p:normalViewPr>
  <p:slideViewPr>
    <p:cSldViewPr snapToGrid="0">
      <p:cViewPr varScale="1">
        <p:scale>
          <a:sx n="102" d="100"/>
          <a:sy n="102" d="100"/>
        </p:scale>
        <p:origin x="92" y="6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F87B1-9555-44A6-80BE-0115EDF9093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A75C338-F30D-40EA-9888-22B3A0868AA4}">
      <dgm:prSet/>
      <dgm:spPr/>
      <dgm:t>
        <a:bodyPr/>
        <a:lstStyle/>
        <a:p>
          <a:r>
            <a:rPr lang="en-US" dirty="0"/>
            <a:t>SDSU Research Foundation, fiscal year 2024-25: </a:t>
          </a:r>
        </a:p>
        <a:p>
          <a:r>
            <a:rPr lang="en-US" dirty="0"/>
            <a:t>Overall award total $200,899,416</a:t>
          </a:r>
        </a:p>
      </dgm:t>
    </dgm:pt>
    <dgm:pt modelId="{792C124A-24F7-49AE-AB12-84B9158AD07F}" type="parTrans" cxnId="{B41FE4E6-7831-4C09-ADE7-FD1C456F3FCC}">
      <dgm:prSet/>
      <dgm:spPr/>
      <dgm:t>
        <a:bodyPr/>
        <a:lstStyle/>
        <a:p>
          <a:endParaRPr lang="en-US"/>
        </a:p>
      </dgm:t>
    </dgm:pt>
    <dgm:pt modelId="{FA032ED2-6C53-4831-AC9E-ABFB799D8910}" type="sibTrans" cxnId="{B41FE4E6-7831-4C09-ADE7-FD1C456F3FCC}">
      <dgm:prSet/>
      <dgm:spPr/>
      <dgm:t>
        <a:bodyPr/>
        <a:lstStyle/>
        <a:p>
          <a:endParaRPr lang="en-US"/>
        </a:p>
      </dgm:t>
    </dgm:pt>
    <dgm:pt modelId="{9AE39879-4CE7-476E-A00E-8AC12E95C82F}">
      <dgm:prSet/>
      <dgm:spPr/>
      <dgm:t>
        <a:bodyPr/>
        <a:lstStyle/>
        <a:p>
          <a:r>
            <a:rPr lang="en-US"/>
            <a:t>COE: 119 awards = $27,655, 327</a:t>
          </a:r>
        </a:p>
      </dgm:t>
    </dgm:pt>
    <dgm:pt modelId="{C43D4183-0216-487B-A9C2-502739898D5A}" type="parTrans" cxnId="{D0081ED1-E9CF-46A8-8212-DAA9A9D01D01}">
      <dgm:prSet/>
      <dgm:spPr/>
      <dgm:t>
        <a:bodyPr/>
        <a:lstStyle/>
        <a:p>
          <a:endParaRPr lang="en-US"/>
        </a:p>
      </dgm:t>
    </dgm:pt>
    <dgm:pt modelId="{694DB417-F68E-427D-8A74-B60859E17FF0}" type="sibTrans" cxnId="{D0081ED1-E9CF-46A8-8212-DAA9A9D01D01}">
      <dgm:prSet/>
      <dgm:spPr/>
      <dgm:t>
        <a:bodyPr/>
        <a:lstStyle/>
        <a:p>
          <a:endParaRPr lang="en-US"/>
        </a:p>
      </dgm:t>
    </dgm:pt>
    <dgm:pt modelId="{DBCB88A8-AF4F-4842-842B-76441923444B}">
      <dgm:prSet/>
      <dgm:spPr/>
      <dgm:t>
        <a:bodyPr/>
        <a:lstStyle/>
        <a:p>
          <a:r>
            <a:rPr lang="en-US" dirty="0"/>
            <a:t>Interwork: 65 awards, $22,081,598</a:t>
          </a:r>
        </a:p>
      </dgm:t>
    </dgm:pt>
    <dgm:pt modelId="{F8DDE16F-30ED-4319-ACF1-FD3AC2503BB5}" type="parTrans" cxnId="{87F09AA1-74BF-4A0E-AEB0-4D617A51832A}">
      <dgm:prSet/>
      <dgm:spPr/>
      <dgm:t>
        <a:bodyPr/>
        <a:lstStyle/>
        <a:p>
          <a:endParaRPr lang="en-US"/>
        </a:p>
      </dgm:t>
    </dgm:pt>
    <dgm:pt modelId="{6DBC4243-BB65-45D4-99C2-6744DC4FCAFB}" type="sibTrans" cxnId="{87F09AA1-74BF-4A0E-AEB0-4D617A51832A}">
      <dgm:prSet/>
      <dgm:spPr/>
      <dgm:t>
        <a:bodyPr/>
        <a:lstStyle/>
        <a:p>
          <a:endParaRPr lang="en-US"/>
        </a:p>
      </dgm:t>
    </dgm:pt>
    <dgm:pt modelId="{B4E13B51-4DF5-6B4C-93D9-B9237CEFF7D6}" type="pres">
      <dgm:prSet presAssocID="{C90F87B1-9555-44A6-80BE-0115EDF909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ED64622-42C4-554F-8EE4-AE26339FD29C}" type="pres">
      <dgm:prSet presAssocID="{FA75C338-F30D-40EA-9888-22B3A0868AA4}" presName="hierRoot1" presStyleCnt="0"/>
      <dgm:spPr/>
    </dgm:pt>
    <dgm:pt modelId="{084A9B24-F36C-624E-9D8D-82EFB04FCFB6}" type="pres">
      <dgm:prSet presAssocID="{FA75C338-F30D-40EA-9888-22B3A0868AA4}" presName="composite" presStyleCnt="0"/>
      <dgm:spPr/>
    </dgm:pt>
    <dgm:pt modelId="{B25C6868-F277-D34E-948F-DE96BF7981C9}" type="pres">
      <dgm:prSet presAssocID="{FA75C338-F30D-40EA-9888-22B3A0868AA4}" presName="background" presStyleLbl="node0" presStyleIdx="0" presStyleCnt="3"/>
      <dgm:spPr/>
    </dgm:pt>
    <dgm:pt modelId="{1C77794B-3ADB-0647-BF3A-1EBE1463F8D4}" type="pres">
      <dgm:prSet presAssocID="{FA75C338-F30D-40EA-9888-22B3A0868AA4}" presName="text" presStyleLbl="fgAcc0" presStyleIdx="0" presStyleCnt="3">
        <dgm:presLayoutVars>
          <dgm:chPref val="3"/>
        </dgm:presLayoutVars>
      </dgm:prSet>
      <dgm:spPr/>
    </dgm:pt>
    <dgm:pt modelId="{F44A911B-C58C-2241-9EBF-8C5853AF6E36}" type="pres">
      <dgm:prSet presAssocID="{FA75C338-F30D-40EA-9888-22B3A0868AA4}" presName="hierChild2" presStyleCnt="0"/>
      <dgm:spPr/>
    </dgm:pt>
    <dgm:pt modelId="{C7CD18F2-E383-C941-AE80-A30AB089A7FA}" type="pres">
      <dgm:prSet presAssocID="{9AE39879-4CE7-476E-A00E-8AC12E95C82F}" presName="hierRoot1" presStyleCnt="0"/>
      <dgm:spPr/>
    </dgm:pt>
    <dgm:pt modelId="{DC950738-1F7F-F244-B8CD-4B326DE8B186}" type="pres">
      <dgm:prSet presAssocID="{9AE39879-4CE7-476E-A00E-8AC12E95C82F}" presName="composite" presStyleCnt="0"/>
      <dgm:spPr/>
    </dgm:pt>
    <dgm:pt modelId="{4B872138-9F5E-394E-9095-F0346C6843C4}" type="pres">
      <dgm:prSet presAssocID="{9AE39879-4CE7-476E-A00E-8AC12E95C82F}" presName="background" presStyleLbl="node0" presStyleIdx="1" presStyleCnt="3"/>
      <dgm:spPr/>
    </dgm:pt>
    <dgm:pt modelId="{8E57587B-B891-F740-9357-B17CA1673281}" type="pres">
      <dgm:prSet presAssocID="{9AE39879-4CE7-476E-A00E-8AC12E95C82F}" presName="text" presStyleLbl="fgAcc0" presStyleIdx="1" presStyleCnt="3">
        <dgm:presLayoutVars>
          <dgm:chPref val="3"/>
        </dgm:presLayoutVars>
      </dgm:prSet>
      <dgm:spPr/>
    </dgm:pt>
    <dgm:pt modelId="{7780366D-1ABA-374F-A138-A7F51DE5E246}" type="pres">
      <dgm:prSet presAssocID="{9AE39879-4CE7-476E-A00E-8AC12E95C82F}" presName="hierChild2" presStyleCnt="0"/>
      <dgm:spPr/>
    </dgm:pt>
    <dgm:pt modelId="{0E5E0F7B-9C32-2E4E-9F15-7BECCA5CC3F1}" type="pres">
      <dgm:prSet presAssocID="{DBCB88A8-AF4F-4842-842B-76441923444B}" presName="hierRoot1" presStyleCnt="0"/>
      <dgm:spPr/>
    </dgm:pt>
    <dgm:pt modelId="{7F34DFC5-4885-0C4E-B4F4-6C11C95BE253}" type="pres">
      <dgm:prSet presAssocID="{DBCB88A8-AF4F-4842-842B-76441923444B}" presName="composite" presStyleCnt="0"/>
      <dgm:spPr/>
    </dgm:pt>
    <dgm:pt modelId="{BE191E56-F86D-8C4F-908D-79ACEB466BAF}" type="pres">
      <dgm:prSet presAssocID="{DBCB88A8-AF4F-4842-842B-76441923444B}" presName="background" presStyleLbl="node0" presStyleIdx="2" presStyleCnt="3"/>
      <dgm:spPr/>
    </dgm:pt>
    <dgm:pt modelId="{255F80C2-EA8D-5F45-81BC-3CDEA6DE57E1}" type="pres">
      <dgm:prSet presAssocID="{DBCB88A8-AF4F-4842-842B-76441923444B}" presName="text" presStyleLbl="fgAcc0" presStyleIdx="2" presStyleCnt="3">
        <dgm:presLayoutVars>
          <dgm:chPref val="3"/>
        </dgm:presLayoutVars>
      </dgm:prSet>
      <dgm:spPr/>
    </dgm:pt>
    <dgm:pt modelId="{5AEDCD36-0ADA-C34A-8E73-47D189C017F1}" type="pres">
      <dgm:prSet presAssocID="{DBCB88A8-AF4F-4842-842B-76441923444B}" presName="hierChild2" presStyleCnt="0"/>
      <dgm:spPr/>
    </dgm:pt>
  </dgm:ptLst>
  <dgm:cxnLst>
    <dgm:cxn modelId="{D254F62C-4E67-5742-888A-65CA12FEBDE1}" type="presOf" srcId="{9AE39879-4CE7-476E-A00E-8AC12E95C82F}" destId="{8E57587B-B891-F740-9357-B17CA1673281}" srcOrd="0" destOrd="0" presId="urn:microsoft.com/office/officeart/2005/8/layout/hierarchy1"/>
    <dgm:cxn modelId="{FA9FDC67-5A80-8644-A53E-2E26B3447ACD}" type="presOf" srcId="{DBCB88A8-AF4F-4842-842B-76441923444B}" destId="{255F80C2-EA8D-5F45-81BC-3CDEA6DE57E1}" srcOrd="0" destOrd="0" presId="urn:microsoft.com/office/officeart/2005/8/layout/hierarchy1"/>
    <dgm:cxn modelId="{87F09AA1-74BF-4A0E-AEB0-4D617A51832A}" srcId="{C90F87B1-9555-44A6-80BE-0115EDF90935}" destId="{DBCB88A8-AF4F-4842-842B-76441923444B}" srcOrd="2" destOrd="0" parTransId="{F8DDE16F-30ED-4319-ACF1-FD3AC2503BB5}" sibTransId="{6DBC4243-BB65-45D4-99C2-6744DC4FCAFB}"/>
    <dgm:cxn modelId="{65C844A8-33CD-874C-A414-65E9126BEAC5}" type="presOf" srcId="{C90F87B1-9555-44A6-80BE-0115EDF90935}" destId="{B4E13B51-4DF5-6B4C-93D9-B9237CEFF7D6}" srcOrd="0" destOrd="0" presId="urn:microsoft.com/office/officeart/2005/8/layout/hierarchy1"/>
    <dgm:cxn modelId="{D0081ED1-E9CF-46A8-8212-DAA9A9D01D01}" srcId="{C90F87B1-9555-44A6-80BE-0115EDF90935}" destId="{9AE39879-4CE7-476E-A00E-8AC12E95C82F}" srcOrd="1" destOrd="0" parTransId="{C43D4183-0216-487B-A9C2-502739898D5A}" sibTransId="{694DB417-F68E-427D-8A74-B60859E17FF0}"/>
    <dgm:cxn modelId="{397931D4-DEEA-C340-840D-34B7AF16BB3D}" type="presOf" srcId="{FA75C338-F30D-40EA-9888-22B3A0868AA4}" destId="{1C77794B-3ADB-0647-BF3A-1EBE1463F8D4}" srcOrd="0" destOrd="0" presId="urn:microsoft.com/office/officeart/2005/8/layout/hierarchy1"/>
    <dgm:cxn modelId="{B41FE4E6-7831-4C09-ADE7-FD1C456F3FCC}" srcId="{C90F87B1-9555-44A6-80BE-0115EDF90935}" destId="{FA75C338-F30D-40EA-9888-22B3A0868AA4}" srcOrd="0" destOrd="0" parTransId="{792C124A-24F7-49AE-AB12-84B9158AD07F}" sibTransId="{FA032ED2-6C53-4831-AC9E-ABFB799D8910}"/>
    <dgm:cxn modelId="{00EDC277-126B-1446-AC5D-AE30336EED2E}" type="presParOf" srcId="{B4E13B51-4DF5-6B4C-93D9-B9237CEFF7D6}" destId="{FED64622-42C4-554F-8EE4-AE26339FD29C}" srcOrd="0" destOrd="0" presId="urn:microsoft.com/office/officeart/2005/8/layout/hierarchy1"/>
    <dgm:cxn modelId="{83092232-6358-3248-86A2-D88940EF8019}" type="presParOf" srcId="{FED64622-42C4-554F-8EE4-AE26339FD29C}" destId="{084A9B24-F36C-624E-9D8D-82EFB04FCFB6}" srcOrd="0" destOrd="0" presId="urn:microsoft.com/office/officeart/2005/8/layout/hierarchy1"/>
    <dgm:cxn modelId="{D1649A43-09A5-A943-A8B7-821344F0F4AE}" type="presParOf" srcId="{084A9B24-F36C-624E-9D8D-82EFB04FCFB6}" destId="{B25C6868-F277-D34E-948F-DE96BF7981C9}" srcOrd="0" destOrd="0" presId="urn:microsoft.com/office/officeart/2005/8/layout/hierarchy1"/>
    <dgm:cxn modelId="{2C14EA45-DE5D-2D41-8568-55A452D69D41}" type="presParOf" srcId="{084A9B24-F36C-624E-9D8D-82EFB04FCFB6}" destId="{1C77794B-3ADB-0647-BF3A-1EBE1463F8D4}" srcOrd="1" destOrd="0" presId="urn:microsoft.com/office/officeart/2005/8/layout/hierarchy1"/>
    <dgm:cxn modelId="{27A6C21F-B3C3-204A-AB03-846B290EC8EC}" type="presParOf" srcId="{FED64622-42C4-554F-8EE4-AE26339FD29C}" destId="{F44A911B-C58C-2241-9EBF-8C5853AF6E36}" srcOrd="1" destOrd="0" presId="urn:microsoft.com/office/officeart/2005/8/layout/hierarchy1"/>
    <dgm:cxn modelId="{E29B0626-05CB-704B-855B-6823E9EB2DDB}" type="presParOf" srcId="{B4E13B51-4DF5-6B4C-93D9-B9237CEFF7D6}" destId="{C7CD18F2-E383-C941-AE80-A30AB089A7FA}" srcOrd="1" destOrd="0" presId="urn:microsoft.com/office/officeart/2005/8/layout/hierarchy1"/>
    <dgm:cxn modelId="{D5602355-D5FA-6A42-B4E2-3C6F492E75AD}" type="presParOf" srcId="{C7CD18F2-E383-C941-AE80-A30AB089A7FA}" destId="{DC950738-1F7F-F244-B8CD-4B326DE8B186}" srcOrd="0" destOrd="0" presId="urn:microsoft.com/office/officeart/2005/8/layout/hierarchy1"/>
    <dgm:cxn modelId="{E6815008-B005-F740-B6B5-A0D55926C587}" type="presParOf" srcId="{DC950738-1F7F-F244-B8CD-4B326DE8B186}" destId="{4B872138-9F5E-394E-9095-F0346C6843C4}" srcOrd="0" destOrd="0" presId="urn:microsoft.com/office/officeart/2005/8/layout/hierarchy1"/>
    <dgm:cxn modelId="{18F412BC-15FD-5D4C-8F22-F7813516FBA1}" type="presParOf" srcId="{DC950738-1F7F-F244-B8CD-4B326DE8B186}" destId="{8E57587B-B891-F740-9357-B17CA1673281}" srcOrd="1" destOrd="0" presId="urn:microsoft.com/office/officeart/2005/8/layout/hierarchy1"/>
    <dgm:cxn modelId="{54F5B0BB-7457-7B4F-BEBB-C6878B077C9E}" type="presParOf" srcId="{C7CD18F2-E383-C941-AE80-A30AB089A7FA}" destId="{7780366D-1ABA-374F-A138-A7F51DE5E246}" srcOrd="1" destOrd="0" presId="urn:microsoft.com/office/officeart/2005/8/layout/hierarchy1"/>
    <dgm:cxn modelId="{1030F328-2755-C841-B609-63943F46E12D}" type="presParOf" srcId="{B4E13B51-4DF5-6B4C-93D9-B9237CEFF7D6}" destId="{0E5E0F7B-9C32-2E4E-9F15-7BECCA5CC3F1}" srcOrd="2" destOrd="0" presId="urn:microsoft.com/office/officeart/2005/8/layout/hierarchy1"/>
    <dgm:cxn modelId="{5F01AB47-71B7-2846-84F3-C545191E57B8}" type="presParOf" srcId="{0E5E0F7B-9C32-2E4E-9F15-7BECCA5CC3F1}" destId="{7F34DFC5-4885-0C4E-B4F4-6C11C95BE253}" srcOrd="0" destOrd="0" presId="urn:microsoft.com/office/officeart/2005/8/layout/hierarchy1"/>
    <dgm:cxn modelId="{9FE934F2-018A-F542-A7CF-054200117347}" type="presParOf" srcId="{7F34DFC5-4885-0C4E-B4F4-6C11C95BE253}" destId="{BE191E56-F86D-8C4F-908D-79ACEB466BAF}" srcOrd="0" destOrd="0" presId="urn:microsoft.com/office/officeart/2005/8/layout/hierarchy1"/>
    <dgm:cxn modelId="{AEFE1E48-4219-0240-B521-4C0253CDD72C}" type="presParOf" srcId="{7F34DFC5-4885-0C4E-B4F4-6C11C95BE253}" destId="{255F80C2-EA8D-5F45-81BC-3CDEA6DE57E1}" srcOrd="1" destOrd="0" presId="urn:microsoft.com/office/officeart/2005/8/layout/hierarchy1"/>
    <dgm:cxn modelId="{B055F887-5446-394E-B05B-850EFB356525}" type="presParOf" srcId="{0E5E0F7B-9C32-2E4E-9F15-7BECCA5CC3F1}" destId="{5AEDCD36-0ADA-C34A-8E73-47D189C017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3FC1501-7292-4DEB-A61D-8E93F7CCBD92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D6709A0-0FDF-4F3A-BF43-B8301A453721}">
      <dgm:prSet custT="1"/>
      <dgm:spPr>
        <a:solidFill>
          <a:srgbClr val="399AB5"/>
        </a:solidFill>
      </dgm:spPr>
      <dgm:t>
        <a:bodyPr/>
        <a:lstStyle/>
        <a:p>
          <a:r>
            <a:rPr lang="en-US" sz="2400" dirty="0">
              <a:solidFill>
                <a:prstClr val="white"/>
              </a:solidFill>
              <a:latin typeface="Georgia"/>
              <a:ea typeface="+mn-ea"/>
              <a:cs typeface="+mn-cs"/>
            </a:rPr>
            <a:t>2026 is shaping up to be another great year for NRLI, with 29 applicants from 24 SVRAs. </a:t>
          </a:r>
          <a:endParaRPr lang="en-US" sz="2400" dirty="0"/>
        </a:p>
      </dgm:t>
    </dgm:pt>
    <dgm:pt modelId="{2E7C9F2A-29BD-467A-9620-3C8BD28541AC}" type="parTrans" cxnId="{94C3911B-92C8-4E4E-9F9A-6004F6B7E02A}">
      <dgm:prSet/>
      <dgm:spPr/>
      <dgm:t>
        <a:bodyPr/>
        <a:lstStyle/>
        <a:p>
          <a:endParaRPr lang="en-US"/>
        </a:p>
      </dgm:t>
    </dgm:pt>
    <dgm:pt modelId="{D33A8953-F99E-4BBE-AF61-FCFEF9C0AD4C}" type="sibTrans" cxnId="{94C3911B-92C8-4E4E-9F9A-6004F6B7E02A}">
      <dgm:prSet/>
      <dgm:spPr/>
      <dgm:t>
        <a:bodyPr/>
        <a:lstStyle/>
        <a:p>
          <a:endParaRPr lang="en-US"/>
        </a:p>
      </dgm:t>
    </dgm:pt>
    <dgm:pt modelId="{7D4FC62E-AF39-4943-8A5B-1A676C9A95F2}">
      <dgm:prSet custT="1"/>
      <dgm:spPr>
        <a:solidFill>
          <a:srgbClr val="308298"/>
        </a:solidFill>
      </dgm:spPr>
      <dgm:t>
        <a:bodyPr/>
        <a:lstStyle/>
        <a:p>
          <a:r>
            <a:rPr lang="en-US" sz="2300" kern="1200" dirty="0">
              <a:solidFill>
                <a:prstClr val="white"/>
              </a:solidFill>
              <a:latin typeface="Georgia"/>
              <a:ea typeface="+mn-ea"/>
              <a:cs typeface="+mn-cs"/>
            </a:rPr>
            <a:t>Mark Shultz and Michael Greco will leave the faculty. We are deeply appreciative for their valuable contributions to NRLI. </a:t>
          </a:r>
          <a:endParaRPr lang="en-US" sz="2300" dirty="0"/>
        </a:p>
      </dgm:t>
    </dgm:pt>
    <dgm:pt modelId="{00C14AE1-CA84-40F6-9780-E392E8887E0E}" type="parTrans" cxnId="{3F6690D9-C466-4AD6-A7A8-B6BD12C70F2D}">
      <dgm:prSet/>
      <dgm:spPr/>
      <dgm:t>
        <a:bodyPr/>
        <a:lstStyle/>
        <a:p>
          <a:endParaRPr lang="en-US"/>
        </a:p>
      </dgm:t>
    </dgm:pt>
    <dgm:pt modelId="{4AC9D68B-9D84-45FD-80C3-0F05E6122B79}" type="sibTrans" cxnId="{3F6690D9-C466-4AD6-A7A8-B6BD12C70F2D}">
      <dgm:prSet/>
      <dgm:spPr/>
      <dgm:t>
        <a:bodyPr/>
        <a:lstStyle/>
        <a:p>
          <a:endParaRPr lang="en-US"/>
        </a:p>
      </dgm:t>
    </dgm:pt>
    <dgm:pt modelId="{EBFFD010-6223-4C86-B2E0-6508C36BADE9}">
      <dgm:prSet custT="1"/>
      <dgm:spPr>
        <a:solidFill>
          <a:srgbClr val="266678"/>
        </a:solidFill>
      </dgm:spPr>
      <dgm:t>
        <a:bodyPr/>
        <a:lstStyle/>
        <a:p>
          <a:r>
            <a:rPr lang="en-US" sz="2300" kern="1200" dirty="0">
              <a:solidFill>
                <a:prstClr val="white"/>
              </a:solidFill>
              <a:latin typeface="Georgia"/>
              <a:ea typeface="+mn-ea"/>
              <a:cs typeface="+mn-cs"/>
            </a:rPr>
            <a:t>Former CSAVR CEO (and former SVRA director) Steve Wooderson, and former California SVRA Director Joe Xavier will join the 2026 faculty.</a:t>
          </a:r>
          <a:endParaRPr lang="en-US" sz="2300" dirty="0"/>
        </a:p>
      </dgm:t>
    </dgm:pt>
    <dgm:pt modelId="{A3140D66-7E8C-407D-9073-DE51F969EDD5}" type="parTrans" cxnId="{DB4659CE-9A9D-4D55-A20D-8187E08596EF}">
      <dgm:prSet/>
      <dgm:spPr/>
      <dgm:t>
        <a:bodyPr/>
        <a:lstStyle/>
        <a:p>
          <a:endParaRPr lang="en-US"/>
        </a:p>
      </dgm:t>
    </dgm:pt>
    <dgm:pt modelId="{83F4A0E6-E300-4826-B6E8-62B1709E4EA3}" type="sibTrans" cxnId="{DB4659CE-9A9D-4D55-A20D-8187E08596EF}">
      <dgm:prSet/>
      <dgm:spPr/>
      <dgm:t>
        <a:bodyPr/>
        <a:lstStyle/>
        <a:p>
          <a:endParaRPr lang="en-US"/>
        </a:p>
      </dgm:t>
    </dgm:pt>
    <dgm:pt modelId="{611A90A0-773A-4B7F-8069-33B9705160BA}">
      <dgm:prSet custT="1"/>
      <dgm:spPr>
        <a:solidFill>
          <a:srgbClr val="205766"/>
        </a:solidFill>
      </dgm:spPr>
      <dgm:t>
        <a:bodyPr/>
        <a:lstStyle/>
        <a:p>
          <a:r>
            <a:rPr lang="en-US" sz="2300" dirty="0"/>
            <a:t>The faculty would like to acknowledge the invaluable support provided by Kathy Fleming, John Summerfruit, Minah Oh, and Meera Adya. </a:t>
          </a:r>
          <a:r>
            <a:rPr lang="en-US" sz="2300"/>
            <a:t>We thank </a:t>
          </a:r>
          <a:r>
            <a:rPr lang="en-US" sz="2300" dirty="0"/>
            <a:t>Chaz Compton for his leadership, guidance and support. </a:t>
          </a:r>
        </a:p>
      </dgm:t>
    </dgm:pt>
    <dgm:pt modelId="{DED08B2B-7EFF-4878-911A-93DBA67334E9}" type="parTrans" cxnId="{C4D5B74D-87BD-4EE4-84A6-E6C697558566}">
      <dgm:prSet/>
      <dgm:spPr/>
      <dgm:t>
        <a:bodyPr/>
        <a:lstStyle/>
        <a:p>
          <a:endParaRPr lang="en-US"/>
        </a:p>
      </dgm:t>
    </dgm:pt>
    <dgm:pt modelId="{643FFECE-EBB8-4623-9EC5-72BA33335C03}" type="sibTrans" cxnId="{C4D5B74D-87BD-4EE4-84A6-E6C697558566}">
      <dgm:prSet/>
      <dgm:spPr/>
      <dgm:t>
        <a:bodyPr/>
        <a:lstStyle/>
        <a:p>
          <a:endParaRPr lang="en-US"/>
        </a:p>
      </dgm:t>
    </dgm:pt>
    <dgm:pt modelId="{5C1845A5-02AE-C943-840B-08FAB64AFFA4}" type="pres">
      <dgm:prSet presAssocID="{93FC1501-7292-4DEB-A61D-8E93F7CCBD92}" presName="linear" presStyleCnt="0">
        <dgm:presLayoutVars>
          <dgm:animLvl val="lvl"/>
          <dgm:resizeHandles val="exact"/>
        </dgm:presLayoutVars>
      </dgm:prSet>
      <dgm:spPr/>
    </dgm:pt>
    <dgm:pt modelId="{B3F371BC-8844-1E4C-AC34-49FFCF2BA917}" type="pres">
      <dgm:prSet presAssocID="{4D6709A0-0FDF-4F3A-BF43-B8301A453721}" presName="parentText" presStyleLbl="node1" presStyleIdx="0" presStyleCnt="4" custLinFactNeighborY="56591">
        <dgm:presLayoutVars>
          <dgm:chMax val="0"/>
          <dgm:bulletEnabled val="1"/>
        </dgm:presLayoutVars>
      </dgm:prSet>
      <dgm:spPr/>
    </dgm:pt>
    <dgm:pt modelId="{0EE899F8-8EA9-0745-9484-2F3A5ABDBD3E}" type="pres">
      <dgm:prSet presAssocID="{D33A8953-F99E-4BBE-AF61-FCFEF9C0AD4C}" presName="spacer" presStyleCnt="0"/>
      <dgm:spPr/>
    </dgm:pt>
    <dgm:pt modelId="{1E73C8C2-3E24-EE47-B118-086FAB4A0811}" type="pres">
      <dgm:prSet presAssocID="{7D4FC62E-AF39-4943-8A5B-1A676C9A95F2}" presName="parentText" presStyleLbl="node1" presStyleIdx="1" presStyleCnt="4" custLinFactNeighborY="29041">
        <dgm:presLayoutVars>
          <dgm:chMax val="0"/>
          <dgm:bulletEnabled val="1"/>
        </dgm:presLayoutVars>
      </dgm:prSet>
      <dgm:spPr/>
    </dgm:pt>
    <dgm:pt modelId="{343E06DE-1922-43B4-A3BB-CFDC86F9A366}" type="pres">
      <dgm:prSet presAssocID="{4AC9D68B-9D84-45FD-80C3-0F05E6122B79}" presName="spacer" presStyleCnt="0"/>
      <dgm:spPr/>
    </dgm:pt>
    <dgm:pt modelId="{343B4735-3F1D-46D9-95AA-EC7941933965}" type="pres">
      <dgm:prSet presAssocID="{EBFFD010-6223-4C86-B2E0-6508C36BADE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B2419D-9BB7-4677-9F4C-14A7E46DB9AE}" type="pres">
      <dgm:prSet presAssocID="{83F4A0E6-E300-4826-B6E8-62B1709E4EA3}" presName="spacer" presStyleCnt="0"/>
      <dgm:spPr/>
    </dgm:pt>
    <dgm:pt modelId="{F8C42869-4284-41AC-97CA-737A01934FAF}" type="pres">
      <dgm:prSet presAssocID="{611A90A0-773A-4B7F-8069-33B9705160B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FFD4116-6734-7E42-9A14-A0612CAD388F}" type="presOf" srcId="{7D4FC62E-AF39-4943-8A5B-1A676C9A95F2}" destId="{1E73C8C2-3E24-EE47-B118-086FAB4A0811}" srcOrd="0" destOrd="0" presId="urn:microsoft.com/office/officeart/2005/8/layout/vList2"/>
    <dgm:cxn modelId="{94C3911B-92C8-4E4E-9F9A-6004F6B7E02A}" srcId="{93FC1501-7292-4DEB-A61D-8E93F7CCBD92}" destId="{4D6709A0-0FDF-4F3A-BF43-B8301A453721}" srcOrd="0" destOrd="0" parTransId="{2E7C9F2A-29BD-467A-9620-3C8BD28541AC}" sibTransId="{D33A8953-F99E-4BBE-AF61-FCFEF9C0AD4C}"/>
    <dgm:cxn modelId="{C4D5B74D-87BD-4EE4-84A6-E6C697558566}" srcId="{93FC1501-7292-4DEB-A61D-8E93F7CCBD92}" destId="{611A90A0-773A-4B7F-8069-33B9705160BA}" srcOrd="3" destOrd="0" parTransId="{DED08B2B-7EFF-4878-911A-93DBA67334E9}" sibTransId="{643FFECE-EBB8-4623-9EC5-72BA33335C03}"/>
    <dgm:cxn modelId="{6A464874-7342-4A4A-8087-B21C643E9423}" type="presOf" srcId="{4D6709A0-0FDF-4F3A-BF43-B8301A453721}" destId="{B3F371BC-8844-1E4C-AC34-49FFCF2BA917}" srcOrd="0" destOrd="0" presId="urn:microsoft.com/office/officeart/2005/8/layout/vList2"/>
    <dgm:cxn modelId="{72A75B9D-EED2-4A68-8BCD-A1A303BACE5E}" type="presOf" srcId="{EBFFD010-6223-4C86-B2E0-6508C36BADE9}" destId="{343B4735-3F1D-46D9-95AA-EC7941933965}" srcOrd="0" destOrd="0" presId="urn:microsoft.com/office/officeart/2005/8/layout/vList2"/>
    <dgm:cxn modelId="{413875C0-4854-DE40-B6D2-7369EDA18C42}" type="presOf" srcId="{93FC1501-7292-4DEB-A61D-8E93F7CCBD92}" destId="{5C1845A5-02AE-C943-840B-08FAB64AFFA4}" srcOrd="0" destOrd="0" presId="urn:microsoft.com/office/officeart/2005/8/layout/vList2"/>
    <dgm:cxn modelId="{DB4659CE-9A9D-4D55-A20D-8187E08596EF}" srcId="{93FC1501-7292-4DEB-A61D-8E93F7CCBD92}" destId="{EBFFD010-6223-4C86-B2E0-6508C36BADE9}" srcOrd="2" destOrd="0" parTransId="{A3140D66-7E8C-407D-9073-DE51F969EDD5}" sibTransId="{83F4A0E6-E300-4826-B6E8-62B1709E4EA3}"/>
    <dgm:cxn modelId="{3F6690D9-C466-4AD6-A7A8-B6BD12C70F2D}" srcId="{93FC1501-7292-4DEB-A61D-8E93F7CCBD92}" destId="{7D4FC62E-AF39-4943-8A5B-1A676C9A95F2}" srcOrd="1" destOrd="0" parTransId="{00C14AE1-CA84-40F6-9780-E392E8887E0E}" sibTransId="{4AC9D68B-9D84-45FD-80C3-0F05E6122B79}"/>
    <dgm:cxn modelId="{93C4DCE0-7659-4B31-9696-CA2F932BA93B}" type="presOf" srcId="{611A90A0-773A-4B7F-8069-33B9705160BA}" destId="{F8C42869-4284-41AC-97CA-737A01934FAF}" srcOrd="0" destOrd="0" presId="urn:microsoft.com/office/officeart/2005/8/layout/vList2"/>
    <dgm:cxn modelId="{FE66E962-CBD8-6F43-8593-9602D5A540AF}" type="presParOf" srcId="{5C1845A5-02AE-C943-840B-08FAB64AFFA4}" destId="{B3F371BC-8844-1E4C-AC34-49FFCF2BA917}" srcOrd="0" destOrd="0" presId="urn:microsoft.com/office/officeart/2005/8/layout/vList2"/>
    <dgm:cxn modelId="{650F1A88-9C8C-EF49-924E-B0264FB2D1D6}" type="presParOf" srcId="{5C1845A5-02AE-C943-840B-08FAB64AFFA4}" destId="{0EE899F8-8EA9-0745-9484-2F3A5ABDBD3E}" srcOrd="1" destOrd="0" presId="urn:microsoft.com/office/officeart/2005/8/layout/vList2"/>
    <dgm:cxn modelId="{542EA642-E4C3-1D41-98B7-9FF3B663D322}" type="presParOf" srcId="{5C1845A5-02AE-C943-840B-08FAB64AFFA4}" destId="{1E73C8C2-3E24-EE47-B118-086FAB4A0811}" srcOrd="2" destOrd="0" presId="urn:microsoft.com/office/officeart/2005/8/layout/vList2"/>
    <dgm:cxn modelId="{79C97FB9-CC57-4030-A7EE-77E7817438F7}" type="presParOf" srcId="{5C1845A5-02AE-C943-840B-08FAB64AFFA4}" destId="{343E06DE-1922-43B4-A3BB-CFDC86F9A366}" srcOrd="3" destOrd="0" presId="urn:microsoft.com/office/officeart/2005/8/layout/vList2"/>
    <dgm:cxn modelId="{DEC93C28-9CB1-4129-96F8-8A47BF62A149}" type="presParOf" srcId="{5C1845A5-02AE-C943-840B-08FAB64AFFA4}" destId="{343B4735-3F1D-46D9-95AA-EC7941933965}" srcOrd="4" destOrd="0" presId="urn:microsoft.com/office/officeart/2005/8/layout/vList2"/>
    <dgm:cxn modelId="{CAEF036F-CCB5-4DBC-95D7-FE4CD92C38E5}" type="presParOf" srcId="{5C1845A5-02AE-C943-840B-08FAB64AFFA4}" destId="{1AB2419D-9BB7-4677-9F4C-14A7E46DB9AE}" srcOrd="5" destOrd="0" presId="urn:microsoft.com/office/officeart/2005/8/layout/vList2"/>
    <dgm:cxn modelId="{9D290E2F-8E41-4AE6-BE6B-D40FAAA50F43}" type="presParOf" srcId="{5C1845A5-02AE-C943-840B-08FAB64AFFA4}" destId="{F8C42869-4284-41AC-97CA-737A01934FA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918DA35-FE2C-4DA6-8B70-1FE9AF394A9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AB241B-FD50-4E28-9017-739FDE3A79CC}">
      <dgm:prSet/>
      <dgm:spPr/>
      <dgm:t>
        <a:bodyPr/>
        <a:lstStyle/>
        <a:p>
          <a:r>
            <a:rPr lang="en-US" b="1"/>
            <a:t>VRTAC-QM</a:t>
          </a:r>
          <a:endParaRPr lang="en-US"/>
        </a:p>
      </dgm:t>
    </dgm:pt>
    <dgm:pt modelId="{E602A41B-252A-4223-A7D6-F9DEFFAE2E87}" type="parTrans" cxnId="{36D1294E-469B-4EC3-B231-5FD43DC8468C}">
      <dgm:prSet/>
      <dgm:spPr/>
      <dgm:t>
        <a:bodyPr/>
        <a:lstStyle/>
        <a:p>
          <a:endParaRPr lang="en-US"/>
        </a:p>
      </dgm:t>
    </dgm:pt>
    <dgm:pt modelId="{81069030-E54A-42C0-AFC2-3C42893AC116}" type="sibTrans" cxnId="{36D1294E-469B-4EC3-B231-5FD43DC8468C}">
      <dgm:prSet/>
      <dgm:spPr/>
      <dgm:t>
        <a:bodyPr/>
        <a:lstStyle/>
        <a:p>
          <a:endParaRPr lang="en-US"/>
        </a:p>
      </dgm:t>
    </dgm:pt>
    <dgm:pt modelId="{B7582136-EA33-4FE6-BA2B-D6A56D620808}">
      <dgm:prSet/>
      <dgm:spPr/>
      <dgm:t>
        <a:bodyPr/>
        <a:lstStyle/>
        <a:p>
          <a:r>
            <a:rPr lang="en-US" b="1"/>
            <a:t>VRTAC</a:t>
          </a:r>
          <a:endParaRPr lang="en-US"/>
        </a:p>
      </dgm:t>
    </dgm:pt>
    <dgm:pt modelId="{94324D81-2AA6-49BA-B099-9362AA4C0F29}" type="parTrans" cxnId="{904C4D30-75F9-448C-B6CD-8CC115C76170}">
      <dgm:prSet/>
      <dgm:spPr/>
      <dgm:t>
        <a:bodyPr/>
        <a:lstStyle/>
        <a:p>
          <a:endParaRPr lang="en-US"/>
        </a:p>
      </dgm:t>
    </dgm:pt>
    <dgm:pt modelId="{5367F991-F1B5-4A71-B1A5-36292C64C38F}" type="sibTrans" cxnId="{904C4D30-75F9-448C-B6CD-8CC115C76170}">
      <dgm:prSet/>
      <dgm:spPr/>
      <dgm:t>
        <a:bodyPr/>
        <a:lstStyle/>
        <a:p>
          <a:endParaRPr lang="en-US"/>
        </a:p>
      </dgm:t>
    </dgm:pt>
    <dgm:pt modelId="{8CB55C68-75DA-4605-8D72-451B8E554F32}">
      <dgm:prSet/>
      <dgm:spPr/>
      <dgm:t>
        <a:bodyPr/>
        <a:lstStyle/>
        <a:p>
          <a:r>
            <a:rPr lang="en-US" b="1"/>
            <a:t>CA CSP</a:t>
          </a:r>
          <a:endParaRPr lang="en-US"/>
        </a:p>
      </dgm:t>
    </dgm:pt>
    <dgm:pt modelId="{86630D66-92E7-4709-856A-44971F721682}" type="parTrans" cxnId="{E89F86DE-7905-4FE4-B8D5-F18446004EF6}">
      <dgm:prSet/>
      <dgm:spPr/>
      <dgm:t>
        <a:bodyPr/>
        <a:lstStyle/>
        <a:p>
          <a:endParaRPr lang="en-US"/>
        </a:p>
      </dgm:t>
    </dgm:pt>
    <dgm:pt modelId="{34BC0FDE-7C24-43CA-B251-3850B5C4C7D3}" type="sibTrans" cxnId="{E89F86DE-7905-4FE4-B8D5-F18446004EF6}">
      <dgm:prSet/>
      <dgm:spPr/>
      <dgm:t>
        <a:bodyPr/>
        <a:lstStyle/>
        <a:p>
          <a:endParaRPr lang="en-US"/>
        </a:p>
      </dgm:t>
    </dgm:pt>
    <dgm:pt modelId="{27382596-8D77-4B2E-B181-5E34BC3DA1AB}">
      <dgm:prSet/>
      <dgm:spPr/>
      <dgm:t>
        <a:bodyPr/>
        <a:lstStyle/>
        <a:p>
          <a:r>
            <a:rPr lang="en-US" b="1"/>
            <a:t>NY SWTCIE</a:t>
          </a:r>
          <a:endParaRPr lang="en-US"/>
        </a:p>
      </dgm:t>
    </dgm:pt>
    <dgm:pt modelId="{281DBD53-4B43-4C57-A431-E5F403421C4A}" type="parTrans" cxnId="{7EE9C91E-8470-487C-96E5-E7CE58C5293A}">
      <dgm:prSet/>
      <dgm:spPr/>
      <dgm:t>
        <a:bodyPr/>
        <a:lstStyle/>
        <a:p>
          <a:endParaRPr lang="en-US"/>
        </a:p>
      </dgm:t>
    </dgm:pt>
    <dgm:pt modelId="{01BCCE59-E253-4653-BEDB-DD7B04C4FD33}" type="sibTrans" cxnId="{7EE9C91E-8470-487C-96E5-E7CE58C5293A}">
      <dgm:prSet/>
      <dgm:spPr/>
      <dgm:t>
        <a:bodyPr/>
        <a:lstStyle/>
        <a:p>
          <a:endParaRPr lang="en-US"/>
        </a:p>
      </dgm:t>
    </dgm:pt>
    <dgm:pt modelId="{AF1F24E8-DFB2-42FC-AE48-0A63D270EFF4}">
      <dgm:prSet/>
      <dgm:spPr/>
      <dgm:t>
        <a:bodyPr/>
        <a:lstStyle/>
        <a:p>
          <a:r>
            <a:rPr lang="en-US" b="1"/>
            <a:t>Interwork Website</a:t>
          </a:r>
          <a:endParaRPr lang="en-US"/>
        </a:p>
      </dgm:t>
    </dgm:pt>
    <dgm:pt modelId="{94A95485-E378-4A3D-8D7D-0F0AF4794E95}" type="parTrans" cxnId="{1FCEC245-E7B5-46F7-B876-FCB20948689D}">
      <dgm:prSet/>
      <dgm:spPr/>
      <dgm:t>
        <a:bodyPr/>
        <a:lstStyle/>
        <a:p>
          <a:endParaRPr lang="en-US"/>
        </a:p>
      </dgm:t>
    </dgm:pt>
    <dgm:pt modelId="{18C907DC-F8B9-46BC-A968-9520B8D5EC07}" type="sibTrans" cxnId="{1FCEC245-E7B5-46F7-B876-FCB20948689D}">
      <dgm:prSet/>
      <dgm:spPr/>
      <dgm:t>
        <a:bodyPr/>
        <a:lstStyle/>
        <a:p>
          <a:endParaRPr lang="en-US"/>
        </a:p>
      </dgm:t>
    </dgm:pt>
    <dgm:pt modelId="{703C5BCA-C239-41F4-8519-53E4C616D2B4}">
      <dgm:prSet/>
      <dgm:spPr/>
      <dgm:t>
        <a:bodyPr/>
        <a:lstStyle/>
        <a:p>
          <a:r>
            <a:rPr lang="en-US" b="1"/>
            <a:t>Accessibility via Level Access</a:t>
          </a:r>
          <a:endParaRPr lang="en-US"/>
        </a:p>
      </dgm:t>
    </dgm:pt>
    <dgm:pt modelId="{E75573A1-AE03-4099-95DC-F50A9339E231}" type="parTrans" cxnId="{39BD8C8E-45D7-4471-A112-898E22BF1CAC}">
      <dgm:prSet/>
      <dgm:spPr/>
      <dgm:t>
        <a:bodyPr/>
        <a:lstStyle/>
        <a:p>
          <a:endParaRPr lang="en-US"/>
        </a:p>
      </dgm:t>
    </dgm:pt>
    <dgm:pt modelId="{F8B92791-30E9-4B93-A8E8-807587631B8B}" type="sibTrans" cxnId="{39BD8C8E-45D7-4471-A112-898E22BF1CAC}">
      <dgm:prSet/>
      <dgm:spPr/>
      <dgm:t>
        <a:bodyPr/>
        <a:lstStyle/>
        <a:p>
          <a:endParaRPr lang="en-US"/>
        </a:p>
      </dgm:t>
    </dgm:pt>
    <dgm:pt modelId="{46B5BC6F-49C3-044C-A289-8D62E2E99D05}" type="pres">
      <dgm:prSet presAssocID="{6918DA35-FE2C-4DA6-8B70-1FE9AF394A99}" presName="diagram" presStyleCnt="0">
        <dgm:presLayoutVars>
          <dgm:dir/>
          <dgm:resizeHandles val="exact"/>
        </dgm:presLayoutVars>
      </dgm:prSet>
      <dgm:spPr/>
    </dgm:pt>
    <dgm:pt modelId="{881B6F8A-C4E9-AA42-AF53-7A2684B117AC}" type="pres">
      <dgm:prSet presAssocID="{48AB241B-FD50-4E28-9017-739FDE3A79CC}" presName="node" presStyleLbl="node1" presStyleIdx="0" presStyleCnt="6">
        <dgm:presLayoutVars>
          <dgm:bulletEnabled val="1"/>
        </dgm:presLayoutVars>
      </dgm:prSet>
      <dgm:spPr/>
    </dgm:pt>
    <dgm:pt modelId="{A644F237-29B0-7E43-A884-4E8FB0D0EE42}" type="pres">
      <dgm:prSet presAssocID="{81069030-E54A-42C0-AFC2-3C42893AC116}" presName="sibTrans" presStyleCnt="0"/>
      <dgm:spPr/>
    </dgm:pt>
    <dgm:pt modelId="{BB61D9BD-533E-1F47-8B83-3CD76FD35DFF}" type="pres">
      <dgm:prSet presAssocID="{B7582136-EA33-4FE6-BA2B-D6A56D620808}" presName="node" presStyleLbl="node1" presStyleIdx="1" presStyleCnt="6">
        <dgm:presLayoutVars>
          <dgm:bulletEnabled val="1"/>
        </dgm:presLayoutVars>
      </dgm:prSet>
      <dgm:spPr/>
    </dgm:pt>
    <dgm:pt modelId="{6209FA31-28D1-ED4F-A5E0-48445D5F2D56}" type="pres">
      <dgm:prSet presAssocID="{5367F991-F1B5-4A71-B1A5-36292C64C38F}" presName="sibTrans" presStyleCnt="0"/>
      <dgm:spPr/>
    </dgm:pt>
    <dgm:pt modelId="{C9525823-398A-EA4A-A568-EA0E7F2B33D4}" type="pres">
      <dgm:prSet presAssocID="{8CB55C68-75DA-4605-8D72-451B8E554F32}" presName="node" presStyleLbl="node1" presStyleIdx="2" presStyleCnt="6">
        <dgm:presLayoutVars>
          <dgm:bulletEnabled val="1"/>
        </dgm:presLayoutVars>
      </dgm:prSet>
      <dgm:spPr/>
    </dgm:pt>
    <dgm:pt modelId="{278A5A4D-3A5D-344B-815F-296AF02C2A17}" type="pres">
      <dgm:prSet presAssocID="{34BC0FDE-7C24-43CA-B251-3850B5C4C7D3}" presName="sibTrans" presStyleCnt="0"/>
      <dgm:spPr/>
    </dgm:pt>
    <dgm:pt modelId="{34D01E6F-B74C-1C4A-898C-043523F8FB7A}" type="pres">
      <dgm:prSet presAssocID="{27382596-8D77-4B2E-B181-5E34BC3DA1AB}" presName="node" presStyleLbl="node1" presStyleIdx="3" presStyleCnt="6">
        <dgm:presLayoutVars>
          <dgm:bulletEnabled val="1"/>
        </dgm:presLayoutVars>
      </dgm:prSet>
      <dgm:spPr/>
    </dgm:pt>
    <dgm:pt modelId="{2B1E8A2C-FEF6-F14C-BB27-70AAEE7A819D}" type="pres">
      <dgm:prSet presAssocID="{01BCCE59-E253-4653-BEDB-DD7B04C4FD33}" presName="sibTrans" presStyleCnt="0"/>
      <dgm:spPr/>
    </dgm:pt>
    <dgm:pt modelId="{73D091B8-CD67-3A4E-9843-C7A7658DB8B6}" type="pres">
      <dgm:prSet presAssocID="{AF1F24E8-DFB2-42FC-AE48-0A63D270EFF4}" presName="node" presStyleLbl="node1" presStyleIdx="4" presStyleCnt="6">
        <dgm:presLayoutVars>
          <dgm:bulletEnabled val="1"/>
        </dgm:presLayoutVars>
      </dgm:prSet>
      <dgm:spPr/>
    </dgm:pt>
    <dgm:pt modelId="{A638FD54-E8F4-5941-ABA8-3D3AF32568C5}" type="pres">
      <dgm:prSet presAssocID="{18C907DC-F8B9-46BC-A968-9520B8D5EC07}" presName="sibTrans" presStyleCnt="0"/>
      <dgm:spPr/>
    </dgm:pt>
    <dgm:pt modelId="{27A1321A-892C-4049-AC80-B931AB89C321}" type="pres">
      <dgm:prSet presAssocID="{703C5BCA-C239-41F4-8519-53E4C616D2B4}" presName="node" presStyleLbl="node1" presStyleIdx="5" presStyleCnt="6">
        <dgm:presLayoutVars>
          <dgm:bulletEnabled val="1"/>
        </dgm:presLayoutVars>
      </dgm:prSet>
      <dgm:spPr/>
    </dgm:pt>
  </dgm:ptLst>
  <dgm:cxnLst>
    <dgm:cxn modelId="{7EE9C91E-8470-487C-96E5-E7CE58C5293A}" srcId="{6918DA35-FE2C-4DA6-8B70-1FE9AF394A99}" destId="{27382596-8D77-4B2E-B181-5E34BC3DA1AB}" srcOrd="3" destOrd="0" parTransId="{281DBD53-4B43-4C57-A431-E5F403421C4A}" sibTransId="{01BCCE59-E253-4653-BEDB-DD7B04C4FD33}"/>
    <dgm:cxn modelId="{904C4D30-75F9-448C-B6CD-8CC115C76170}" srcId="{6918DA35-FE2C-4DA6-8B70-1FE9AF394A99}" destId="{B7582136-EA33-4FE6-BA2B-D6A56D620808}" srcOrd="1" destOrd="0" parTransId="{94324D81-2AA6-49BA-B099-9362AA4C0F29}" sibTransId="{5367F991-F1B5-4A71-B1A5-36292C64C38F}"/>
    <dgm:cxn modelId="{9AFBD45C-1362-E74E-8DF9-A875C7572534}" type="presOf" srcId="{6918DA35-FE2C-4DA6-8B70-1FE9AF394A99}" destId="{46B5BC6F-49C3-044C-A289-8D62E2E99D05}" srcOrd="0" destOrd="0" presId="urn:microsoft.com/office/officeart/2005/8/layout/default"/>
    <dgm:cxn modelId="{1FCEC245-E7B5-46F7-B876-FCB20948689D}" srcId="{6918DA35-FE2C-4DA6-8B70-1FE9AF394A99}" destId="{AF1F24E8-DFB2-42FC-AE48-0A63D270EFF4}" srcOrd="4" destOrd="0" parTransId="{94A95485-E378-4A3D-8D7D-0F0AF4794E95}" sibTransId="{18C907DC-F8B9-46BC-A968-9520B8D5EC07}"/>
    <dgm:cxn modelId="{36D1294E-469B-4EC3-B231-5FD43DC8468C}" srcId="{6918DA35-FE2C-4DA6-8B70-1FE9AF394A99}" destId="{48AB241B-FD50-4E28-9017-739FDE3A79CC}" srcOrd="0" destOrd="0" parTransId="{E602A41B-252A-4223-A7D6-F9DEFFAE2E87}" sibTransId="{81069030-E54A-42C0-AFC2-3C42893AC116}"/>
    <dgm:cxn modelId="{59D21F75-8122-1D49-9C14-A906C25D470B}" type="presOf" srcId="{27382596-8D77-4B2E-B181-5E34BC3DA1AB}" destId="{34D01E6F-B74C-1C4A-898C-043523F8FB7A}" srcOrd="0" destOrd="0" presId="urn:microsoft.com/office/officeart/2005/8/layout/default"/>
    <dgm:cxn modelId="{CCF40281-D835-374B-904B-9043CB3FB0E2}" type="presOf" srcId="{703C5BCA-C239-41F4-8519-53E4C616D2B4}" destId="{27A1321A-892C-4049-AC80-B931AB89C321}" srcOrd="0" destOrd="0" presId="urn:microsoft.com/office/officeart/2005/8/layout/default"/>
    <dgm:cxn modelId="{39BD8C8E-45D7-4471-A112-898E22BF1CAC}" srcId="{6918DA35-FE2C-4DA6-8B70-1FE9AF394A99}" destId="{703C5BCA-C239-41F4-8519-53E4C616D2B4}" srcOrd="5" destOrd="0" parTransId="{E75573A1-AE03-4099-95DC-F50A9339E231}" sibTransId="{F8B92791-30E9-4B93-A8E8-807587631B8B}"/>
    <dgm:cxn modelId="{C12D8BA0-507B-514B-85D0-1F5EA5A5CAA5}" type="presOf" srcId="{48AB241B-FD50-4E28-9017-739FDE3A79CC}" destId="{881B6F8A-C4E9-AA42-AF53-7A2684B117AC}" srcOrd="0" destOrd="0" presId="urn:microsoft.com/office/officeart/2005/8/layout/default"/>
    <dgm:cxn modelId="{2466A3B0-C93E-9341-A144-27472CFFFA5D}" type="presOf" srcId="{AF1F24E8-DFB2-42FC-AE48-0A63D270EFF4}" destId="{73D091B8-CD67-3A4E-9843-C7A7658DB8B6}" srcOrd="0" destOrd="0" presId="urn:microsoft.com/office/officeart/2005/8/layout/default"/>
    <dgm:cxn modelId="{0B2BF4B6-D4BD-6C46-8649-59FF2F0AE633}" type="presOf" srcId="{B7582136-EA33-4FE6-BA2B-D6A56D620808}" destId="{BB61D9BD-533E-1F47-8B83-3CD76FD35DFF}" srcOrd="0" destOrd="0" presId="urn:microsoft.com/office/officeart/2005/8/layout/default"/>
    <dgm:cxn modelId="{D84E0FDC-EAE0-6649-9D8A-07F1DC2E8E42}" type="presOf" srcId="{8CB55C68-75DA-4605-8D72-451B8E554F32}" destId="{C9525823-398A-EA4A-A568-EA0E7F2B33D4}" srcOrd="0" destOrd="0" presId="urn:microsoft.com/office/officeart/2005/8/layout/default"/>
    <dgm:cxn modelId="{E89F86DE-7905-4FE4-B8D5-F18446004EF6}" srcId="{6918DA35-FE2C-4DA6-8B70-1FE9AF394A99}" destId="{8CB55C68-75DA-4605-8D72-451B8E554F32}" srcOrd="2" destOrd="0" parTransId="{86630D66-92E7-4709-856A-44971F721682}" sibTransId="{34BC0FDE-7C24-43CA-B251-3850B5C4C7D3}"/>
    <dgm:cxn modelId="{42911AC2-9553-BD4D-AD0A-05F9A176EED4}" type="presParOf" srcId="{46B5BC6F-49C3-044C-A289-8D62E2E99D05}" destId="{881B6F8A-C4E9-AA42-AF53-7A2684B117AC}" srcOrd="0" destOrd="0" presId="urn:microsoft.com/office/officeart/2005/8/layout/default"/>
    <dgm:cxn modelId="{53CFDDD7-C2C6-D144-83FD-620E1169FE24}" type="presParOf" srcId="{46B5BC6F-49C3-044C-A289-8D62E2E99D05}" destId="{A644F237-29B0-7E43-A884-4E8FB0D0EE42}" srcOrd="1" destOrd="0" presId="urn:microsoft.com/office/officeart/2005/8/layout/default"/>
    <dgm:cxn modelId="{F26FDDDB-5F73-9640-808B-3B958246A59E}" type="presParOf" srcId="{46B5BC6F-49C3-044C-A289-8D62E2E99D05}" destId="{BB61D9BD-533E-1F47-8B83-3CD76FD35DFF}" srcOrd="2" destOrd="0" presId="urn:microsoft.com/office/officeart/2005/8/layout/default"/>
    <dgm:cxn modelId="{06635D84-6372-D641-A7BD-ABD2CC71B7D7}" type="presParOf" srcId="{46B5BC6F-49C3-044C-A289-8D62E2E99D05}" destId="{6209FA31-28D1-ED4F-A5E0-48445D5F2D56}" srcOrd="3" destOrd="0" presId="urn:microsoft.com/office/officeart/2005/8/layout/default"/>
    <dgm:cxn modelId="{576D52E0-B8D5-9442-9DBD-D413136437B2}" type="presParOf" srcId="{46B5BC6F-49C3-044C-A289-8D62E2E99D05}" destId="{C9525823-398A-EA4A-A568-EA0E7F2B33D4}" srcOrd="4" destOrd="0" presId="urn:microsoft.com/office/officeart/2005/8/layout/default"/>
    <dgm:cxn modelId="{DABB713A-80EF-514D-8F06-304F39C0AEC6}" type="presParOf" srcId="{46B5BC6F-49C3-044C-A289-8D62E2E99D05}" destId="{278A5A4D-3A5D-344B-815F-296AF02C2A17}" srcOrd="5" destOrd="0" presId="urn:microsoft.com/office/officeart/2005/8/layout/default"/>
    <dgm:cxn modelId="{B5282A7D-DBAF-D442-85E4-DE49D312A5B5}" type="presParOf" srcId="{46B5BC6F-49C3-044C-A289-8D62E2E99D05}" destId="{34D01E6F-B74C-1C4A-898C-043523F8FB7A}" srcOrd="6" destOrd="0" presId="urn:microsoft.com/office/officeart/2005/8/layout/default"/>
    <dgm:cxn modelId="{8CCF91EB-F90D-6443-8780-9678F95C1967}" type="presParOf" srcId="{46B5BC6F-49C3-044C-A289-8D62E2E99D05}" destId="{2B1E8A2C-FEF6-F14C-BB27-70AAEE7A819D}" srcOrd="7" destOrd="0" presId="urn:microsoft.com/office/officeart/2005/8/layout/default"/>
    <dgm:cxn modelId="{74CB47AC-2689-2D47-A531-CCE8B4528674}" type="presParOf" srcId="{46B5BC6F-49C3-044C-A289-8D62E2E99D05}" destId="{73D091B8-CD67-3A4E-9843-C7A7658DB8B6}" srcOrd="8" destOrd="0" presId="urn:microsoft.com/office/officeart/2005/8/layout/default"/>
    <dgm:cxn modelId="{EC344FBF-021A-B348-8542-B38A7C197808}" type="presParOf" srcId="{46B5BC6F-49C3-044C-A289-8D62E2E99D05}" destId="{A638FD54-E8F4-5941-ABA8-3D3AF32568C5}" srcOrd="9" destOrd="0" presId="urn:microsoft.com/office/officeart/2005/8/layout/default"/>
    <dgm:cxn modelId="{1764D18E-687D-BE41-9EF7-6A48B173B67A}" type="presParOf" srcId="{46B5BC6F-49C3-044C-A289-8D62E2E99D05}" destId="{27A1321A-892C-4049-AC80-B931AB89C32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6B809FA-7A26-4B84-AB3F-75F07CED482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D4F06E9-8491-4877-8745-FD143C278AD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1" cap="none" baseline="0" dirty="0"/>
            <a:t>VR Time Study </a:t>
          </a:r>
        </a:p>
      </dgm:t>
    </dgm:pt>
    <dgm:pt modelId="{E55B5864-25F0-46CB-9E35-A378A0C392FA}" type="parTrans" cxnId="{32B6DC1F-4929-4B11-9D1E-42C2C495FE7F}">
      <dgm:prSet/>
      <dgm:spPr/>
      <dgm:t>
        <a:bodyPr/>
        <a:lstStyle/>
        <a:p>
          <a:endParaRPr lang="en-US" sz="3600" b="1" cap="none" baseline="0"/>
        </a:p>
      </dgm:t>
    </dgm:pt>
    <dgm:pt modelId="{EC086A0F-4A64-4CE0-8E49-74A3F207DBC8}" type="sibTrans" cxnId="{32B6DC1F-4929-4B11-9D1E-42C2C495FE7F}">
      <dgm:prSet/>
      <dgm:spPr/>
      <dgm:t>
        <a:bodyPr/>
        <a:lstStyle/>
        <a:p>
          <a:pPr>
            <a:lnSpc>
              <a:spcPct val="100000"/>
            </a:lnSpc>
          </a:pPr>
          <a:endParaRPr lang="en-US" sz="3200" b="1" cap="none" baseline="0"/>
        </a:p>
      </dgm:t>
    </dgm:pt>
    <dgm:pt modelId="{54C001EC-5F27-48E7-9580-7D1A0C5C2B4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1" cap="none" baseline="0" dirty="0"/>
            <a:t>Advanced Analytics and Custom Dashboards</a:t>
          </a:r>
        </a:p>
      </dgm:t>
    </dgm:pt>
    <dgm:pt modelId="{784A1AD3-2CE8-4825-AA7B-C0FDFA0F2DA1}" type="parTrans" cxnId="{CEE77C54-65A5-410A-B42B-AE489DFFAA1A}">
      <dgm:prSet/>
      <dgm:spPr/>
      <dgm:t>
        <a:bodyPr/>
        <a:lstStyle/>
        <a:p>
          <a:endParaRPr lang="en-US" sz="3600" b="1" cap="none" baseline="0"/>
        </a:p>
      </dgm:t>
    </dgm:pt>
    <dgm:pt modelId="{78324876-1E48-4C61-9DA7-5CD4F9950C3A}" type="sibTrans" cxnId="{CEE77C54-65A5-410A-B42B-AE489DFFAA1A}">
      <dgm:prSet/>
      <dgm:spPr/>
      <dgm:t>
        <a:bodyPr/>
        <a:lstStyle/>
        <a:p>
          <a:pPr>
            <a:lnSpc>
              <a:spcPct val="100000"/>
            </a:lnSpc>
          </a:pPr>
          <a:endParaRPr lang="en-US" sz="3200" b="1" cap="none" baseline="0"/>
        </a:p>
      </dgm:t>
    </dgm:pt>
    <dgm:pt modelId="{12781D8E-0449-4107-B08C-6C0A5962CED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1" cap="none" baseline="0"/>
            <a:t>AI-powered Features in VR Time Study</a:t>
          </a:r>
        </a:p>
      </dgm:t>
    </dgm:pt>
    <dgm:pt modelId="{F7759478-8CAF-4D11-9586-141E390E9151}" type="parTrans" cxnId="{63B462CE-1C2B-4615-9770-F4AFA5DBA9E3}">
      <dgm:prSet/>
      <dgm:spPr/>
      <dgm:t>
        <a:bodyPr/>
        <a:lstStyle/>
        <a:p>
          <a:endParaRPr lang="en-US" sz="3600" b="1" cap="none" baseline="0"/>
        </a:p>
      </dgm:t>
    </dgm:pt>
    <dgm:pt modelId="{4B4BA35F-E9CE-49FA-9588-615D19B219FF}" type="sibTrans" cxnId="{63B462CE-1C2B-4615-9770-F4AFA5DBA9E3}">
      <dgm:prSet/>
      <dgm:spPr/>
      <dgm:t>
        <a:bodyPr/>
        <a:lstStyle/>
        <a:p>
          <a:pPr>
            <a:lnSpc>
              <a:spcPct val="100000"/>
            </a:lnSpc>
          </a:pPr>
          <a:endParaRPr lang="en-US" sz="3200" b="1" cap="none" baseline="0"/>
        </a:p>
      </dgm:t>
    </dgm:pt>
    <dgm:pt modelId="{397E7B78-A972-43A7-B970-D7788A5ACF4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1" cap="none" baseline="0" dirty="0"/>
            <a:t>Chat with Chart: Conversational Data Interaction</a:t>
          </a:r>
        </a:p>
      </dgm:t>
    </dgm:pt>
    <dgm:pt modelId="{9AED77DC-6C6D-489F-8367-171F40FF7D72}" type="parTrans" cxnId="{925F17C9-664F-4DBB-9197-1F9581201BAA}">
      <dgm:prSet/>
      <dgm:spPr/>
      <dgm:t>
        <a:bodyPr/>
        <a:lstStyle/>
        <a:p>
          <a:endParaRPr lang="en-US" sz="3600" b="1" cap="none" baseline="0"/>
        </a:p>
      </dgm:t>
    </dgm:pt>
    <dgm:pt modelId="{3899FE6D-19A4-48BD-B0C6-4CA1E8DB37FC}" type="sibTrans" cxnId="{925F17C9-664F-4DBB-9197-1F9581201BAA}">
      <dgm:prSet/>
      <dgm:spPr/>
      <dgm:t>
        <a:bodyPr/>
        <a:lstStyle/>
        <a:p>
          <a:pPr>
            <a:lnSpc>
              <a:spcPct val="100000"/>
            </a:lnSpc>
          </a:pPr>
          <a:endParaRPr lang="en-US" sz="3200" b="1" cap="none" baseline="0"/>
        </a:p>
      </dgm:t>
    </dgm:pt>
    <dgm:pt modelId="{7E3A04A9-8144-4FA3-B858-D102CA69CDB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b="1" cap="none" baseline="0" dirty="0"/>
            <a:t>Interactive Walking Tour/Guided Tutorial</a:t>
          </a:r>
        </a:p>
      </dgm:t>
    </dgm:pt>
    <dgm:pt modelId="{01239EA6-9D06-42A9-AFA5-3525A4B8E3D3}" type="parTrans" cxnId="{39CE1A4C-29D0-4FAB-BBA3-20AE7FFAF7AD}">
      <dgm:prSet/>
      <dgm:spPr/>
      <dgm:t>
        <a:bodyPr/>
        <a:lstStyle/>
        <a:p>
          <a:endParaRPr lang="en-US" sz="3600" b="1" cap="none" baseline="0"/>
        </a:p>
      </dgm:t>
    </dgm:pt>
    <dgm:pt modelId="{8AE13AAC-570C-478E-9645-0A21DCBB83E8}" type="sibTrans" cxnId="{39CE1A4C-29D0-4FAB-BBA3-20AE7FFAF7AD}">
      <dgm:prSet/>
      <dgm:spPr/>
      <dgm:t>
        <a:bodyPr/>
        <a:lstStyle/>
        <a:p>
          <a:pPr>
            <a:lnSpc>
              <a:spcPct val="100000"/>
            </a:lnSpc>
          </a:pPr>
          <a:endParaRPr lang="en-US" sz="3200" b="1" cap="none" baseline="0"/>
        </a:p>
      </dgm:t>
    </dgm:pt>
    <dgm:pt modelId="{FEE29AA9-472E-4970-931F-627C4808FF5C}" type="pres">
      <dgm:prSet presAssocID="{76B809FA-7A26-4B84-AB3F-75F07CED482D}" presName="root" presStyleCnt="0">
        <dgm:presLayoutVars>
          <dgm:dir/>
          <dgm:resizeHandles val="exact"/>
        </dgm:presLayoutVars>
      </dgm:prSet>
      <dgm:spPr/>
    </dgm:pt>
    <dgm:pt modelId="{D42ABBF9-FFD7-4549-9656-6D40E8FF3D4A}" type="pres">
      <dgm:prSet presAssocID="{8D4F06E9-8491-4877-8745-FD143C278ADC}" presName="compNode" presStyleCnt="0"/>
      <dgm:spPr/>
    </dgm:pt>
    <dgm:pt modelId="{592283C5-D8C9-4CC6-8DB0-5AB61C67CDF8}" type="pres">
      <dgm:prSet presAssocID="{8D4F06E9-8491-4877-8745-FD143C278ADC}" presName="iconBgRect" presStyleLbl="bgShp" presStyleIdx="0" presStyleCnt="5"/>
      <dgm:spPr/>
    </dgm:pt>
    <dgm:pt modelId="{2F3E1396-7238-4BEA-9462-72B75C9D0E58}" type="pres">
      <dgm:prSet presAssocID="{8D4F06E9-8491-4877-8745-FD143C278AD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CFAA65E-8D61-46F1-B91B-6E69FD18D911}" type="pres">
      <dgm:prSet presAssocID="{8D4F06E9-8491-4877-8745-FD143C278ADC}" presName="spaceRect" presStyleCnt="0"/>
      <dgm:spPr/>
    </dgm:pt>
    <dgm:pt modelId="{838D8260-D2F6-4F26-B930-2917C3D9C369}" type="pres">
      <dgm:prSet presAssocID="{8D4F06E9-8491-4877-8745-FD143C278ADC}" presName="textRect" presStyleLbl="revTx" presStyleIdx="0" presStyleCnt="5">
        <dgm:presLayoutVars>
          <dgm:chMax val="1"/>
          <dgm:chPref val="1"/>
        </dgm:presLayoutVars>
      </dgm:prSet>
      <dgm:spPr/>
    </dgm:pt>
    <dgm:pt modelId="{42710268-77F6-4CF3-B63B-6AA9B0598995}" type="pres">
      <dgm:prSet presAssocID="{EC086A0F-4A64-4CE0-8E49-74A3F207DBC8}" presName="sibTrans" presStyleCnt="0"/>
      <dgm:spPr/>
    </dgm:pt>
    <dgm:pt modelId="{0A5AD4C0-6CBC-41C2-A2EC-05DCBACA6247}" type="pres">
      <dgm:prSet presAssocID="{54C001EC-5F27-48E7-9580-7D1A0C5C2B46}" presName="compNode" presStyleCnt="0"/>
      <dgm:spPr/>
    </dgm:pt>
    <dgm:pt modelId="{EAECDD01-8F2D-4559-A18E-189EBFCB1AF3}" type="pres">
      <dgm:prSet presAssocID="{54C001EC-5F27-48E7-9580-7D1A0C5C2B46}" presName="iconBgRect" presStyleLbl="bgShp" presStyleIdx="1" presStyleCnt="5"/>
      <dgm:spPr/>
    </dgm:pt>
    <dgm:pt modelId="{A2563661-E2AE-4CD8-90DD-2077E93FE6A0}" type="pres">
      <dgm:prSet presAssocID="{54C001EC-5F27-48E7-9580-7D1A0C5C2B4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0B15E3F2-B2EF-48A5-9A19-CFD3A6669FCE}" type="pres">
      <dgm:prSet presAssocID="{54C001EC-5F27-48E7-9580-7D1A0C5C2B46}" presName="spaceRect" presStyleCnt="0"/>
      <dgm:spPr/>
    </dgm:pt>
    <dgm:pt modelId="{8ACE6525-2AA7-42A4-B2FC-26F692796033}" type="pres">
      <dgm:prSet presAssocID="{54C001EC-5F27-48E7-9580-7D1A0C5C2B46}" presName="textRect" presStyleLbl="revTx" presStyleIdx="1" presStyleCnt="5">
        <dgm:presLayoutVars>
          <dgm:chMax val="1"/>
          <dgm:chPref val="1"/>
        </dgm:presLayoutVars>
      </dgm:prSet>
      <dgm:spPr/>
    </dgm:pt>
    <dgm:pt modelId="{E471A88E-AE66-4125-9CE7-8DC2247C88D9}" type="pres">
      <dgm:prSet presAssocID="{78324876-1E48-4C61-9DA7-5CD4F9950C3A}" presName="sibTrans" presStyleCnt="0"/>
      <dgm:spPr/>
    </dgm:pt>
    <dgm:pt modelId="{D834CED6-53CA-41A3-82E5-46B1972A0D43}" type="pres">
      <dgm:prSet presAssocID="{12781D8E-0449-4107-B08C-6C0A5962CEDF}" presName="compNode" presStyleCnt="0"/>
      <dgm:spPr/>
    </dgm:pt>
    <dgm:pt modelId="{04C4F3BC-FAD1-4334-A92C-DF38154D43C3}" type="pres">
      <dgm:prSet presAssocID="{12781D8E-0449-4107-B08C-6C0A5962CEDF}" presName="iconBgRect" presStyleLbl="bgShp" presStyleIdx="2" presStyleCnt="5"/>
      <dgm:spPr/>
    </dgm:pt>
    <dgm:pt modelId="{E30317A3-24EF-42A2-A3CA-FA3377E7988C}" type="pres">
      <dgm:prSet presAssocID="{12781D8E-0449-4107-B08C-6C0A5962CED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7007CB0F-DBCE-4A2C-9E51-A69A4FE1E680}" type="pres">
      <dgm:prSet presAssocID="{12781D8E-0449-4107-B08C-6C0A5962CEDF}" presName="spaceRect" presStyleCnt="0"/>
      <dgm:spPr/>
    </dgm:pt>
    <dgm:pt modelId="{C57851EA-CF1B-4570-8F57-640C3A813B6D}" type="pres">
      <dgm:prSet presAssocID="{12781D8E-0449-4107-B08C-6C0A5962CEDF}" presName="textRect" presStyleLbl="revTx" presStyleIdx="2" presStyleCnt="5">
        <dgm:presLayoutVars>
          <dgm:chMax val="1"/>
          <dgm:chPref val="1"/>
        </dgm:presLayoutVars>
      </dgm:prSet>
      <dgm:spPr/>
    </dgm:pt>
    <dgm:pt modelId="{1820A0F5-62BB-4D45-9DFD-7EFEC51D02B0}" type="pres">
      <dgm:prSet presAssocID="{4B4BA35F-E9CE-49FA-9588-615D19B219FF}" presName="sibTrans" presStyleCnt="0"/>
      <dgm:spPr/>
    </dgm:pt>
    <dgm:pt modelId="{CE6D81D2-0940-449A-8D9C-160323A6BC56}" type="pres">
      <dgm:prSet presAssocID="{397E7B78-A972-43A7-B970-D7788A5ACF46}" presName="compNode" presStyleCnt="0"/>
      <dgm:spPr/>
    </dgm:pt>
    <dgm:pt modelId="{994CAB87-9FCE-4A0B-B376-BB393C243F7B}" type="pres">
      <dgm:prSet presAssocID="{397E7B78-A972-43A7-B970-D7788A5ACF46}" presName="iconBgRect" presStyleLbl="bgShp" presStyleIdx="3" presStyleCnt="5"/>
      <dgm:spPr/>
    </dgm:pt>
    <dgm:pt modelId="{3F89C529-FF5C-4BA9-9965-5BAF88A5551C}" type="pres">
      <dgm:prSet presAssocID="{397E7B78-A972-43A7-B970-D7788A5ACF4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ch"/>
        </a:ext>
      </dgm:extLst>
    </dgm:pt>
    <dgm:pt modelId="{FD5C511D-FAD7-4376-9D48-C2F3338B6711}" type="pres">
      <dgm:prSet presAssocID="{397E7B78-A972-43A7-B970-D7788A5ACF46}" presName="spaceRect" presStyleCnt="0"/>
      <dgm:spPr/>
    </dgm:pt>
    <dgm:pt modelId="{8FE80251-1870-4C50-9267-75025FBA9DC8}" type="pres">
      <dgm:prSet presAssocID="{397E7B78-A972-43A7-B970-D7788A5ACF46}" presName="textRect" presStyleLbl="revTx" presStyleIdx="3" presStyleCnt="5" custScaleX="130418">
        <dgm:presLayoutVars>
          <dgm:chMax val="1"/>
          <dgm:chPref val="1"/>
        </dgm:presLayoutVars>
      </dgm:prSet>
      <dgm:spPr/>
    </dgm:pt>
    <dgm:pt modelId="{A8FCD184-25BB-4232-8DBD-1BF19C28A050}" type="pres">
      <dgm:prSet presAssocID="{3899FE6D-19A4-48BD-B0C6-4CA1E8DB37FC}" presName="sibTrans" presStyleCnt="0"/>
      <dgm:spPr/>
    </dgm:pt>
    <dgm:pt modelId="{80A4D838-1D5F-4528-83A7-24502F914F1C}" type="pres">
      <dgm:prSet presAssocID="{7E3A04A9-8144-4FA3-B858-D102CA69CDBB}" presName="compNode" presStyleCnt="0"/>
      <dgm:spPr/>
    </dgm:pt>
    <dgm:pt modelId="{BB8E5B53-9A79-4465-AA4B-C8A73C5E4D50}" type="pres">
      <dgm:prSet presAssocID="{7E3A04A9-8144-4FA3-B858-D102CA69CDBB}" presName="iconBgRect" presStyleLbl="bgShp" presStyleIdx="4" presStyleCnt="5"/>
      <dgm:spPr/>
    </dgm:pt>
    <dgm:pt modelId="{08D39E43-C287-4E16-BB1A-5A7D947E91EA}" type="pres">
      <dgm:prSet presAssocID="{7E3A04A9-8144-4FA3-B858-D102CA69CDB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"/>
        </a:ext>
      </dgm:extLst>
    </dgm:pt>
    <dgm:pt modelId="{283E3E0F-BFCA-4220-84E1-1D2A6D6E41F6}" type="pres">
      <dgm:prSet presAssocID="{7E3A04A9-8144-4FA3-B858-D102CA69CDBB}" presName="spaceRect" presStyleCnt="0"/>
      <dgm:spPr/>
    </dgm:pt>
    <dgm:pt modelId="{F7015E6E-1651-4B61-B814-12BA238C74EC}" type="pres">
      <dgm:prSet presAssocID="{7E3A04A9-8144-4FA3-B858-D102CA69CDBB}" presName="textRect" presStyleLbl="revTx" presStyleIdx="4" presStyleCnt="5" custScaleX="144494">
        <dgm:presLayoutVars>
          <dgm:chMax val="1"/>
          <dgm:chPref val="1"/>
        </dgm:presLayoutVars>
      </dgm:prSet>
      <dgm:spPr/>
    </dgm:pt>
  </dgm:ptLst>
  <dgm:cxnLst>
    <dgm:cxn modelId="{32B6DC1F-4929-4B11-9D1E-42C2C495FE7F}" srcId="{76B809FA-7A26-4B84-AB3F-75F07CED482D}" destId="{8D4F06E9-8491-4877-8745-FD143C278ADC}" srcOrd="0" destOrd="0" parTransId="{E55B5864-25F0-46CB-9E35-A378A0C392FA}" sibTransId="{EC086A0F-4A64-4CE0-8E49-74A3F207DBC8}"/>
    <dgm:cxn modelId="{6EF2CD20-9DF7-46BE-A546-C50D477C2F37}" type="presOf" srcId="{76B809FA-7A26-4B84-AB3F-75F07CED482D}" destId="{FEE29AA9-472E-4970-931F-627C4808FF5C}" srcOrd="0" destOrd="0" presId="urn:microsoft.com/office/officeart/2018/5/layout/IconCircleLabelList"/>
    <dgm:cxn modelId="{39CE1A4C-29D0-4FAB-BBA3-20AE7FFAF7AD}" srcId="{76B809FA-7A26-4B84-AB3F-75F07CED482D}" destId="{7E3A04A9-8144-4FA3-B858-D102CA69CDBB}" srcOrd="4" destOrd="0" parTransId="{01239EA6-9D06-42A9-AFA5-3525A4B8E3D3}" sibTransId="{8AE13AAC-570C-478E-9645-0A21DCBB83E8}"/>
    <dgm:cxn modelId="{CEE77C54-65A5-410A-B42B-AE489DFFAA1A}" srcId="{76B809FA-7A26-4B84-AB3F-75F07CED482D}" destId="{54C001EC-5F27-48E7-9580-7D1A0C5C2B46}" srcOrd="1" destOrd="0" parTransId="{784A1AD3-2CE8-4825-AA7B-C0FDFA0F2DA1}" sibTransId="{78324876-1E48-4C61-9DA7-5CD4F9950C3A}"/>
    <dgm:cxn modelId="{A7FEDA55-A081-422F-8631-B78AAA4B2430}" type="presOf" srcId="{397E7B78-A972-43A7-B970-D7788A5ACF46}" destId="{8FE80251-1870-4C50-9267-75025FBA9DC8}" srcOrd="0" destOrd="0" presId="urn:microsoft.com/office/officeart/2018/5/layout/IconCircleLabelList"/>
    <dgm:cxn modelId="{4677F685-8E88-4D7A-8832-E527108F0419}" type="presOf" srcId="{8D4F06E9-8491-4877-8745-FD143C278ADC}" destId="{838D8260-D2F6-4F26-B930-2917C3D9C369}" srcOrd="0" destOrd="0" presId="urn:microsoft.com/office/officeart/2018/5/layout/IconCircleLabelList"/>
    <dgm:cxn modelId="{EC29C2A6-8DAE-47AE-A8AA-709133A8769B}" type="presOf" srcId="{54C001EC-5F27-48E7-9580-7D1A0C5C2B46}" destId="{8ACE6525-2AA7-42A4-B2FC-26F692796033}" srcOrd="0" destOrd="0" presId="urn:microsoft.com/office/officeart/2018/5/layout/IconCircleLabelList"/>
    <dgm:cxn modelId="{E5AB14B1-15E3-4693-A890-C340BA984E2B}" type="presOf" srcId="{12781D8E-0449-4107-B08C-6C0A5962CEDF}" destId="{C57851EA-CF1B-4570-8F57-640C3A813B6D}" srcOrd="0" destOrd="0" presId="urn:microsoft.com/office/officeart/2018/5/layout/IconCircleLabelList"/>
    <dgm:cxn modelId="{925F17C9-664F-4DBB-9197-1F9581201BAA}" srcId="{76B809FA-7A26-4B84-AB3F-75F07CED482D}" destId="{397E7B78-A972-43A7-B970-D7788A5ACF46}" srcOrd="3" destOrd="0" parTransId="{9AED77DC-6C6D-489F-8367-171F40FF7D72}" sibTransId="{3899FE6D-19A4-48BD-B0C6-4CA1E8DB37FC}"/>
    <dgm:cxn modelId="{63B462CE-1C2B-4615-9770-F4AFA5DBA9E3}" srcId="{76B809FA-7A26-4B84-AB3F-75F07CED482D}" destId="{12781D8E-0449-4107-B08C-6C0A5962CEDF}" srcOrd="2" destOrd="0" parTransId="{F7759478-8CAF-4D11-9586-141E390E9151}" sibTransId="{4B4BA35F-E9CE-49FA-9588-615D19B219FF}"/>
    <dgm:cxn modelId="{787195E4-CD12-4BFD-97DB-27BAF98C68B5}" type="presOf" srcId="{7E3A04A9-8144-4FA3-B858-D102CA69CDBB}" destId="{F7015E6E-1651-4B61-B814-12BA238C74EC}" srcOrd="0" destOrd="0" presId="urn:microsoft.com/office/officeart/2018/5/layout/IconCircleLabelList"/>
    <dgm:cxn modelId="{4D02ACA7-C090-4B60-A3DA-166D6F7930B4}" type="presParOf" srcId="{FEE29AA9-472E-4970-931F-627C4808FF5C}" destId="{D42ABBF9-FFD7-4549-9656-6D40E8FF3D4A}" srcOrd="0" destOrd="0" presId="urn:microsoft.com/office/officeart/2018/5/layout/IconCircleLabelList"/>
    <dgm:cxn modelId="{8F83F3E1-0CB4-4EBD-A0B8-EADFF0326773}" type="presParOf" srcId="{D42ABBF9-FFD7-4549-9656-6D40E8FF3D4A}" destId="{592283C5-D8C9-4CC6-8DB0-5AB61C67CDF8}" srcOrd="0" destOrd="0" presId="urn:microsoft.com/office/officeart/2018/5/layout/IconCircleLabelList"/>
    <dgm:cxn modelId="{111ABE0C-1E4D-4DF5-AEBD-25C313FDD650}" type="presParOf" srcId="{D42ABBF9-FFD7-4549-9656-6D40E8FF3D4A}" destId="{2F3E1396-7238-4BEA-9462-72B75C9D0E58}" srcOrd="1" destOrd="0" presId="urn:microsoft.com/office/officeart/2018/5/layout/IconCircleLabelList"/>
    <dgm:cxn modelId="{500A8E81-BFFF-4AB2-B8DD-B02A79E58251}" type="presParOf" srcId="{D42ABBF9-FFD7-4549-9656-6D40E8FF3D4A}" destId="{3CFAA65E-8D61-46F1-B91B-6E69FD18D911}" srcOrd="2" destOrd="0" presId="urn:microsoft.com/office/officeart/2018/5/layout/IconCircleLabelList"/>
    <dgm:cxn modelId="{7ADCA613-7F05-4E62-873C-C5952238E180}" type="presParOf" srcId="{D42ABBF9-FFD7-4549-9656-6D40E8FF3D4A}" destId="{838D8260-D2F6-4F26-B930-2917C3D9C369}" srcOrd="3" destOrd="0" presId="urn:microsoft.com/office/officeart/2018/5/layout/IconCircleLabelList"/>
    <dgm:cxn modelId="{BDCF0587-8CE7-41AE-9105-1045D2A74672}" type="presParOf" srcId="{FEE29AA9-472E-4970-931F-627C4808FF5C}" destId="{42710268-77F6-4CF3-B63B-6AA9B0598995}" srcOrd="1" destOrd="0" presId="urn:microsoft.com/office/officeart/2018/5/layout/IconCircleLabelList"/>
    <dgm:cxn modelId="{1C91F51D-F1A6-4088-A7EE-BFE8B849B50D}" type="presParOf" srcId="{FEE29AA9-472E-4970-931F-627C4808FF5C}" destId="{0A5AD4C0-6CBC-41C2-A2EC-05DCBACA6247}" srcOrd="2" destOrd="0" presId="urn:microsoft.com/office/officeart/2018/5/layout/IconCircleLabelList"/>
    <dgm:cxn modelId="{F843F8E1-6833-4407-BA3D-C2E6F59CF6D0}" type="presParOf" srcId="{0A5AD4C0-6CBC-41C2-A2EC-05DCBACA6247}" destId="{EAECDD01-8F2D-4559-A18E-189EBFCB1AF3}" srcOrd="0" destOrd="0" presId="urn:microsoft.com/office/officeart/2018/5/layout/IconCircleLabelList"/>
    <dgm:cxn modelId="{72F07C21-E373-4739-8995-D6B272FA9169}" type="presParOf" srcId="{0A5AD4C0-6CBC-41C2-A2EC-05DCBACA6247}" destId="{A2563661-E2AE-4CD8-90DD-2077E93FE6A0}" srcOrd="1" destOrd="0" presId="urn:microsoft.com/office/officeart/2018/5/layout/IconCircleLabelList"/>
    <dgm:cxn modelId="{89AF0FA5-07A6-432F-B9D1-5B6724649A5D}" type="presParOf" srcId="{0A5AD4C0-6CBC-41C2-A2EC-05DCBACA6247}" destId="{0B15E3F2-B2EF-48A5-9A19-CFD3A6669FCE}" srcOrd="2" destOrd="0" presId="urn:microsoft.com/office/officeart/2018/5/layout/IconCircleLabelList"/>
    <dgm:cxn modelId="{57D404DF-CDF6-4EF2-94FC-E62287A90A95}" type="presParOf" srcId="{0A5AD4C0-6CBC-41C2-A2EC-05DCBACA6247}" destId="{8ACE6525-2AA7-42A4-B2FC-26F692796033}" srcOrd="3" destOrd="0" presId="urn:microsoft.com/office/officeart/2018/5/layout/IconCircleLabelList"/>
    <dgm:cxn modelId="{8DA9846C-6374-4B65-BB0A-750CF84743D0}" type="presParOf" srcId="{FEE29AA9-472E-4970-931F-627C4808FF5C}" destId="{E471A88E-AE66-4125-9CE7-8DC2247C88D9}" srcOrd="3" destOrd="0" presId="urn:microsoft.com/office/officeart/2018/5/layout/IconCircleLabelList"/>
    <dgm:cxn modelId="{88A017D7-6037-44BD-8366-2E3BC69163A2}" type="presParOf" srcId="{FEE29AA9-472E-4970-931F-627C4808FF5C}" destId="{D834CED6-53CA-41A3-82E5-46B1972A0D43}" srcOrd="4" destOrd="0" presId="urn:microsoft.com/office/officeart/2018/5/layout/IconCircleLabelList"/>
    <dgm:cxn modelId="{6C04565B-8085-4E27-8510-D66FF1E412E7}" type="presParOf" srcId="{D834CED6-53CA-41A3-82E5-46B1972A0D43}" destId="{04C4F3BC-FAD1-4334-A92C-DF38154D43C3}" srcOrd="0" destOrd="0" presId="urn:microsoft.com/office/officeart/2018/5/layout/IconCircleLabelList"/>
    <dgm:cxn modelId="{73C39E80-061C-46FA-B5AA-C2543329613D}" type="presParOf" srcId="{D834CED6-53CA-41A3-82E5-46B1972A0D43}" destId="{E30317A3-24EF-42A2-A3CA-FA3377E7988C}" srcOrd="1" destOrd="0" presId="urn:microsoft.com/office/officeart/2018/5/layout/IconCircleLabelList"/>
    <dgm:cxn modelId="{A24C1221-A319-4527-A86A-2ECCA8FD4D9C}" type="presParOf" srcId="{D834CED6-53CA-41A3-82E5-46B1972A0D43}" destId="{7007CB0F-DBCE-4A2C-9E51-A69A4FE1E680}" srcOrd="2" destOrd="0" presId="urn:microsoft.com/office/officeart/2018/5/layout/IconCircleLabelList"/>
    <dgm:cxn modelId="{25CC4956-93ED-41BD-943F-1232264AE2D8}" type="presParOf" srcId="{D834CED6-53CA-41A3-82E5-46B1972A0D43}" destId="{C57851EA-CF1B-4570-8F57-640C3A813B6D}" srcOrd="3" destOrd="0" presId="urn:microsoft.com/office/officeart/2018/5/layout/IconCircleLabelList"/>
    <dgm:cxn modelId="{290D9D6D-D177-4DBD-9E36-3D388348852E}" type="presParOf" srcId="{FEE29AA9-472E-4970-931F-627C4808FF5C}" destId="{1820A0F5-62BB-4D45-9DFD-7EFEC51D02B0}" srcOrd="5" destOrd="0" presId="urn:microsoft.com/office/officeart/2018/5/layout/IconCircleLabelList"/>
    <dgm:cxn modelId="{3AE6E19F-AE7D-4DBE-9F76-F2F096D88DCC}" type="presParOf" srcId="{FEE29AA9-472E-4970-931F-627C4808FF5C}" destId="{CE6D81D2-0940-449A-8D9C-160323A6BC56}" srcOrd="6" destOrd="0" presId="urn:microsoft.com/office/officeart/2018/5/layout/IconCircleLabelList"/>
    <dgm:cxn modelId="{5A713324-40ED-4C0D-8F52-4FBF1D6D118D}" type="presParOf" srcId="{CE6D81D2-0940-449A-8D9C-160323A6BC56}" destId="{994CAB87-9FCE-4A0B-B376-BB393C243F7B}" srcOrd="0" destOrd="0" presId="urn:microsoft.com/office/officeart/2018/5/layout/IconCircleLabelList"/>
    <dgm:cxn modelId="{D7EA6241-CB3F-4368-A355-3B6F742606C2}" type="presParOf" srcId="{CE6D81D2-0940-449A-8D9C-160323A6BC56}" destId="{3F89C529-FF5C-4BA9-9965-5BAF88A5551C}" srcOrd="1" destOrd="0" presId="urn:microsoft.com/office/officeart/2018/5/layout/IconCircleLabelList"/>
    <dgm:cxn modelId="{1C726A3C-F519-4CAB-AAF2-58E53A046DB5}" type="presParOf" srcId="{CE6D81D2-0940-449A-8D9C-160323A6BC56}" destId="{FD5C511D-FAD7-4376-9D48-C2F3338B6711}" srcOrd="2" destOrd="0" presId="urn:microsoft.com/office/officeart/2018/5/layout/IconCircleLabelList"/>
    <dgm:cxn modelId="{EC860700-79ED-4157-8AF0-3119E52DD731}" type="presParOf" srcId="{CE6D81D2-0940-449A-8D9C-160323A6BC56}" destId="{8FE80251-1870-4C50-9267-75025FBA9DC8}" srcOrd="3" destOrd="0" presId="urn:microsoft.com/office/officeart/2018/5/layout/IconCircleLabelList"/>
    <dgm:cxn modelId="{282A64E5-2C7A-4E6E-B632-FB085D5B70C2}" type="presParOf" srcId="{FEE29AA9-472E-4970-931F-627C4808FF5C}" destId="{A8FCD184-25BB-4232-8DBD-1BF19C28A050}" srcOrd="7" destOrd="0" presId="urn:microsoft.com/office/officeart/2018/5/layout/IconCircleLabelList"/>
    <dgm:cxn modelId="{7AF46820-3018-4C7C-9248-46797FEBC161}" type="presParOf" srcId="{FEE29AA9-472E-4970-931F-627C4808FF5C}" destId="{80A4D838-1D5F-4528-83A7-24502F914F1C}" srcOrd="8" destOrd="0" presId="urn:microsoft.com/office/officeart/2018/5/layout/IconCircleLabelList"/>
    <dgm:cxn modelId="{18D9B9EF-B37D-4326-A385-4250C9A93A3B}" type="presParOf" srcId="{80A4D838-1D5F-4528-83A7-24502F914F1C}" destId="{BB8E5B53-9A79-4465-AA4B-C8A73C5E4D50}" srcOrd="0" destOrd="0" presId="urn:microsoft.com/office/officeart/2018/5/layout/IconCircleLabelList"/>
    <dgm:cxn modelId="{5A45F65C-2DAB-482F-97D4-F4BD7EA07075}" type="presParOf" srcId="{80A4D838-1D5F-4528-83A7-24502F914F1C}" destId="{08D39E43-C287-4E16-BB1A-5A7D947E91EA}" srcOrd="1" destOrd="0" presId="urn:microsoft.com/office/officeart/2018/5/layout/IconCircleLabelList"/>
    <dgm:cxn modelId="{5EBAFCEB-8C66-46F0-ADD4-9658DA27172C}" type="presParOf" srcId="{80A4D838-1D5F-4528-83A7-24502F914F1C}" destId="{283E3E0F-BFCA-4220-84E1-1D2A6D6E41F6}" srcOrd="2" destOrd="0" presId="urn:microsoft.com/office/officeart/2018/5/layout/IconCircleLabelList"/>
    <dgm:cxn modelId="{3D184A04-2C27-414C-8EDB-06798584B9FF}" type="presParOf" srcId="{80A4D838-1D5F-4528-83A7-24502F914F1C}" destId="{F7015E6E-1651-4B61-B814-12BA238C74E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EA4C05-470F-49CC-87DF-599BD23841E9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E8DFEC8-150F-4F8D-80B8-20FE798426EE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Meera Adya</a:t>
          </a: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21E6EBD4-52C8-416C-BC24-5A352AAD19E2}" type="parTrans" cxnId="{45566CA6-D242-4161-81F7-718FC966BE96}">
      <dgm:prSet/>
      <dgm:spPr/>
      <dgm:t>
        <a:bodyPr/>
        <a:lstStyle/>
        <a:p>
          <a:endParaRPr lang="en-US"/>
        </a:p>
      </dgm:t>
    </dgm:pt>
    <dgm:pt modelId="{7C728585-34A7-4F14-A661-985EFDE2D4FE}" type="sibTrans" cxnId="{45566CA6-D242-4161-81F7-718FC966BE96}">
      <dgm:prSet/>
      <dgm:spPr/>
      <dgm:t>
        <a:bodyPr/>
        <a:lstStyle/>
        <a:p>
          <a:endParaRPr lang="en-US"/>
        </a:p>
      </dgm:t>
    </dgm:pt>
    <dgm:pt modelId="{4D490EE9-052C-4D1A-B6BA-79820C37C29D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Mary Baker-</a:t>
          </a:r>
          <a:r>
            <a:rPr lang="en-US" dirty="0" err="1">
              <a:solidFill>
                <a:schemeClr val="tx1"/>
              </a:solidFill>
            </a:rPr>
            <a:t>Ericzén</a:t>
          </a:r>
          <a:endParaRPr lang="en-US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F9E43AB1-A96E-4FE6-A9E8-0E8697599038}" type="parTrans" cxnId="{91B01232-A382-47C8-9673-A1B9AE104F95}">
      <dgm:prSet/>
      <dgm:spPr/>
      <dgm:t>
        <a:bodyPr/>
        <a:lstStyle/>
        <a:p>
          <a:endParaRPr lang="en-US"/>
        </a:p>
      </dgm:t>
    </dgm:pt>
    <dgm:pt modelId="{08FA12CD-218D-4FB4-8183-23C2F90D36EA}" type="sibTrans" cxnId="{91B01232-A382-47C8-9673-A1B9AE104F95}">
      <dgm:prSet/>
      <dgm:spPr/>
      <dgm:t>
        <a:bodyPr/>
        <a:lstStyle/>
        <a:p>
          <a:endParaRPr lang="en-US"/>
        </a:p>
      </dgm:t>
    </dgm:pt>
    <dgm:pt modelId="{5CE4BBD0-A90A-4651-A4AC-484FEE1C38CE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Chuck Degeneffe</a:t>
          </a: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328AE619-F3CC-4E54-8016-0EABB12605F1}" type="parTrans" cxnId="{A26A62E9-0D52-43F5-8A88-368358639297}">
      <dgm:prSet/>
      <dgm:spPr/>
      <dgm:t>
        <a:bodyPr/>
        <a:lstStyle/>
        <a:p>
          <a:endParaRPr lang="en-US"/>
        </a:p>
      </dgm:t>
    </dgm:pt>
    <dgm:pt modelId="{900F5012-98D1-45E4-8D5F-10FDD6225A7B}" type="sibTrans" cxnId="{A26A62E9-0D52-43F5-8A88-368358639297}">
      <dgm:prSet/>
      <dgm:spPr/>
      <dgm:t>
        <a:bodyPr/>
        <a:lstStyle/>
        <a:p>
          <a:endParaRPr lang="en-US"/>
        </a:p>
      </dgm:t>
    </dgm:pt>
    <dgm:pt modelId="{04FB207D-C48B-49BE-923A-3E8997514677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Eric Felix</a:t>
          </a: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77EDF91D-F285-4154-9C4C-F87F5DEBF6BE}" type="parTrans" cxnId="{2D686CC1-176D-482F-B252-25D287E2A41B}">
      <dgm:prSet/>
      <dgm:spPr/>
      <dgm:t>
        <a:bodyPr/>
        <a:lstStyle/>
        <a:p>
          <a:endParaRPr lang="en-US"/>
        </a:p>
      </dgm:t>
    </dgm:pt>
    <dgm:pt modelId="{87A8DE01-F1D4-49B6-AEA3-67F4981CC476}" type="sibTrans" cxnId="{2D686CC1-176D-482F-B252-25D287E2A41B}">
      <dgm:prSet/>
      <dgm:spPr/>
      <dgm:t>
        <a:bodyPr/>
        <a:lstStyle/>
        <a:p>
          <a:endParaRPr lang="en-US"/>
        </a:p>
      </dgm:t>
    </dgm:pt>
    <dgm:pt modelId="{36AA927B-D1EA-4A33-A9E2-27546DAFE0E2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Mari Guillermo</a:t>
          </a: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BE38DE63-64C5-4BD1-B186-298E3E45C9A0}" type="parTrans" cxnId="{319C18F0-B53C-441E-9E88-3C3FA7A97034}">
      <dgm:prSet/>
      <dgm:spPr/>
      <dgm:t>
        <a:bodyPr/>
        <a:lstStyle/>
        <a:p>
          <a:endParaRPr lang="en-US"/>
        </a:p>
      </dgm:t>
    </dgm:pt>
    <dgm:pt modelId="{8C8D06A8-8D88-4176-BB6F-8867AA758D69}" type="sibTrans" cxnId="{319C18F0-B53C-441E-9E88-3C3FA7A97034}">
      <dgm:prSet/>
      <dgm:spPr/>
      <dgm:t>
        <a:bodyPr/>
        <a:lstStyle/>
        <a:p>
          <a:endParaRPr lang="en-US"/>
        </a:p>
      </dgm:t>
    </dgm:pt>
    <dgm:pt modelId="{84895E64-8CFA-45ED-AD11-8F9EA2EA37A6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Frank Harris III</a:t>
          </a: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6E10C456-B28C-4ABF-9521-37F24F992DF1}" type="parTrans" cxnId="{EED45F57-4167-4849-9922-5533F3D0C0BC}">
      <dgm:prSet/>
      <dgm:spPr/>
      <dgm:t>
        <a:bodyPr/>
        <a:lstStyle/>
        <a:p>
          <a:endParaRPr lang="en-US"/>
        </a:p>
      </dgm:t>
    </dgm:pt>
    <dgm:pt modelId="{84F89554-7A21-4268-9217-AC89C4A0DC11}" type="sibTrans" cxnId="{EED45F57-4167-4849-9922-5533F3D0C0BC}">
      <dgm:prSet/>
      <dgm:spPr/>
      <dgm:t>
        <a:bodyPr/>
        <a:lstStyle/>
        <a:p>
          <a:endParaRPr lang="en-US"/>
        </a:p>
      </dgm:t>
    </dgm:pt>
    <dgm:pt modelId="{62E954D4-4456-4859-9073-201B41477991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Felisha  Herrera Villareal</a:t>
          </a: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08337502-DA8E-421F-82EC-4A988B250FBF}" type="parTrans" cxnId="{E77F3135-A48E-4471-A37A-FC9980873D1C}">
      <dgm:prSet/>
      <dgm:spPr/>
      <dgm:t>
        <a:bodyPr/>
        <a:lstStyle/>
        <a:p>
          <a:endParaRPr lang="en-US"/>
        </a:p>
      </dgm:t>
    </dgm:pt>
    <dgm:pt modelId="{9F31DE99-42B8-4449-A6A4-8C533B256A82}" type="sibTrans" cxnId="{E77F3135-A48E-4471-A37A-FC9980873D1C}">
      <dgm:prSet/>
      <dgm:spPr/>
      <dgm:t>
        <a:bodyPr/>
        <a:lstStyle/>
        <a:p>
          <a:endParaRPr lang="en-US"/>
        </a:p>
      </dgm:t>
    </dgm:pt>
    <dgm:pt modelId="{7157599C-CDDC-4B60-9CA8-EED1EEBE2D02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Toni Saia</a:t>
          </a: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C347B629-5BE4-4A74-92E7-74D006EA2DD5}" type="parTrans" cxnId="{07C4E0FE-7F66-477C-AA16-7CEC39743633}">
      <dgm:prSet/>
      <dgm:spPr/>
      <dgm:t>
        <a:bodyPr/>
        <a:lstStyle/>
        <a:p>
          <a:endParaRPr lang="en-US"/>
        </a:p>
      </dgm:t>
    </dgm:pt>
    <dgm:pt modelId="{11AF4E1C-817C-4FA3-81BC-52313DBBC9CA}" type="sibTrans" cxnId="{07C4E0FE-7F66-477C-AA16-7CEC39743633}">
      <dgm:prSet/>
      <dgm:spPr/>
      <dgm:t>
        <a:bodyPr/>
        <a:lstStyle/>
        <a:p>
          <a:endParaRPr lang="en-US"/>
        </a:p>
      </dgm:t>
    </dgm:pt>
    <dgm:pt modelId="{66AE7458-9374-4432-871D-A91946EC0965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Caren Sax including funds for EFRC &amp; CSA*</a:t>
          </a: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CC198E72-3AFB-4D44-BB04-81A4444DD1F1}" type="parTrans" cxnId="{5CC519DE-C226-41BE-9C1B-A4C8B7322A69}">
      <dgm:prSet/>
      <dgm:spPr/>
      <dgm:t>
        <a:bodyPr/>
        <a:lstStyle/>
        <a:p>
          <a:endParaRPr lang="en-US"/>
        </a:p>
      </dgm:t>
    </dgm:pt>
    <dgm:pt modelId="{81B17B84-88A8-4A16-8020-9B19165A3A30}" type="sibTrans" cxnId="{5CC519DE-C226-41BE-9C1B-A4C8B7322A69}">
      <dgm:prSet/>
      <dgm:spPr/>
      <dgm:t>
        <a:bodyPr/>
        <a:lstStyle/>
        <a:p>
          <a:endParaRPr lang="en-US"/>
        </a:p>
      </dgm:t>
    </dgm:pt>
    <dgm:pt modelId="{D70C7DDB-E6D8-4F21-B632-0B12F0C8E005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Mark Tucker</a:t>
          </a: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25BD7610-B5FB-4D86-BE63-DF57F625F569}" type="parTrans" cxnId="{BDDDA7F0-2A39-4E22-A424-E57C6577D34A}">
      <dgm:prSet/>
      <dgm:spPr/>
      <dgm:t>
        <a:bodyPr/>
        <a:lstStyle/>
        <a:p>
          <a:endParaRPr lang="en-US"/>
        </a:p>
      </dgm:t>
    </dgm:pt>
    <dgm:pt modelId="{295A9FF2-664D-4865-80B0-7567C53487E7}" type="sibTrans" cxnId="{BDDDA7F0-2A39-4E22-A424-E57C6577D34A}">
      <dgm:prSet/>
      <dgm:spPr/>
      <dgm:t>
        <a:bodyPr/>
        <a:lstStyle/>
        <a:p>
          <a:endParaRPr lang="en-US"/>
        </a:p>
      </dgm:t>
    </dgm:pt>
    <dgm:pt modelId="{409AA83F-23A4-4ADD-881F-6E00383FEBD6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Xiwei</a:t>
          </a:r>
          <a:r>
            <a:rPr lang="en-US" dirty="0">
              <a:solidFill>
                <a:schemeClr val="tx1"/>
              </a:solidFill>
            </a:rPr>
            <a:t> Zhu</a:t>
          </a:r>
        </a:p>
      </dgm:t>
      <dgm:extLst>
        <a:ext uri="{E40237B7-FDA0-4F09-8148-C483321AD2D9}">
          <dgm14:cNvPr xmlns:dgm14="http://schemas.microsoft.com/office/drawing/2010/diagram" id="0" name="" descr="List of PIs: Meera Adya&#10;Mary Baker-Ericzén&#10;Chuck Degeneffe&#10;Eric Felix&#10;Mari Guillermo&#10;Frank Harris III&#10;Felisha  Herrera Villareal&#10;Toni Saia&#10;Caren Sax including funds for EFRC &amp; CSA*&#10;Mark Tucker&#10;Marissa Vasquez&#10;"/>
        </a:ext>
      </dgm:extLst>
    </dgm:pt>
    <dgm:pt modelId="{F78085DE-75B1-4B06-964E-C09F5B15534B}" type="parTrans" cxnId="{6570E58C-3C10-44C1-A834-CD2F9D783756}">
      <dgm:prSet/>
      <dgm:spPr/>
      <dgm:t>
        <a:bodyPr/>
        <a:lstStyle/>
        <a:p>
          <a:endParaRPr lang="en-US"/>
        </a:p>
      </dgm:t>
    </dgm:pt>
    <dgm:pt modelId="{B118A4B7-0883-408E-B09E-9D2B0DF0E86D}" type="sibTrans" cxnId="{6570E58C-3C10-44C1-A834-CD2F9D783756}">
      <dgm:prSet/>
      <dgm:spPr/>
      <dgm:t>
        <a:bodyPr/>
        <a:lstStyle/>
        <a:p>
          <a:endParaRPr lang="en-US"/>
        </a:p>
      </dgm:t>
    </dgm:pt>
    <dgm:pt modelId="{EB4D9E18-1A4F-8649-AFC4-7A93A0CA4A7A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Drew Karhan</a:t>
          </a:r>
        </a:p>
      </dgm:t>
    </dgm:pt>
    <dgm:pt modelId="{AE8662A9-DC47-1044-9630-0A8B08F98DE6}" type="parTrans" cxnId="{619E7DAB-EACF-C945-888D-6878CA692329}">
      <dgm:prSet/>
      <dgm:spPr/>
      <dgm:t>
        <a:bodyPr/>
        <a:lstStyle/>
        <a:p>
          <a:endParaRPr lang="en-US"/>
        </a:p>
      </dgm:t>
    </dgm:pt>
    <dgm:pt modelId="{7B698CEA-D8E2-AC4E-971A-1993D374958C}" type="sibTrans" cxnId="{619E7DAB-EACF-C945-888D-6878CA692329}">
      <dgm:prSet/>
      <dgm:spPr/>
      <dgm:t>
        <a:bodyPr/>
        <a:lstStyle/>
        <a:p>
          <a:endParaRPr lang="en-US"/>
        </a:p>
      </dgm:t>
    </dgm:pt>
    <dgm:pt modelId="{C129D801-BE3D-D14B-ACFD-34C4DF6D29B1}" type="pres">
      <dgm:prSet presAssocID="{F8EA4C05-470F-49CC-87DF-599BD23841E9}" presName="Name0" presStyleCnt="0">
        <dgm:presLayoutVars>
          <dgm:dir/>
          <dgm:resizeHandles val="exact"/>
        </dgm:presLayoutVars>
      </dgm:prSet>
      <dgm:spPr/>
    </dgm:pt>
    <dgm:pt modelId="{7D13D696-DA79-D946-A538-A3799FB6F00C}" type="pres">
      <dgm:prSet presAssocID="{FE8DFEC8-150F-4F8D-80B8-20FE798426EE}" presName="node" presStyleLbl="node1" presStyleIdx="0" presStyleCnt="12">
        <dgm:presLayoutVars>
          <dgm:bulletEnabled val="1"/>
        </dgm:presLayoutVars>
      </dgm:prSet>
      <dgm:spPr/>
    </dgm:pt>
    <dgm:pt modelId="{161AB914-D914-C14D-8528-332741CB40AA}" type="pres">
      <dgm:prSet presAssocID="{7C728585-34A7-4F14-A661-985EFDE2D4FE}" presName="sibTrans" presStyleLbl="sibTrans1D1" presStyleIdx="0" presStyleCnt="11"/>
      <dgm:spPr/>
    </dgm:pt>
    <dgm:pt modelId="{156273BD-053B-F74B-8741-B3EF783D254E}" type="pres">
      <dgm:prSet presAssocID="{7C728585-34A7-4F14-A661-985EFDE2D4FE}" presName="connectorText" presStyleLbl="sibTrans1D1" presStyleIdx="0" presStyleCnt="11"/>
      <dgm:spPr/>
    </dgm:pt>
    <dgm:pt modelId="{07B2F6E5-6E9D-9842-BA22-ECB48AD3C90F}" type="pres">
      <dgm:prSet presAssocID="{4D490EE9-052C-4D1A-B6BA-79820C37C29D}" presName="node" presStyleLbl="node1" presStyleIdx="1" presStyleCnt="12" custLinFactNeighborX="2086">
        <dgm:presLayoutVars>
          <dgm:bulletEnabled val="1"/>
        </dgm:presLayoutVars>
      </dgm:prSet>
      <dgm:spPr/>
    </dgm:pt>
    <dgm:pt modelId="{39343B76-080C-E04D-8729-9A187CB71C8F}" type="pres">
      <dgm:prSet presAssocID="{08FA12CD-218D-4FB4-8183-23C2F90D36EA}" presName="sibTrans" presStyleLbl="sibTrans1D1" presStyleIdx="1" presStyleCnt="11"/>
      <dgm:spPr/>
    </dgm:pt>
    <dgm:pt modelId="{6D35C8F8-A1E7-7E4E-950A-C8E855B41F14}" type="pres">
      <dgm:prSet presAssocID="{08FA12CD-218D-4FB4-8183-23C2F90D36EA}" presName="connectorText" presStyleLbl="sibTrans1D1" presStyleIdx="1" presStyleCnt="11"/>
      <dgm:spPr/>
    </dgm:pt>
    <dgm:pt modelId="{92A5C889-829C-FD42-BE1F-73A139B15FB1}" type="pres">
      <dgm:prSet presAssocID="{5CE4BBD0-A90A-4651-A4AC-484FEE1C38CE}" presName="node" presStyleLbl="node1" presStyleIdx="2" presStyleCnt="12" custLinFactNeighborX="2086">
        <dgm:presLayoutVars>
          <dgm:bulletEnabled val="1"/>
        </dgm:presLayoutVars>
      </dgm:prSet>
      <dgm:spPr/>
    </dgm:pt>
    <dgm:pt modelId="{57FBBC5D-08F8-884D-8962-E9B0786FA253}" type="pres">
      <dgm:prSet presAssocID="{900F5012-98D1-45E4-8D5F-10FDD6225A7B}" presName="sibTrans" presStyleLbl="sibTrans1D1" presStyleIdx="2" presStyleCnt="11"/>
      <dgm:spPr/>
    </dgm:pt>
    <dgm:pt modelId="{3E49DF7D-8235-434A-9CCB-6EF6C0063593}" type="pres">
      <dgm:prSet presAssocID="{900F5012-98D1-45E4-8D5F-10FDD6225A7B}" presName="connectorText" presStyleLbl="sibTrans1D1" presStyleIdx="2" presStyleCnt="11"/>
      <dgm:spPr/>
    </dgm:pt>
    <dgm:pt modelId="{6B38E1C7-F492-AA43-B4B8-560849D4E516}" type="pres">
      <dgm:prSet presAssocID="{04FB207D-C48B-49BE-923A-3E8997514677}" presName="node" presStyleLbl="node1" presStyleIdx="3" presStyleCnt="12" custLinFactNeighborX="2086">
        <dgm:presLayoutVars>
          <dgm:bulletEnabled val="1"/>
        </dgm:presLayoutVars>
      </dgm:prSet>
      <dgm:spPr/>
    </dgm:pt>
    <dgm:pt modelId="{CF1D54DC-759B-DD47-B40A-DDB297AE1801}" type="pres">
      <dgm:prSet presAssocID="{87A8DE01-F1D4-49B6-AEA3-67F4981CC476}" presName="sibTrans" presStyleLbl="sibTrans1D1" presStyleIdx="3" presStyleCnt="11"/>
      <dgm:spPr/>
    </dgm:pt>
    <dgm:pt modelId="{868E672A-8CF0-414C-9A6B-7AD6DD82E964}" type="pres">
      <dgm:prSet presAssocID="{87A8DE01-F1D4-49B6-AEA3-67F4981CC476}" presName="connectorText" presStyleLbl="sibTrans1D1" presStyleIdx="3" presStyleCnt="11"/>
      <dgm:spPr/>
    </dgm:pt>
    <dgm:pt modelId="{DF9D2D5A-A956-984D-AD06-EA9DCC7C0E3C}" type="pres">
      <dgm:prSet presAssocID="{36AA927B-D1EA-4A33-A9E2-27546DAFE0E2}" presName="node" presStyleLbl="node1" presStyleIdx="4" presStyleCnt="12" custLinFactNeighborX="2086">
        <dgm:presLayoutVars>
          <dgm:bulletEnabled val="1"/>
        </dgm:presLayoutVars>
      </dgm:prSet>
      <dgm:spPr/>
    </dgm:pt>
    <dgm:pt modelId="{9A3303F0-9F86-BF40-88DC-6D222EBE5715}" type="pres">
      <dgm:prSet presAssocID="{8C8D06A8-8D88-4176-BB6F-8867AA758D69}" presName="sibTrans" presStyleLbl="sibTrans1D1" presStyleIdx="4" presStyleCnt="11"/>
      <dgm:spPr/>
    </dgm:pt>
    <dgm:pt modelId="{AB582198-876C-AA43-850E-31DD6BF7BEBB}" type="pres">
      <dgm:prSet presAssocID="{8C8D06A8-8D88-4176-BB6F-8867AA758D69}" presName="connectorText" presStyleLbl="sibTrans1D1" presStyleIdx="4" presStyleCnt="11"/>
      <dgm:spPr/>
    </dgm:pt>
    <dgm:pt modelId="{0A77FBCE-2252-234F-9DBA-8E4C389E0648}" type="pres">
      <dgm:prSet presAssocID="{84895E64-8CFA-45ED-AD11-8F9EA2EA37A6}" presName="node" presStyleLbl="node1" presStyleIdx="5" presStyleCnt="12" custLinFactNeighborX="2086">
        <dgm:presLayoutVars>
          <dgm:bulletEnabled val="1"/>
        </dgm:presLayoutVars>
      </dgm:prSet>
      <dgm:spPr/>
    </dgm:pt>
    <dgm:pt modelId="{58D76F40-C60F-DC48-8C05-E10C3AF48BE1}" type="pres">
      <dgm:prSet presAssocID="{84F89554-7A21-4268-9217-AC89C4A0DC11}" presName="sibTrans" presStyleLbl="sibTrans1D1" presStyleIdx="5" presStyleCnt="11"/>
      <dgm:spPr/>
    </dgm:pt>
    <dgm:pt modelId="{5AA33BF0-DAF4-6B4D-9079-962E6D87EC39}" type="pres">
      <dgm:prSet presAssocID="{84F89554-7A21-4268-9217-AC89C4A0DC11}" presName="connectorText" presStyleLbl="sibTrans1D1" presStyleIdx="5" presStyleCnt="11"/>
      <dgm:spPr/>
    </dgm:pt>
    <dgm:pt modelId="{B64F97CB-1AC3-034C-A63B-0FDCB2A92E0B}" type="pres">
      <dgm:prSet presAssocID="{62E954D4-4456-4859-9073-201B41477991}" presName="node" presStyleLbl="node1" presStyleIdx="6" presStyleCnt="12" custLinFactNeighborX="2086">
        <dgm:presLayoutVars>
          <dgm:bulletEnabled val="1"/>
        </dgm:presLayoutVars>
      </dgm:prSet>
      <dgm:spPr/>
    </dgm:pt>
    <dgm:pt modelId="{5E8069E9-268C-B542-8E1C-3961846C3AE3}" type="pres">
      <dgm:prSet presAssocID="{9F31DE99-42B8-4449-A6A4-8C533B256A82}" presName="sibTrans" presStyleLbl="sibTrans1D1" presStyleIdx="6" presStyleCnt="11"/>
      <dgm:spPr/>
    </dgm:pt>
    <dgm:pt modelId="{45A89C6E-5D80-F641-B16E-22E90864376C}" type="pres">
      <dgm:prSet presAssocID="{9F31DE99-42B8-4449-A6A4-8C533B256A82}" presName="connectorText" presStyleLbl="sibTrans1D1" presStyleIdx="6" presStyleCnt="11"/>
      <dgm:spPr/>
    </dgm:pt>
    <dgm:pt modelId="{96FB7AF3-BA0E-BB42-B5F6-887C0BE1D833}" type="pres">
      <dgm:prSet presAssocID="{7157599C-CDDC-4B60-9CA8-EED1EEBE2D02}" presName="node" presStyleLbl="node1" presStyleIdx="7" presStyleCnt="12" custLinFactNeighborX="2086">
        <dgm:presLayoutVars>
          <dgm:bulletEnabled val="1"/>
        </dgm:presLayoutVars>
      </dgm:prSet>
      <dgm:spPr/>
    </dgm:pt>
    <dgm:pt modelId="{2426DD17-F1C9-7A42-911F-01F00C2FF07F}" type="pres">
      <dgm:prSet presAssocID="{11AF4E1C-817C-4FA3-81BC-52313DBBC9CA}" presName="sibTrans" presStyleLbl="sibTrans1D1" presStyleIdx="7" presStyleCnt="11"/>
      <dgm:spPr/>
    </dgm:pt>
    <dgm:pt modelId="{106F8BCC-7C7B-1247-8A87-C3ADEC37CC73}" type="pres">
      <dgm:prSet presAssocID="{11AF4E1C-817C-4FA3-81BC-52313DBBC9CA}" presName="connectorText" presStyleLbl="sibTrans1D1" presStyleIdx="7" presStyleCnt="11"/>
      <dgm:spPr/>
    </dgm:pt>
    <dgm:pt modelId="{BB04AAD2-035A-7640-9911-F6FEF1922FD8}" type="pres">
      <dgm:prSet presAssocID="{66AE7458-9374-4432-871D-A91946EC0965}" presName="node" presStyleLbl="node1" presStyleIdx="8" presStyleCnt="12" custLinFactNeighborX="2086">
        <dgm:presLayoutVars>
          <dgm:bulletEnabled val="1"/>
        </dgm:presLayoutVars>
      </dgm:prSet>
      <dgm:spPr/>
    </dgm:pt>
    <dgm:pt modelId="{7152C9BF-F493-C241-BB2C-8F01B35EC183}" type="pres">
      <dgm:prSet presAssocID="{81B17B84-88A8-4A16-8020-9B19165A3A30}" presName="sibTrans" presStyleLbl="sibTrans1D1" presStyleIdx="8" presStyleCnt="11"/>
      <dgm:spPr/>
    </dgm:pt>
    <dgm:pt modelId="{A92E8CEB-2283-9044-8FBC-C9C413196C97}" type="pres">
      <dgm:prSet presAssocID="{81B17B84-88A8-4A16-8020-9B19165A3A30}" presName="connectorText" presStyleLbl="sibTrans1D1" presStyleIdx="8" presStyleCnt="11"/>
      <dgm:spPr/>
    </dgm:pt>
    <dgm:pt modelId="{84660EEC-B037-F64C-BF86-0526E2C1EF78}" type="pres">
      <dgm:prSet presAssocID="{D70C7DDB-E6D8-4F21-B632-0B12F0C8E005}" presName="node" presStyleLbl="node1" presStyleIdx="9" presStyleCnt="12" custLinFactNeighborX="2086">
        <dgm:presLayoutVars>
          <dgm:bulletEnabled val="1"/>
        </dgm:presLayoutVars>
      </dgm:prSet>
      <dgm:spPr/>
    </dgm:pt>
    <dgm:pt modelId="{77E60F5B-1C12-4143-95D5-40CF71175EE6}" type="pres">
      <dgm:prSet presAssocID="{295A9FF2-664D-4865-80B0-7567C53487E7}" presName="sibTrans" presStyleLbl="sibTrans1D1" presStyleIdx="9" presStyleCnt="11"/>
      <dgm:spPr/>
    </dgm:pt>
    <dgm:pt modelId="{0A6D21C0-BF6E-4748-B2F0-1D22233DE441}" type="pres">
      <dgm:prSet presAssocID="{295A9FF2-664D-4865-80B0-7567C53487E7}" presName="connectorText" presStyleLbl="sibTrans1D1" presStyleIdx="9" presStyleCnt="11"/>
      <dgm:spPr/>
    </dgm:pt>
    <dgm:pt modelId="{2580B922-47A3-9640-854D-08FCE25D7FFC}" type="pres">
      <dgm:prSet presAssocID="{409AA83F-23A4-4ADD-881F-6E00383FEBD6}" presName="node" presStyleLbl="node1" presStyleIdx="10" presStyleCnt="12" custLinFactNeighborX="2086">
        <dgm:presLayoutVars>
          <dgm:bulletEnabled val="1"/>
        </dgm:presLayoutVars>
      </dgm:prSet>
      <dgm:spPr/>
    </dgm:pt>
    <dgm:pt modelId="{94F425B9-D2C6-BD42-BB60-9DBEE320580E}" type="pres">
      <dgm:prSet presAssocID="{B118A4B7-0883-408E-B09E-9D2B0DF0E86D}" presName="sibTrans" presStyleLbl="sibTrans1D1" presStyleIdx="10" presStyleCnt="11"/>
      <dgm:spPr/>
    </dgm:pt>
    <dgm:pt modelId="{C7931AB9-70D6-0B48-B44B-927BC7D87CDC}" type="pres">
      <dgm:prSet presAssocID="{B118A4B7-0883-408E-B09E-9D2B0DF0E86D}" presName="connectorText" presStyleLbl="sibTrans1D1" presStyleIdx="10" presStyleCnt="11"/>
      <dgm:spPr/>
    </dgm:pt>
    <dgm:pt modelId="{B4C424BC-E41D-984C-8424-27B6D12E7E2D}" type="pres">
      <dgm:prSet presAssocID="{EB4D9E18-1A4F-8649-AFC4-7A93A0CA4A7A}" presName="node" presStyleLbl="node1" presStyleIdx="11" presStyleCnt="12" custLinFactNeighborX="2086">
        <dgm:presLayoutVars>
          <dgm:bulletEnabled val="1"/>
        </dgm:presLayoutVars>
      </dgm:prSet>
      <dgm:spPr/>
    </dgm:pt>
  </dgm:ptLst>
  <dgm:cxnLst>
    <dgm:cxn modelId="{3ADBDE01-FF8E-CF4D-9806-452640C2A779}" type="presOf" srcId="{7C728585-34A7-4F14-A661-985EFDE2D4FE}" destId="{161AB914-D914-C14D-8528-332741CB40AA}" srcOrd="0" destOrd="0" presId="urn:microsoft.com/office/officeart/2016/7/layout/RepeatingBendingProcessNew"/>
    <dgm:cxn modelId="{5A4AAE0A-3706-644B-8D6E-8CA4CDDE4B6C}" type="presOf" srcId="{9F31DE99-42B8-4449-A6A4-8C533B256A82}" destId="{45A89C6E-5D80-F641-B16E-22E90864376C}" srcOrd="1" destOrd="0" presId="urn:microsoft.com/office/officeart/2016/7/layout/RepeatingBendingProcessNew"/>
    <dgm:cxn modelId="{AB118110-239A-5448-BCEB-431DB6769D0F}" type="presOf" srcId="{F8EA4C05-470F-49CC-87DF-599BD23841E9}" destId="{C129D801-BE3D-D14B-ACFD-34C4DF6D29B1}" srcOrd="0" destOrd="0" presId="urn:microsoft.com/office/officeart/2016/7/layout/RepeatingBendingProcessNew"/>
    <dgm:cxn modelId="{0621D61E-2C7C-7640-A97A-6836D0C72F44}" type="presOf" srcId="{EB4D9E18-1A4F-8649-AFC4-7A93A0CA4A7A}" destId="{B4C424BC-E41D-984C-8424-27B6D12E7E2D}" srcOrd="0" destOrd="0" presId="urn:microsoft.com/office/officeart/2016/7/layout/RepeatingBendingProcessNew"/>
    <dgm:cxn modelId="{A4C68E27-4EE7-E945-A845-E3D19CCE98E4}" type="presOf" srcId="{04FB207D-C48B-49BE-923A-3E8997514677}" destId="{6B38E1C7-F492-AA43-B4B8-560849D4E516}" srcOrd="0" destOrd="0" presId="urn:microsoft.com/office/officeart/2016/7/layout/RepeatingBendingProcessNew"/>
    <dgm:cxn modelId="{0618712E-C095-D544-818A-2F0069CC09E6}" type="presOf" srcId="{295A9FF2-664D-4865-80B0-7567C53487E7}" destId="{0A6D21C0-BF6E-4748-B2F0-1D22233DE441}" srcOrd="1" destOrd="0" presId="urn:microsoft.com/office/officeart/2016/7/layout/RepeatingBendingProcessNew"/>
    <dgm:cxn modelId="{91B01232-A382-47C8-9673-A1B9AE104F95}" srcId="{F8EA4C05-470F-49CC-87DF-599BD23841E9}" destId="{4D490EE9-052C-4D1A-B6BA-79820C37C29D}" srcOrd="1" destOrd="0" parTransId="{F9E43AB1-A96E-4FE6-A9E8-0E8697599038}" sibTransId="{08FA12CD-218D-4FB4-8183-23C2F90D36EA}"/>
    <dgm:cxn modelId="{E77F3135-A48E-4471-A37A-FC9980873D1C}" srcId="{F8EA4C05-470F-49CC-87DF-599BD23841E9}" destId="{62E954D4-4456-4859-9073-201B41477991}" srcOrd="6" destOrd="0" parTransId="{08337502-DA8E-421F-82EC-4A988B250FBF}" sibTransId="{9F31DE99-42B8-4449-A6A4-8C533B256A82}"/>
    <dgm:cxn modelId="{2E287937-DDA5-8B4D-8668-9B3CC43D5DF0}" type="presOf" srcId="{87A8DE01-F1D4-49B6-AEA3-67F4981CC476}" destId="{CF1D54DC-759B-DD47-B40A-DDB297AE1801}" srcOrd="0" destOrd="0" presId="urn:microsoft.com/office/officeart/2016/7/layout/RepeatingBendingProcessNew"/>
    <dgm:cxn modelId="{DB613638-BDB0-5046-93E8-2E5DCC798D42}" type="presOf" srcId="{B118A4B7-0883-408E-B09E-9D2B0DF0E86D}" destId="{94F425B9-D2C6-BD42-BB60-9DBEE320580E}" srcOrd="0" destOrd="0" presId="urn:microsoft.com/office/officeart/2016/7/layout/RepeatingBendingProcessNew"/>
    <dgm:cxn modelId="{1206A440-B30E-B942-A1CB-DDB98147FE49}" type="presOf" srcId="{81B17B84-88A8-4A16-8020-9B19165A3A30}" destId="{A92E8CEB-2283-9044-8FBC-C9C413196C97}" srcOrd="1" destOrd="0" presId="urn:microsoft.com/office/officeart/2016/7/layout/RepeatingBendingProcessNew"/>
    <dgm:cxn modelId="{92266167-B44A-2F42-B13A-AF792FBD8B95}" type="presOf" srcId="{409AA83F-23A4-4ADD-881F-6E00383FEBD6}" destId="{2580B922-47A3-9640-854D-08FCE25D7FFC}" srcOrd="0" destOrd="0" presId="urn:microsoft.com/office/officeart/2016/7/layout/RepeatingBendingProcessNew"/>
    <dgm:cxn modelId="{D0D05047-983B-5049-8C72-0026058FDD45}" type="presOf" srcId="{4D490EE9-052C-4D1A-B6BA-79820C37C29D}" destId="{07B2F6E5-6E9D-9842-BA22-ECB48AD3C90F}" srcOrd="0" destOrd="0" presId="urn:microsoft.com/office/officeart/2016/7/layout/RepeatingBendingProcessNew"/>
    <dgm:cxn modelId="{84200468-4F4C-0349-AE10-56DC222EB798}" type="presOf" srcId="{66AE7458-9374-4432-871D-A91946EC0965}" destId="{BB04AAD2-035A-7640-9911-F6FEF1922FD8}" srcOrd="0" destOrd="0" presId="urn:microsoft.com/office/officeart/2016/7/layout/RepeatingBendingProcessNew"/>
    <dgm:cxn modelId="{4F150F4F-6356-3F44-9A87-D22FDDC65D20}" type="presOf" srcId="{D70C7DDB-E6D8-4F21-B632-0B12F0C8E005}" destId="{84660EEC-B037-F64C-BF86-0526E2C1EF78}" srcOrd="0" destOrd="0" presId="urn:microsoft.com/office/officeart/2016/7/layout/RepeatingBendingProcessNew"/>
    <dgm:cxn modelId="{61984554-37B5-1943-944D-6D3BCD45D8A6}" type="presOf" srcId="{08FA12CD-218D-4FB4-8183-23C2F90D36EA}" destId="{6D35C8F8-A1E7-7E4E-950A-C8E855B41F14}" srcOrd="1" destOrd="0" presId="urn:microsoft.com/office/officeart/2016/7/layout/RepeatingBendingProcessNew"/>
    <dgm:cxn modelId="{39E8F354-7FF2-A24F-BAA5-216B08441923}" type="presOf" srcId="{FE8DFEC8-150F-4F8D-80B8-20FE798426EE}" destId="{7D13D696-DA79-D946-A538-A3799FB6F00C}" srcOrd="0" destOrd="0" presId="urn:microsoft.com/office/officeart/2016/7/layout/RepeatingBendingProcessNew"/>
    <dgm:cxn modelId="{EED45F57-4167-4849-9922-5533F3D0C0BC}" srcId="{F8EA4C05-470F-49CC-87DF-599BD23841E9}" destId="{84895E64-8CFA-45ED-AD11-8F9EA2EA37A6}" srcOrd="5" destOrd="0" parTransId="{6E10C456-B28C-4ABF-9521-37F24F992DF1}" sibTransId="{84F89554-7A21-4268-9217-AC89C4A0DC11}"/>
    <dgm:cxn modelId="{F2CB5658-FC2D-F745-83C7-4F5D59DDCFE0}" type="presOf" srcId="{36AA927B-D1EA-4A33-A9E2-27546DAFE0E2}" destId="{DF9D2D5A-A956-984D-AD06-EA9DCC7C0E3C}" srcOrd="0" destOrd="0" presId="urn:microsoft.com/office/officeart/2016/7/layout/RepeatingBendingProcessNew"/>
    <dgm:cxn modelId="{8C98C27F-5452-804E-B764-6C7C8E641446}" type="presOf" srcId="{B118A4B7-0883-408E-B09E-9D2B0DF0E86D}" destId="{C7931AB9-70D6-0B48-B44B-927BC7D87CDC}" srcOrd="1" destOrd="0" presId="urn:microsoft.com/office/officeart/2016/7/layout/RepeatingBendingProcessNew"/>
    <dgm:cxn modelId="{6570E58C-3C10-44C1-A834-CD2F9D783756}" srcId="{F8EA4C05-470F-49CC-87DF-599BD23841E9}" destId="{409AA83F-23A4-4ADD-881F-6E00383FEBD6}" srcOrd="10" destOrd="0" parTransId="{F78085DE-75B1-4B06-964E-C09F5B15534B}" sibTransId="{B118A4B7-0883-408E-B09E-9D2B0DF0E86D}"/>
    <dgm:cxn modelId="{CC304890-51BF-9B46-A873-4C739EBEEB26}" type="presOf" srcId="{8C8D06A8-8D88-4176-BB6F-8867AA758D69}" destId="{9A3303F0-9F86-BF40-88DC-6D222EBE5715}" srcOrd="0" destOrd="0" presId="urn:microsoft.com/office/officeart/2016/7/layout/RepeatingBendingProcessNew"/>
    <dgm:cxn modelId="{4CB73598-8538-BD4F-9381-DFF868BFAE2C}" type="presOf" srcId="{08FA12CD-218D-4FB4-8183-23C2F90D36EA}" destId="{39343B76-080C-E04D-8729-9A187CB71C8F}" srcOrd="0" destOrd="0" presId="urn:microsoft.com/office/officeart/2016/7/layout/RepeatingBendingProcessNew"/>
    <dgm:cxn modelId="{45566CA6-D242-4161-81F7-718FC966BE96}" srcId="{F8EA4C05-470F-49CC-87DF-599BD23841E9}" destId="{FE8DFEC8-150F-4F8D-80B8-20FE798426EE}" srcOrd="0" destOrd="0" parTransId="{21E6EBD4-52C8-416C-BC24-5A352AAD19E2}" sibTransId="{7C728585-34A7-4F14-A661-985EFDE2D4FE}"/>
    <dgm:cxn modelId="{43FDEEA8-DC65-1F42-8994-ED2FEF60999D}" type="presOf" srcId="{87A8DE01-F1D4-49B6-AEA3-67F4981CC476}" destId="{868E672A-8CF0-414C-9A6B-7AD6DD82E964}" srcOrd="1" destOrd="0" presId="urn:microsoft.com/office/officeart/2016/7/layout/RepeatingBendingProcessNew"/>
    <dgm:cxn modelId="{619E7DAB-EACF-C945-888D-6878CA692329}" srcId="{F8EA4C05-470F-49CC-87DF-599BD23841E9}" destId="{EB4D9E18-1A4F-8649-AFC4-7A93A0CA4A7A}" srcOrd="11" destOrd="0" parTransId="{AE8662A9-DC47-1044-9630-0A8B08F98DE6}" sibTransId="{7B698CEA-D8E2-AC4E-971A-1993D374958C}"/>
    <dgm:cxn modelId="{936554AE-6BBB-E64D-8A7C-5801FCBFED0D}" type="presOf" srcId="{11AF4E1C-817C-4FA3-81BC-52313DBBC9CA}" destId="{106F8BCC-7C7B-1247-8A87-C3ADEC37CC73}" srcOrd="1" destOrd="0" presId="urn:microsoft.com/office/officeart/2016/7/layout/RepeatingBendingProcessNew"/>
    <dgm:cxn modelId="{C4FB12B2-D492-8041-9148-253773431384}" type="presOf" srcId="{900F5012-98D1-45E4-8D5F-10FDD6225A7B}" destId="{57FBBC5D-08F8-884D-8962-E9B0786FA253}" srcOrd="0" destOrd="0" presId="urn:microsoft.com/office/officeart/2016/7/layout/RepeatingBendingProcessNew"/>
    <dgm:cxn modelId="{3B34E2BD-EC2D-A64A-882D-544BD2AC3FDF}" type="presOf" srcId="{5CE4BBD0-A90A-4651-A4AC-484FEE1C38CE}" destId="{92A5C889-829C-FD42-BE1F-73A139B15FB1}" srcOrd="0" destOrd="0" presId="urn:microsoft.com/office/officeart/2016/7/layout/RepeatingBendingProcessNew"/>
    <dgm:cxn modelId="{2D686CC1-176D-482F-B252-25D287E2A41B}" srcId="{F8EA4C05-470F-49CC-87DF-599BD23841E9}" destId="{04FB207D-C48B-49BE-923A-3E8997514677}" srcOrd="3" destOrd="0" parTransId="{77EDF91D-F285-4154-9C4C-F87F5DEBF6BE}" sibTransId="{87A8DE01-F1D4-49B6-AEA3-67F4981CC476}"/>
    <dgm:cxn modelId="{8457ACC1-BB5E-ED4F-B4A4-3F7CF43CA583}" type="presOf" srcId="{9F31DE99-42B8-4449-A6A4-8C533B256A82}" destId="{5E8069E9-268C-B542-8E1C-3961846C3AE3}" srcOrd="0" destOrd="0" presId="urn:microsoft.com/office/officeart/2016/7/layout/RepeatingBendingProcessNew"/>
    <dgm:cxn modelId="{ED274DC2-0FDE-9541-A87A-F8F071F21F89}" type="presOf" srcId="{295A9FF2-664D-4865-80B0-7567C53487E7}" destId="{77E60F5B-1C12-4143-95D5-40CF71175EE6}" srcOrd="0" destOrd="0" presId="urn:microsoft.com/office/officeart/2016/7/layout/RepeatingBendingProcessNew"/>
    <dgm:cxn modelId="{A1865BC6-B369-664D-8914-9859B36EE227}" type="presOf" srcId="{81B17B84-88A8-4A16-8020-9B19165A3A30}" destId="{7152C9BF-F493-C241-BB2C-8F01B35EC183}" srcOrd="0" destOrd="0" presId="urn:microsoft.com/office/officeart/2016/7/layout/RepeatingBendingProcessNew"/>
    <dgm:cxn modelId="{C180B5D9-1C4D-F044-9387-EEC9DD32B597}" type="presOf" srcId="{84F89554-7A21-4268-9217-AC89C4A0DC11}" destId="{5AA33BF0-DAF4-6B4D-9079-962E6D87EC39}" srcOrd="1" destOrd="0" presId="urn:microsoft.com/office/officeart/2016/7/layout/RepeatingBendingProcessNew"/>
    <dgm:cxn modelId="{8597A5DA-E902-4B4A-A71F-C3654A59045A}" type="presOf" srcId="{62E954D4-4456-4859-9073-201B41477991}" destId="{B64F97CB-1AC3-034C-A63B-0FDCB2A92E0B}" srcOrd="0" destOrd="0" presId="urn:microsoft.com/office/officeart/2016/7/layout/RepeatingBendingProcessNew"/>
    <dgm:cxn modelId="{E8C490DB-3A92-2C4C-822B-9A9F9AE33C46}" type="presOf" srcId="{8C8D06A8-8D88-4176-BB6F-8867AA758D69}" destId="{AB582198-876C-AA43-850E-31DD6BF7BEBB}" srcOrd="1" destOrd="0" presId="urn:microsoft.com/office/officeart/2016/7/layout/RepeatingBendingProcessNew"/>
    <dgm:cxn modelId="{5CC519DE-C226-41BE-9C1B-A4C8B7322A69}" srcId="{F8EA4C05-470F-49CC-87DF-599BD23841E9}" destId="{66AE7458-9374-4432-871D-A91946EC0965}" srcOrd="8" destOrd="0" parTransId="{CC198E72-3AFB-4D44-BB04-81A4444DD1F1}" sibTransId="{81B17B84-88A8-4A16-8020-9B19165A3A30}"/>
    <dgm:cxn modelId="{6D4A1CDE-0D5C-A643-A790-727C425C6849}" type="presOf" srcId="{7C728585-34A7-4F14-A661-985EFDE2D4FE}" destId="{156273BD-053B-F74B-8741-B3EF783D254E}" srcOrd="1" destOrd="0" presId="urn:microsoft.com/office/officeart/2016/7/layout/RepeatingBendingProcessNew"/>
    <dgm:cxn modelId="{FA4F3CE8-B23D-694C-888B-CC2B5857DDEB}" type="presOf" srcId="{11AF4E1C-817C-4FA3-81BC-52313DBBC9CA}" destId="{2426DD17-F1C9-7A42-911F-01F00C2FF07F}" srcOrd="0" destOrd="0" presId="urn:microsoft.com/office/officeart/2016/7/layout/RepeatingBendingProcessNew"/>
    <dgm:cxn modelId="{A26A62E9-0D52-43F5-8A88-368358639297}" srcId="{F8EA4C05-470F-49CC-87DF-599BD23841E9}" destId="{5CE4BBD0-A90A-4651-A4AC-484FEE1C38CE}" srcOrd="2" destOrd="0" parTransId="{328AE619-F3CC-4E54-8016-0EABB12605F1}" sibTransId="{900F5012-98D1-45E4-8D5F-10FDD6225A7B}"/>
    <dgm:cxn modelId="{FF10ADE9-3E3A-7841-8366-D36BA69C96A7}" type="presOf" srcId="{900F5012-98D1-45E4-8D5F-10FDD6225A7B}" destId="{3E49DF7D-8235-434A-9CCB-6EF6C0063593}" srcOrd="1" destOrd="0" presId="urn:microsoft.com/office/officeart/2016/7/layout/RepeatingBendingProcessNew"/>
    <dgm:cxn modelId="{85535BED-DA8D-304C-BC55-B806B75B8685}" type="presOf" srcId="{84895E64-8CFA-45ED-AD11-8F9EA2EA37A6}" destId="{0A77FBCE-2252-234F-9DBA-8E4C389E0648}" srcOrd="0" destOrd="0" presId="urn:microsoft.com/office/officeart/2016/7/layout/RepeatingBendingProcessNew"/>
    <dgm:cxn modelId="{E3CA28EF-CB0E-0144-B47C-CBA118062C5F}" type="presOf" srcId="{84F89554-7A21-4268-9217-AC89C4A0DC11}" destId="{58D76F40-C60F-DC48-8C05-E10C3AF48BE1}" srcOrd="0" destOrd="0" presId="urn:microsoft.com/office/officeart/2016/7/layout/RepeatingBendingProcessNew"/>
    <dgm:cxn modelId="{319C18F0-B53C-441E-9E88-3C3FA7A97034}" srcId="{F8EA4C05-470F-49CC-87DF-599BD23841E9}" destId="{36AA927B-D1EA-4A33-A9E2-27546DAFE0E2}" srcOrd="4" destOrd="0" parTransId="{BE38DE63-64C5-4BD1-B186-298E3E45C9A0}" sibTransId="{8C8D06A8-8D88-4176-BB6F-8867AA758D69}"/>
    <dgm:cxn modelId="{BDDDA7F0-2A39-4E22-A424-E57C6577D34A}" srcId="{F8EA4C05-470F-49CC-87DF-599BD23841E9}" destId="{D70C7DDB-E6D8-4F21-B632-0B12F0C8E005}" srcOrd="9" destOrd="0" parTransId="{25BD7610-B5FB-4D86-BE63-DF57F625F569}" sibTransId="{295A9FF2-664D-4865-80B0-7567C53487E7}"/>
    <dgm:cxn modelId="{6D016EF2-1027-5A4B-805B-DACEF65650D8}" type="presOf" srcId="{7157599C-CDDC-4B60-9CA8-EED1EEBE2D02}" destId="{96FB7AF3-BA0E-BB42-B5F6-887C0BE1D833}" srcOrd="0" destOrd="0" presId="urn:microsoft.com/office/officeart/2016/7/layout/RepeatingBendingProcessNew"/>
    <dgm:cxn modelId="{07C4E0FE-7F66-477C-AA16-7CEC39743633}" srcId="{F8EA4C05-470F-49CC-87DF-599BD23841E9}" destId="{7157599C-CDDC-4B60-9CA8-EED1EEBE2D02}" srcOrd="7" destOrd="0" parTransId="{C347B629-5BE4-4A74-92E7-74D006EA2DD5}" sibTransId="{11AF4E1C-817C-4FA3-81BC-52313DBBC9CA}"/>
    <dgm:cxn modelId="{9EED54AA-DF17-A64D-8002-819715DEBA59}" type="presParOf" srcId="{C129D801-BE3D-D14B-ACFD-34C4DF6D29B1}" destId="{7D13D696-DA79-D946-A538-A3799FB6F00C}" srcOrd="0" destOrd="0" presId="urn:microsoft.com/office/officeart/2016/7/layout/RepeatingBendingProcessNew"/>
    <dgm:cxn modelId="{B228F990-953D-F34E-A3BF-1F49AD90AFF7}" type="presParOf" srcId="{C129D801-BE3D-D14B-ACFD-34C4DF6D29B1}" destId="{161AB914-D914-C14D-8528-332741CB40AA}" srcOrd="1" destOrd="0" presId="urn:microsoft.com/office/officeart/2016/7/layout/RepeatingBendingProcessNew"/>
    <dgm:cxn modelId="{8A88B663-8D1E-8B48-B254-7A7CF5EB0E73}" type="presParOf" srcId="{161AB914-D914-C14D-8528-332741CB40AA}" destId="{156273BD-053B-F74B-8741-B3EF783D254E}" srcOrd="0" destOrd="0" presId="urn:microsoft.com/office/officeart/2016/7/layout/RepeatingBendingProcessNew"/>
    <dgm:cxn modelId="{6973A03F-D6FF-3F44-BFA9-FA0562DA7CA4}" type="presParOf" srcId="{C129D801-BE3D-D14B-ACFD-34C4DF6D29B1}" destId="{07B2F6E5-6E9D-9842-BA22-ECB48AD3C90F}" srcOrd="2" destOrd="0" presId="urn:microsoft.com/office/officeart/2016/7/layout/RepeatingBendingProcessNew"/>
    <dgm:cxn modelId="{C20C5D2C-E394-E140-905E-8EFAACA75B3A}" type="presParOf" srcId="{C129D801-BE3D-D14B-ACFD-34C4DF6D29B1}" destId="{39343B76-080C-E04D-8729-9A187CB71C8F}" srcOrd="3" destOrd="0" presId="urn:microsoft.com/office/officeart/2016/7/layout/RepeatingBendingProcessNew"/>
    <dgm:cxn modelId="{29DEDB87-B992-D34D-AA09-CBFC12D51099}" type="presParOf" srcId="{39343B76-080C-E04D-8729-9A187CB71C8F}" destId="{6D35C8F8-A1E7-7E4E-950A-C8E855B41F14}" srcOrd="0" destOrd="0" presId="urn:microsoft.com/office/officeart/2016/7/layout/RepeatingBendingProcessNew"/>
    <dgm:cxn modelId="{6ACE9F41-021D-404A-915C-235C66ADE5CE}" type="presParOf" srcId="{C129D801-BE3D-D14B-ACFD-34C4DF6D29B1}" destId="{92A5C889-829C-FD42-BE1F-73A139B15FB1}" srcOrd="4" destOrd="0" presId="urn:microsoft.com/office/officeart/2016/7/layout/RepeatingBendingProcessNew"/>
    <dgm:cxn modelId="{6A8AB6DE-288C-8245-998C-36E8A8567664}" type="presParOf" srcId="{C129D801-BE3D-D14B-ACFD-34C4DF6D29B1}" destId="{57FBBC5D-08F8-884D-8962-E9B0786FA253}" srcOrd="5" destOrd="0" presId="urn:microsoft.com/office/officeart/2016/7/layout/RepeatingBendingProcessNew"/>
    <dgm:cxn modelId="{39177757-1248-434A-B4F6-C13B66350741}" type="presParOf" srcId="{57FBBC5D-08F8-884D-8962-E9B0786FA253}" destId="{3E49DF7D-8235-434A-9CCB-6EF6C0063593}" srcOrd="0" destOrd="0" presId="urn:microsoft.com/office/officeart/2016/7/layout/RepeatingBendingProcessNew"/>
    <dgm:cxn modelId="{704E7BB5-B2D8-3D48-BA14-814CEF7EBEBA}" type="presParOf" srcId="{C129D801-BE3D-D14B-ACFD-34C4DF6D29B1}" destId="{6B38E1C7-F492-AA43-B4B8-560849D4E516}" srcOrd="6" destOrd="0" presId="urn:microsoft.com/office/officeart/2016/7/layout/RepeatingBendingProcessNew"/>
    <dgm:cxn modelId="{4D2E8B95-8803-764E-B1CA-07C82623333C}" type="presParOf" srcId="{C129D801-BE3D-D14B-ACFD-34C4DF6D29B1}" destId="{CF1D54DC-759B-DD47-B40A-DDB297AE1801}" srcOrd="7" destOrd="0" presId="urn:microsoft.com/office/officeart/2016/7/layout/RepeatingBendingProcessNew"/>
    <dgm:cxn modelId="{63423442-8FA8-F14B-9D7C-1EA058C7F332}" type="presParOf" srcId="{CF1D54DC-759B-DD47-B40A-DDB297AE1801}" destId="{868E672A-8CF0-414C-9A6B-7AD6DD82E964}" srcOrd="0" destOrd="0" presId="urn:microsoft.com/office/officeart/2016/7/layout/RepeatingBendingProcessNew"/>
    <dgm:cxn modelId="{CAE0BDEB-37D3-3A4D-892D-EB19EE273871}" type="presParOf" srcId="{C129D801-BE3D-D14B-ACFD-34C4DF6D29B1}" destId="{DF9D2D5A-A956-984D-AD06-EA9DCC7C0E3C}" srcOrd="8" destOrd="0" presId="urn:microsoft.com/office/officeart/2016/7/layout/RepeatingBendingProcessNew"/>
    <dgm:cxn modelId="{761E84A5-0EBF-3E40-AC62-5B53DD4DBC0E}" type="presParOf" srcId="{C129D801-BE3D-D14B-ACFD-34C4DF6D29B1}" destId="{9A3303F0-9F86-BF40-88DC-6D222EBE5715}" srcOrd="9" destOrd="0" presId="urn:microsoft.com/office/officeart/2016/7/layout/RepeatingBendingProcessNew"/>
    <dgm:cxn modelId="{FE585CC6-60C5-D148-8FE4-2ED593B29C76}" type="presParOf" srcId="{9A3303F0-9F86-BF40-88DC-6D222EBE5715}" destId="{AB582198-876C-AA43-850E-31DD6BF7BEBB}" srcOrd="0" destOrd="0" presId="urn:microsoft.com/office/officeart/2016/7/layout/RepeatingBendingProcessNew"/>
    <dgm:cxn modelId="{8FAAD545-13F1-FC44-AC12-85D3F6745F57}" type="presParOf" srcId="{C129D801-BE3D-D14B-ACFD-34C4DF6D29B1}" destId="{0A77FBCE-2252-234F-9DBA-8E4C389E0648}" srcOrd="10" destOrd="0" presId="urn:microsoft.com/office/officeart/2016/7/layout/RepeatingBendingProcessNew"/>
    <dgm:cxn modelId="{D460C654-D332-8E46-907E-56BEA72C240D}" type="presParOf" srcId="{C129D801-BE3D-D14B-ACFD-34C4DF6D29B1}" destId="{58D76F40-C60F-DC48-8C05-E10C3AF48BE1}" srcOrd="11" destOrd="0" presId="urn:microsoft.com/office/officeart/2016/7/layout/RepeatingBendingProcessNew"/>
    <dgm:cxn modelId="{56C6CDCA-3061-6242-A6C1-E70258470214}" type="presParOf" srcId="{58D76F40-C60F-DC48-8C05-E10C3AF48BE1}" destId="{5AA33BF0-DAF4-6B4D-9079-962E6D87EC39}" srcOrd="0" destOrd="0" presId="urn:microsoft.com/office/officeart/2016/7/layout/RepeatingBendingProcessNew"/>
    <dgm:cxn modelId="{8956F002-6ECB-6C4A-9801-0509D4633CAB}" type="presParOf" srcId="{C129D801-BE3D-D14B-ACFD-34C4DF6D29B1}" destId="{B64F97CB-1AC3-034C-A63B-0FDCB2A92E0B}" srcOrd="12" destOrd="0" presId="urn:microsoft.com/office/officeart/2016/7/layout/RepeatingBendingProcessNew"/>
    <dgm:cxn modelId="{0464414A-7480-D44E-87EC-A7FF18EFFED3}" type="presParOf" srcId="{C129D801-BE3D-D14B-ACFD-34C4DF6D29B1}" destId="{5E8069E9-268C-B542-8E1C-3961846C3AE3}" srcOrd="13" destOrd="0" presId="urn:microsoft.com/office/officeart/2016/7/layout/RepeatingBendingProcessNew"/>
    <dgm:cxn modelId="{80E9E4E1-ECB0-6745-BB25-AA60CE5C9D63}" type="presParOf" srcId="{5E8069E9-268C-B542-8E1C-3961846C3AE3}" destId="{45A89C6E-5D80-F641-B16E-22E90864376C}" srcOrd="0" destOrd="0" presId="urn:microsoft.com/office/officeart/2016/7/layout/RepeatingBendingProcessNew"/>
    <dgm:cxn modelId="{D23E75FE-1463-EE42-AB5B-6DD479B6228E}" type="presParOf" srcId="{C129D801-BE3D-D14B-ACFD-34C4DF6D29B1}" destId="{96FB7AF3-BA0E-BB42-B5F6-887C0BE1D833}" srcOrd="14" destOrd="0" presId="urn:microsoft.com/office/officeart/2016/7/layout/RepeatingBendingProcessNew"/>
    <dgm:cxn modelId="{C1713A30-8BF6-5E40-8CB1-33FF8CF93A56}" type="presParOf" srcId="{C129D801-BE3D-D14B-ACFD-34C4DF6D29B1}" destId="{2426DD17-F1C9-7A42-911F-01F00C2FF07F}" srcOrd="15" destOrd="0" presId="urn:microsoft.com/office/officeart/2016/7/layout/RepeatingBendingProcessNew"/>
    <dgm:cxn modelId="{8783402C-9E4E-6C4A-8E67-0D1C55532DAE}" type="presParOf" srcId="{2426DD17-F1C9-7A42-911F-01F00C2FF07F}" destId="{106F8BCC-7C7B-1247-8A87-C3ADEC37CC73}" srcOrd="0" destOrd="0" presId="urn:microsoft.com/office/officeart/2016/7/layout/RepeatingBendingProcessNew"/>
    <dgm:cxn modelId="{5A7DD656-7298-3F4C-96C2-47803EBF89EC}" type="presParOf" srcId="{C129D801-BE3D-D14B-ACFD-34C4DF6D29B1}" destId="{BB04AAD2-035A-7640-9911-F6FEF1922FD8}" srcOrd="16" destOrd="0" presId="urn:microsoft.com/office/officeart/2016/7/layout/RepeatingBendingProcessNew"/>
    <dgm:cxn modelId="{AE493FE8-3BB4-BC4F-B6FC-8EFBFC208B4D}" type="presParOf" srcId="{C129D801-BE3D-D14B-ACFD-34C4DF6D29B1}" destId="{7152C9BF-F493-C241-BB2C-8F01B35EC183}" srcOrd="17" destOrd="0" presId="urn:microsoft.com/office/officeart/2016/7/layout/RepeatingBendingProcessNew"/>
    <dgm:cxn modelId="{F1EB1718-DA17-F840-8129-B641941BA702}" type="presParOf" srcId="{7152C9BF-F493-C241-BB2C-8F01B35EC183}" destId="{A92E8CEB-2283-9044-8FBC-C9C413196C97}" srcOrd="0" destOrd="0" presId="urn:microsoft.com/office/officeart/2016/7/layout/RepeatingBendingProcessNew"/>
    <dgm:cxn modelId="{09657F78-7CB6-BB4B-9947-7E700CAF44C7}" type="presParOf" srcId="{C129D801-BE3D-D14B-ACFD-34C4DF6D29B1}" destId="{84660EEC-B037-F64C-BF86-0526E2C1EF78}" srcOrd="18" destOrd="0" presId="urn:microsoft.com/office/officeart/2016/7/layout/RepeatingBendingProcessNew"/>
    <dgm:cxn modelId="{6B979DB1-0880-A742-A550-B1B27F9A36BB}" type="presParOf" srcId="{C129D801-BE3D-D14B-ACFD-34C4DF6D29B1}" destId="{77E60F5B-1C12-4143-95D5-40CF71175EE6}" srcOrd="19" destOrd="0" presId="urn:microsoft.com/office/officeart/2016/7/layout/RepeatingBendingProcessNew"/>
    <dgm:cxn modelId="{0ABAAC83-C56E-6F41-B4CA-E7C57F45C517}" type="presParOf" srcId="{77E60F5B-1C12-4143-95D5-40CF71175EE6}" destId="{0A6D21C0-BF6E-4748-B2F0-1D22233DE441}" srcOrd="0" destOrd="0" presId="urn:microsoft.com/office/officeart/2016/7/layout/RepeatingBendingProcessNew"/>
    <dgm:cxn modelId="{EADF5BEA-CC13-5F44-B916-4CCA4A3A1F91}" type="presParOf" srcId="{C129D801-BE3D-D14B-ACFD-34C4DF6D29B1}" destId="{2580B922-47A3-9640-854D-08FCE25D7FFC}" srcOrd="20" destOrd="0" presId="urn:microsoft.com/office/officeart/2016/7/layout/RepeatingBendingProcessNew"/>
    <dgm:cxn modelId="{7A168AF7-2EF2-2B41-A716-365F0BF69F90}" type="presParOf" srcId="{C129D801-BE3D-D14B-ACFD-34C4DF6D29B1}" destId="{94F425B9-D2C6-BD42-BB60-9DBEE320580E}" srcOrd="21" destOrd="0" presId="urn:microsoft.com/office/officeart/2016/7/layout/RepeatingBendingProcessNew"/>
    <dgm:cxn modelId="{38600FE9-6575-C84D-A175-CBBF90B05CC9}" type="presParOf" srcId="{94F425B9-D2C6-BD42-BB60-9DBEE320580E}" destId="{C7931AB9-70D6-0B48-B44B-927BC7D87CDC}" srcOrd="0" destOrd="0" presId="urn:microsoft.com/office/officeart/2016/7/layout/RepeatingBendingProcessNew"/>
    <dgm:cxn modelId="{4BC03A03-41DE-994C-8765-3089C065D9A0}" type="presParOf" srcId="{C129D801-BE3D-D14B-ACFD-34C4DF6D29B1}" destId="{B4C424BC-E41D-984C-8424-27B6D12E7E2D}" srcOrd="2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0BF88F-7A8C-4F6E-826A-1BBA02412BA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E47F3F-2C88-4A17-905B-9CF1F4E5F065}">
      <dgm:prSet/>
      <dgm:spPr/>
      <dgm:t>
        <a:bodyPr/>
        <a:lstStyle/>
        <a:p>
          <a:r>
            <a:rPr lang="en-US" dirty="0"/>
            <a:t>John </a:t>
          </a:r>
          <a:r>
            <a:rPr lang="en-US" dirty="0" err="1"/>
            <a:t>Summerfruit</a:t>
          </a:r>
          <a:r>
            <a:rPr lang="en-US" dirty="0"/>
            <a:t>, Kathy Fleming, &amp; Allie Rosenbloom</a:t>
          </a:r>
        </a:p>
      </dgm:t>
      <dgm:extLst>
        <a:ext uri="{E40237B7-FDA0-4F09-8148-C483321AD2D9}">
          <dgm14:cNvPr xmlns:dgm14="http://schemas.microsoft.com/office/drawing/2010/diagram" id="0" name="" descr="John Summerfruit, Kathy Fleming, &amp; Allie Rosenbloom&#10;Minah Oh &amp; the CDL Team&#10;Chaz Compton&#10;Drew Karhan, Chip Kenney, Amber McConnell, Patricia Henke, &amp; Esmeralda Jones&#10;Allison Flanagan &amp; the NRLI team&#10;Joyce Clark &amp; Lupe Rojas-Sanchez &amp; the EFRC team&#10;Josh Belfy &amp; Mary Ellen Sousa &amp; the CSA team&#10;Theresa Lally&#10;"/>
        </a:ext>
      </dgm:extLst>
    </dgm:pt>
    <dgm:pt modelId="{A21895CB-E798-46A6-8822-C3610E0980BD}" type="parTrans" cxnId="{7F7159DC-9F92-4F56-888A-9F060C097EE1}">
      <dgm:prSet/>
      <dgm:spPr/>
      <dgm:t>
        <a:bodyPr/>
        <a:lstStyle/>
        <a:p>
          <a:endParaRPr lang="en-US"/>
        </a:p>
      </dgm:t>
    </dgm:pt>
    <dgm:pt modelId="{AF7C3F0A-1E0F-460F-86A2-6B6865019675}" type="sibTrans" cxnId="{7F7159DC-9F92-4F56-888A-9F060C097EE1}">
      <dgm:prSet/>
      <dgm:spPr/>
      <dgm:t>
        <a:bodyPr/>
        <a:lstStyle/>
        <a:p>
          <a:endParaRPr lang="en-US"/>
        </a:p>
      </dgm:t>
    </dgm:pt>
    <dgm:pt modelId="{775084C6-F38E-4A1D-816C-53BDA392FFB2}">
      <dgm:prSet/>
      <dgm:spPr/>
      <dgm:t>
        <a:bodyPr/>
        <a:lstStyle/>
        <a:p>
          <a:r>
            <a:rPr lang="en-US" dirty="0"/>
            <a:t>Minah Oh &amp; the CDL Team</a:t>
          </a:r>
        </a:p>
      </dgm:t>
      <dgm:extLst>
        <a:ext uri="{E40237B7-FDA0-4F09-8148-C483321AD2D9}">
          <dgm14:cNvPr xmlns:dgm14="http://schemas.microsoft.com/office/drawing/2010/diagram" id="0" name="" descr="John Summerfruit, Kathy Fleming, &amp; Allie Rosenbloom&#10;Minah Oh &amp; the CDL Team&#10;Chaz Compton&#10;Drew Karhan, Chip Kenney, Amber McConnell, Patricia Henke, &amp; Esmeralda Jones&#10;Allison Flanagan &amp; the NRLI team&#10;Joyce Clark &amp; Lupe Rojas-Sanchez &amp; the EFRC team&#10;Josh Belfy &amp; Mary Ellen Sousa &amp; the CSA team&#10;Theresa Lally&#10;"/>
        </a:ext>
      </dgm:extLst>
    </dgm:pt>
    <dgm:pt modelId="{F8074206-EE26-46EF-9402-4321E479A21A}" type="parTrans" cxnId="{BF8846A9-2838-48D5-837B-CFABF3D81197}">
      <dgm:prSet/>
      <dgm:spPr/>
      <dgm:t>
        <a:bodyPr/>
        <a:lstStyle/>
        <a:p>
          <a:endParaRPr lang="en-US"/>
        </a:p>
      </dgm:t>
    </dgm:pt>
    <dgm:pt modelId="{87666ECD-CE01-479F-BC0D-FCC36C380E1E}" type="sibTrans" cxnId="{BF8846A9-2838-48D5-837B-CFABF3D81197}">
      <dgm:prSet/>
      <dgm:spPr/>
      <dgm:t>
        <a:bodyPr/>
        <a:lstStyle/>
        <a:p>
          <a:endParaRPr lang="en-US"/>
        </a:p>
      </dgm:t>
    </dgm:pt>
    <dgm:pt modelId="{9E5A10BF-DF5D-49ED-A245-3DAB47A3315D}">
      <dgm:prSet/>
      <dgm:spPr/>
      <dgm:t>
        <a:bodyPr/>
        <a:lstStyle/>
        <a:p>
          <a:r>
            <a:rPr lang="en-US" dirty="0"/>
            <a:t>Chaz Compton</a:t>
          </a:r>
        </a:p>
      </dgm:t>
      <dgm:extLst>
        <a:ext uri="{E40237B7-FDA0-4F09-8148-C483321AD2D9}">
          <dgm14:cNvPr xmlns:dgm14="http://schemas.microsoft.com/office/drawing/2010/diagram" id="0" name="" descr="John Summerfruit, Kathy Fleming, &amp; Allie Rosenbloom&#10;Minah Oh &amp; the CDL Team&#10;Chaz Compton&#10;Drew Karhan, Chip Kenney, Amber McConnell, Patricia Henke, &amp; Esmeralda Jones&#10;Allison Flanagan &amp; the NRLI team&#10;Joyce Clark &amp; Lupe Rojas-Sanchez &amp; the EFRC team&#10;Josh Belfy &amp; Mary Ellen Sousa &amp; the CSA team&#10;Theresa Lally&#10;"/>
        </a:ext>
      </dgm:extLst>
    </dgm:pt>
    <dgm:pt modelId="{7A821533-E009-497E-AB53-C63ACF76216E}" type="parTrans" cxnId="{A936256D-975D-4DE0-B457-1AA3A17551CE}">
      <dgm:prSet/>
      <dgm:spPr/>
      <dgm:t>
        <a:bodyPr/>
        <a:lstStyle/>
        <a:p>
          <a:endParaRPr lang="en-US"/>
        </a:p>
      </dgm:t>
    </dgm:pt>
    <dgm:pt modelId="{62C1A06E-4A28-47C1-A18C-89BF16F09932}" type="sibTrans" cxnId="{A936256D-975D-4DE0-B457-1AA3A17551CE}">
      <dgm:prSet/>
      <dgm:spPr/>
      <dgm:t>
        <a:bodyPr/>
        <a:lstStyle/>
        <a:p>
          <a:endParaRPr lang="en-US"/>
        </a:p>
      </dgm:t>
    </dgm:pt>
    <dgm:pt modelId="{4F552FB6-0D94-4030-8544-EF335BEC667B}">
      <dgm:prSet/>
      <dgm:spPr/>
      <dgm:t>
        <a:bodyPr/>
        <a:lstStyle/>
        <a:p>
          <a:r>
            <a:rPr lang="en-US" dirty="0"/>
            <a:t>Drew Karhan, Chip Kenney, Amber McConnell, Patricia Henke, &amp; Essie Jones</a:t>
          </a:r>
        </a:p>
      </dgm:t>
      <dgm:extLst>
        <a:ext uri="{E40237B7-FDA0-4F09-8148-C483321AD2D9}">
          <dgm14:cNvPr xmlns:dgm14="http://schemas.microsoft.com/office/drawing/2010/diagram" id="0" name="" descr="John Summerfruit, Kathy Fleming, &amp; Allie Rosenbloom&#10;Minah Oh &amp; the CDL Team&#10;Chaz Compton&#10;Drew Karhan, Chip Kenney, Amber McConnell, Patricia Henke, &amp; Esmeralda Jones&#10;Allison Flanagan &amp; the NRLI team&#10;Joyce Clark &amp; Lupe Rojas-Sanchez &amp; the EFRC team&#10;Josh Belfy &amp; Mary Ellen Sousa &amp; the CSA team&#10;Theresa Lally&#10;"/>
        </a:ext>
      </dgm:extLst>
    </dgm:pt>
    <dgm:pt modelId="{970EAFAB-D605-47F4-915A-CED0AEDD2282}" type="parTrans" cxnId="{71EB366E-0C17-49AE-B989-81C5BAE18654}">
      <dgm:prSet/>
      <dgm:spPr/>
      <dgm:t>
        <a:bodyPr/>
        <a:lstStyle/>
        <a:p>
          <a:endParaRPr lang="en-US"/>
        </a:p>
      </dgm:t>
    </dgm:pt>
    <dgm:pt modelId="{22DAFCB6-3538-45C2-9F2A-C6016C39FF5A}" type="sibTrans" cxnId="{71EB366E-0C17-49AE-B989-81C5BAE18654}">
      <dgm:prSet/>
      <dgm:spPr/>
      <dgm:t>
        <a:bodyPr/>
        <a:lstStyle/>
        <a:p>
          <a:endParaRPr lang="en-US"/>
        </a:p>
      </dgm:t>
    </dgm:pt>
    <dgm:pt modelId="{BA651FDE-41E0-4526-A011-160EAB05F8DF}">
      <dgm:prSet/>
      <dgm:spPr/>
      <dgm:t>
        <a:bodyPr/>
        <a:lstStyle/>
        <a:p>
          <a:r>
            <a:rPr lang="en-US" dirty="0"/>
            <a:t>Cheryl Fuller &amp; the NRLI team</a:t>
          </a:r>
        </a:p>
      </dgm:t>
      <dgm:extLst>
        <a:ext uri="{E40237B7-FDA0-4F09-8148-C483321AD2D9}">
          <dgm14:cNvPr xmlns:dgm14="http://schemas.microsoft.com/office/drawing/2010/diagram" id="0" name="" descr="John Summerfruit, Kathy Fleming, &amp; Allie Rosenbloom&#10;Minah Oh &amp; the CDL Team&#10;Chaz Compton&#10;Drew Karhan, Chip Kenney, Amber McConnell, Patricia Henke, &amp; Esmeralda Jones&#10;Allison Flanagan &amp; the NRLI team&#10;Joyce Clark &amp; Lupe Rojas-Sanchez &amp; the EFRC team&#10;Josh Belfy &amp; Mary Ellen Sousa &amp; the CSA team&#10;Theresa Lally&#10;"/>
        </a:ext>
      </dgm:extLst>
    </dgm:pt>
    <dgm:pt modelId="{03587CA1-E087-44F8-86E6-997828AFBF24}" type="parTrans" cxnId="{D7D55C92-9629-4C7A-9029-8426ADC48829}">
      <dgm:prSet/>
      <dgm:spPr/>
      <dgm:t>
        <a:bodyPr/>
        <a:lstStyle/>
        <a:p>
          <a:endParaRPr lang="en-US"/>
        </a:p>
      </dgm:t>
    </dgm:pt>
    <dgm:pt modelId="{444BB2FF-9425-4FB6-8BE3-D28D122DA7AC}" type="sibTrans" cxnId="{D7D55C92-9629-4C7A-9029-8426ADC48829}">
      <dgm:prSet/>
      <dgm:spPr/>
      <dgm:t>
        <a:bodyPr/>
        <a:lstStyle/>
        <a:p>
          <a:endParaRPr lang="en-US"/>
        </a:p>
      </dgm:t>
    </dgm:pt>
    <dgm:pt modelId="{6FD866C9-B6D9-4AF6-9BC1-4BF300371956}">
      <dgm:prSet/>
      <dgm:spPr/>
      <dgm:t>
        <a:bodyPr/>
        <a:lstStyle/>
        <a:p>
          <a:r>
            <a:rPr lang="en-US" dirty="0"/>
            <a:t>Joyce Clark &amp; Lupe Rojas-Sanchez &amp; the EFRC team</a:t>
          </a:r>
        </a:p>
      </dgm:t>
      <dgm:extLst>
        <a:ext uri="{E40237B7-FDA0-4F09-8148-C483321AD2D9}">
          <dgm14:cNvPr xmlns:dgm14="http://schemas.microsoft.com/office/drawing/2010/diagram" id="0" name="" descr="John Summerfruit, Kathy Fleming, &amp; Allie Rosenbloom&#10;Minah Oh &amp; the CDL Team&#10;Chaz Compton&#10;Drew Karhan, Chip Kenney, Amber McConnell, Patricia Henke, &amp; Esmeralda Jones&#10;Allison Flanagan &amp; the NRLI team&#10;Joyce Clark &amp; Lupe Rojas-Sanchez &amp; the EFRC team&#10;Josh Belfy &amp; Mary Ellen Sousa &amp; the CSA team&#10;Theresa Lally&#10;"/>
        </a:ext>
      </dgm:extLst>
    </dgm:pt>
    <dgm:pt modelId="{0464B1EB-6426-433C-92EE-BEDE687CABFD}" type="parTrans" cxnId="{C9A05614-8F83-4EE2-BC37-9712F2574164}">
      <dgm:prSet/>
      <dgm:spPr/>
      <dgm:t>
        <a:bodyPr/>
        <a:lstStyle/>
        <a:p>
          <a:endParaRPr lang="en-US"/>
        </a:p>
      </dgm:t>
    </dgm:pt>
    <dgm:pt modelId="{BE513E3D-CD44-41BD-BDE8-98216708131B}" type="sibTrans" cxnId="{C9A05614-8F83-4EE2-BC37-9712F2574164}">
      <dgm:prSet/>
      <dgm:spPr/>
      <dgm:t>
        <a:bodyPr/>
        <a:lstStyle/>
        <a:p>
          <a:endParaRPr lang="en-US"/>
        </a:p>
      </dgm:t>
    </dgm:pt>
    <dgm:pt modelId="{6495C766-445D-4711-B713-CCE382E72F2B}">
      <dgm:prSet/>
      <dgm:spPr/>
      <dgm:t>
        <a:bodyPr/>
        <a:lstStyle/>
        <a:p>
          <a:r>
            <a:rPr lang="en-US" dirty="0"/>
            <a:t>Josh Belfy &amp; Mary Ellen Sousa &amp; the CSA team</a:t>
          </a:r>
        </a:p>
      </dgm:t>
      <dgm:extLst>
        <a:ext uri="{E40237B7-FDA0-4F09-8148-C483321AD2D9}">
          <dgm14:cNvPr xmlns:dgm14="http://schemas.microsoft.com/office/drawing/2010/diagram" id="0" name="" descr="John Summerfruit, Kathy Fleming, &amp; Allie Rosenbloom&#10;Minah Oh &amp; the CDL Team&#10;Chaz Compton&#10;Drew Karhan, Chip Kenney, Amber McConnell, Patricia Henke, &amp; Esmeralda Jones&#10;Allison Flanagan &amp; the NRLI team&#10;Joyce Clark &amp; Lupe Rojas-Sanchez &amp; the EFRC team&#10;Josh Belfy &amp; Mary Ellen Sousa &amp; the CSA team&#10;Theresa Lally&#10;"/>
        </a:ext>
      </dgm:extLst>
    </dgm:pt>
    <dgm:pt modelId="{E043780F-8BCA-45BE-BAC6-7638F8D8AEC1}" type="parTrans" cxnId="{FC254E62-7C2F-4295-BC16-6DFB3A04ABF7}">
      <dgm:prSet/>
      <dgm:spPr/>
      <dgm:t>
        <a:bodyPr/>
        <a:lstStyle/>
        <a:p>
          <a:endParaRPr lang="en-US"/>
        </a:p>
      </dgm:t>
    </dgm:pt>
    <dgm:pt modelId="{E9D00EFF-A806-45B4-A267-18BF49179A14}" type="sibTrans" cxnId="{FC254E62-7C2F-4295-BC16-6DFB3A04ABF7}">
      <dgm:prSet/>
      <dgm:spPr/>
      <dgm:t>
        <a:bodyPr/>
        <a:lstStyle/>
        <a:p>
          <a:endParaRPr lang="en-US"/>
        </a:p>
      </dgm:t>
    </dgm:pt>
    <dgm:pt modelId="{5510229C-1312-AA41-A27A-2A25F853D265}">
      <dgm:prSet/>
      <dgm:spPr/>
      <dgm:t>
        <a:bodyPr/>
        <a:lstStyle/>
        <a:p>
          <a:r>
            <a:rPr lang="en-US" dirty="0"/>
            <a:t>Theresa Lally</a:t>
          </a:r>
        </a:p>
      </dgm:t>
      <dgm:extLst>
        <a:ext uri="{E40237B7-FDA0-4F09-8148-C483321AD2D9}">
          <dgm14:cNvPr xmlns:dgm14="http://schemas.microsoft.com/office/drawing/2010/diagram" id="0" name="" descr="John Summerfruit, Kathy Fleming, &amp; Allie Rosenbloom&#10;Minah Oh &amp; the CDL Team&#10;Chaz Compton&#10;Drew Karhan, Chip Kenney, Amber McConnell, Patricia Henke, &amp; Esmeralda Jones&#10;Allison Flanagan &amp; the NRLI team&#10;Joyce Clark &amp; Lupe Rojas-Sanchez &amp; the EFRC team&#10;Josh Belfy &amp; Mary Ellen Sousa &amp; the CSA team&#10;Theresa Lally&#10;"/>
        </a:ext>
      </dgm:extLst>
    </dgm:pt>
    <dgm:pt modelId="{742FEF4C-B9E6-534A-A1DB-3F88A6388B27}" type="parTrans" cxnId="{43453290-0A0B-9346-ABED-761CC0DCFDE0}">
      <dgm:prSet/>
      <dgm:spPr/>
      <dgm:t>
        <a:bodyPr/>
        <a:lstStyle/>
        <a:p>
          <a:endParaRPr lang="en-US"/>
        </a:p>
      </dgm:t>
    </dgm:pt>
    <dgm:pt modelId="{11817C93-596A-F644-863A-644D88D38718}" type="sibTrans" cxnId="{43453290-0A0B-9346-ABED-761CC0DCFDE0}">
      <dgm:prSet/>
      <dgm:spPr/>
      <dgm:t>
        <a:bodyPr/>
        <a:lstStyle/>
        <a:p>
          <a:endParaRPr lang="en-US"/>
        </a:p>
      </dgm:t>
    </dgm:pt>
    <dgm:pt modelId="{7CEC4CF2-0EA0-2C44-A633-5BA767071324}" type="pres">
      <dgm:prSet presAssocID="{E80BF88F-7A8C-4F6E-826A-1BBA02412BAD}" presName="diagram" presStyleCnt="0">
        <dgm:presLayoutVars>
          <dgm:dir/>
          <dgm:resizeHandles val="exact"/>
        </dgm:presLayoutVars>
      </dgm:prSet>
      <dgm:spPr/>
    </dgm:pt>
    <dgm:pt modelId="{221C2F16-28FF-574D-8B9E-84D86CF32439}" type="pres">
      <dgm:prSet presAssocID="{DFE47F3F-2C88-4A17-905B-9CF1F4E5F065}" presName="node" presStyleLbl="node1" presStyleIdx="0" presStyleCnt="8">
        <dgm:presLayoutVars>
          <dgm:bulletEnabled val="1"/>
        </dgm:presLayoutVars>
      </dgm:prSet>
      <dgm:spPr/>
    </dgm:pt>
    <dgm:pt modelId="{262A1D62-7EF5-4D43-8393-E17226F47FA1}" type="pres">
      <dgm:prSet presAssocID="{AF7C3F0A-1E0F-460F-86A2-6B6865019675}" presName="sibTrans" presStyleCnt="0"/>
      <dgm:spPr/>
    </dgm:pt>
    <dgm:pt modelId="{E7B6C14A-6E66-5C4B-B8A4-5A6DEE140243}" type="pres">
      <dgm:prSet presAssocID="{775084C6-F38E-4A1D-816C-53BDA392FFB2}" presName="node" presStyleLbl="node1" presStyleIdx="1" presStyleCnt="8">
        <dgm:presLayoutVars>
          <dgm:bulletEnabled val="1"/>
        </dgm:presLayoutVars>
      </dgm:prSet>
      <dgm:spPr/>
    </dgm:pt>
    <dgm:pt modelId="{5BCC7300-890C-2B4B-A05A-68DEC6E942FE}" type="pres">
      <dgm:prSet presAssocID="{87666ECD-CE01-479F-BC0D-FCC36C380E1E}" presName="sibTrans" presStyleCnt="0"/>
      <dgm:spPr/>
    </dgm:pt>
    <dgm:pt modelId="{DE7B88A9-52BD-7246-91D9-2618E2CBA50C}" type="pres">
      <dgm:prSet presAssocID="{9E5A10BF-DF5D-49ED-A245-3DAB47A3315D}" presName="node" presStyleLbl="node1" presStyleIdx="2" presStyleCnt="8">
        <dgm:presLayoutVars>
          <dgm:bulletEnabled val="1"/>
        </dgm:presLayoutVars>
      </dgm:prSet>
      <dgm:spPr/>
    </dgm:pt>
    <dgm:pt modelId="{A8910C0C-0BE2-CF4A-B12D-42507A753454}" type="pres">
      <dgm:prSet presAssocID="{62C1A06E-4A28-47C1-A18C-89BF16F09932}" presName="sibTrans" presStyleCnt="0"/>
      <dgm:spPr/>
    </dgm:pt>
    <dgm:pt modelId="{59A0577E-0652-B74A-917B-A9D909DF85BA}" type="pres">
      <dgm:prSet presAssocID="{4F552FB6-0D94-4030-8544-EF335BEC667B}" presName="node" presStyleLbl="node1" presStyleIdx="3" presStyleCnt="8">
        <dgm:presLayoutVars>
          <dgm:bulletEnabled val="1"/>
        </dgm:presLayoutVars>
      </dgm:prSet>
      <dgm:spPr/>
    </dgm:pt>
    <dgm:pt modelId="{EF14CB35-2466-1A47-BBBB-200BD539615F}" type="pres">
      <dgm:prSet presAssocID="{22DAFCB6-3538-45C2-9F2A-C6016C39FF5A}" presName="sibTrans" presStyleCnt="0"/>
      <dgm:spPr/>
    </dgm:pt>
    <dgm:pt modelId="{450ABE08-FE92-7849-BA92-3299FADA92D7}" type="pres">
      <dgm:prSet presAssocID="{BA651FDE-41E0-4526-A011-160EAB05F8DF}" presName="node" presStyleLbl="node1" presStyleIdx="4" presStyleCnt="8">
        <dgm:presLayoutVars>
          <dgm:bulletEnabled val="1"/>
        </dgm:presLayoutVars>
      </dgm:prSet>
      <dgm:spPr/>
    </dgm:pt>
    <dgm:pt modelId="{C956F6D0-DD79-C74B-8503-600E707E8EFC}" type="pres">
      <dgm:prSet presAssocID="{444BB2FF-9425-4FB6-8BE3-D28D122DA7AC}" presName="sibTrans" presStyleCnt="0"/>
      <dgm:spPr/>
    </dgm:pt>
    <dgm:pt modelId="{4384935C-F184-244A-82FC-84A82272C259}" type="pres">
      <dgm:prSet presAssocID="{6FD866C9-B6D9-4AF6-9BC1-4BF300371956}" presName="node" presStyleLbl="node1" presStyleIdx="5" presStyleCnt="8">
        <dgm:presLayoutVars>
          <dgm:bulletEnabled val="1"/>
        </dgm:presLayoutVars>
      </dgm:prSet>
      <dgm:spPr/>
    </dgm:pt>
    <dgm:pt modelId="{D8204587-23C8-A441-939F-9DF86553FFC3}" type="pres">
      <dgm:prSet presAssocID="{BE513E3D-CD44-41BD-BDE8-98216708131B}" presName="sibTrans" presStyleCnt="0"/>
      <dgm:spPr/>
    </dgm:pt>
    <dgm:pt modelId="{61125657-D40F-9348-8A1E-2CFDF56900F4}" type="pres">
      <dgm:prSet presAssocID="{6495C766-445D-4711-B713-CCE382E72F2B}" presName="node" presStyleLbl="node1" presStyleIdx="6" presStyleCnt="8">
        <dgm:presLayoutVars>
          <dgm:bulletEnabled val="1"/>
        </dgm:presLayoutVars>
      </dgm:prSet>
      <dgm:spPr/>
    </dgm:pt>
    <dgm:pt modelId="{12CBD099-7897-6F4B-B3C4-3C632809F6B0}" type="pres">
      <dgm:prSet presAssocID="{E9D00EFF-A806-45B4-A267-18BF49179A14}" presName="sibTrans" presStyleCnt="0"/>
      <dgm:spPr/>
    </dgm:pt>
    <dgm:pt modelId="{F0E2A91C-9625-DD42-928A-829201FDC254}" type="pres">
      <dgm:prSet presAssocID="{5510229C-1312-AA41-A27A-2A25F853D265}" presName="node" presStyleLbl="node1" presStyleIdx="7" presStyleCnt="8">
        <dgm:presLayoutVars>
          <dgm:bulletEnabled val="1"/>
        </dgm:presLayoutVars>
      </dgm:prSet>
      <dgm:spPr/>
    </dgm:pt>
  </dgm:ptLst>
  <dgm:cxnLst>
    <dgm:cxn modelId="{CBEBE20A-DE58-A344-913A-36AF57863FFE}" type="presOf" srcId="{5510229C-1312-AA41-A27A-2A25F853D265}" destId="{F0E2A91C-9625-DD42-928A-829201FDC254}" srcOrd="0" destOrd="0" presId="urn:microsoft.com/office/officeart/2005/8/layout/default"/>
    <dgm:cxn modelId="{C9A05614-8F83-4EE2-BC37-9712F2574164}" srcId="{E80BF88F-7A8C-4F6E-826A-1BBA02412BAD}" destId="{6FD866C9-B6D9-4AF6-9BC1-4BF300371956}" srcOrd="5" destOrd="0" parTransId="{0464B1EB-6426-433C-92EE-BEDE687CABFD}" sibTransId="{BE513E3D-CD44-41BD-BDE8-98216708131B}"/>
    <dgm:cxn modelId="{CD223526-C80A-8A4F-9B64-D0B86916017A}" type="presOf" srcId="{BA651FDE-41E0-4526-A011-160EAB05F8DF}" destId="{450ABE08-FE92-7849-BA92-3299FADA92D7}" srcOrd="0" destOrd="0" presId="urn:microsoft.com/office/officeart/2005/8/layout/default"/>
    <dgm:cxn modelId="{FC254E62-7C2F-4295-BC16-6DFB3A04ABF7}" srcId="{E80BF88F-7A8C-4F6E-826A-1BBA02412BAD}" destId="{6495C766-445D-4711-B713-CCE382E72F2B}" srcOrd="6" destOrd="0" parTransId="{E043780F-8BCA-45BE-BAC6-7638F8D8AEC1}" sibTransId="{E9D00EFF-A806-45B4-A267-18BF49179A14}"/>
    <dgm:cxn modelId="{A8DB5844-CF0B-AA4D-B8EC-2CF6325AD567}" type="presOf" srcId="{9E5A10BF-DF5D-49ED-A245-3DAB47A3315D}" destId="{DE7B88A9-52BD-7246-91D9-2618E2CBA50C}" srcOrd="0" destOrd="0" presId="urn:microsoft.com/office/officeart/2005/8/layout/default"/>
    <dgm:cxn modelId="{97D5FC49-CB2F-354A-A83C-DD625C91A3EF}" type="presOf" srcId="{E80BF88F-7A8C-4F6E-826A-1BBA02412BAD}" destId="{7CEC4CF2-0EA0-2C44-A633-5BA767071324}" srcOrd="0" destOrd="0" presId="urn:microsoft.com/office/officeart/2005/8/layout/default"/>
    <dgm:cxn modelId="{A936256D-975D-4DE0-B457-1AA3A17551CE}" srcId="{E80BF88F-7A8C-4F6E-826A-1BBA02412BAD}" destId="{9E5A10BF-DF5D-49ED-A245-3DAB47A3315D}" srcOrd="2" destOrd="0" parTransId="{7A821533-E009-497E-AB53-C63ACF76216E}" sibTransId="{62C1A06E-4A28-47C1-A18C-89BF16F09932}"/>
    <dgm:cxn modelId="{71EB366E-0C17-49AE-B989-81C5BAE18654}" srcId="{E80BF88F-7A8C-4F6E-826A-1BBA02412BAD}" destId="{4F552FB6-0D94-4030-8544-EF335BEC667B}" srcOrd="3" destOrd="0" parTransId="{970EAFAB-D605-47F4-915A-CED0AEDD2282}" sibTransId="{22DAFCB6-3538-45C2-9F2A-C6016C39FF5A}"/>
    <dgm:cxn modelId="{91F7548F-AFE2-6345-B0DC-ADBEE25F9359}" type="presOf" srcId="{775084C6-F38E-4A1D-816C-53BDA392FFB2}" destId="{E7B6C14A-6E66-5C4B-B8A4-5A6DEE140243}" srcOrd="0" destOrd="0" presId="urn:microsoft.com/office/officeart/2005/8/layout/default"/>
    <dgm:cxn modelId="{43453290-0A0B-9346-ABED-761CC0DCFDE0}" srcId="{E80BF88F-7A8C-4F6E-826A-1BBA02412BAD}" destId="{5510229C-1312-AA41-A27A-2A25F853D265}" srcOrd="7" destOrd="0" parTransId="{742FEF4C-B9E6-534A-A1DB-3F88A6388B27}" sibTransId="{11817C93-596A-F644-863A-644D88D38718}"/>
    <dgm:cxn modelId="{D7D55C92-9629-4C7A-9029-8426ADC48829}" srcId="{E80BF88F-7A8C-4F6E-826A-1BBA02412BAD}" destId="{BA651FDE-41E0-4526-A011-160EAB05F8DF}" srcOrd="4" destOrd="0" parTransId="{03587CA1-E087-44F8-86E6-997828AFBF24}" sibTransId="{444BB2FF-9425-4FB6-8BE3-D28D122DA7AC}"/>
    <dgm:cxn modelId="{0DF0F098-53D8-1D4C-A3B3-7FC2C055E22F}" type="presOf" srcId="{6FD866C9-B6D9-4AF6-9BC1-4BF300371956}" destId="{4384935C-F184-244A-82FC-84A82272C259}" srcOrd="0" destOrd="0" presId="urn:microsoft.com/office/officeart/2005/8/layout/default"/>
    <dgm:cxn modelId="{58C22DA0-F139-9043-AD54-2D5F468759E6}" type="presOf" srcId="{6495C766-445D-4711-B713-CCE382E72F2B}" destId="{61125657-D40F-9348-8A1E-2CFDF56900F4}" srcOrd="0" destOrd="0" presId="urn:microsoft.com/office/officeart/2005/8/layout/default"/>
    <dgm:cxn modelId="{BF8846A9-2838-48D5-837B-CFABF3D81197}" srcId="{E80BF88F-7A8C-4F6E-826A-1BBA02412BAD}" destId="{775084C6-F38E-4A1D-816C-53BDA392FFB2}" srcOrd="1" destOrd="0" parTransId="{F8074206-EE26-46EF-9402-4321E479A21A}" sibTransId="{87666ECD-CE01-479F-BC0D-FCC36C380E1E}"/>
    <dgm:cxn modelId="{46037DAC-63E2-2F47-94B4-2EBD1CB0164F}" type="presOf" srcId="{DFE47F3F-2C88-4A17-905B-9CF1F4E5F065}" destId="{221C2F16-28FF-574D-8B9E-84D86CF32439}" srcOrd="0" destOrd="0" presId="urn:microsoft.com/office/officeart/2005/8/layout/default"/>
    <dgm:cxn modelId="{7F7159DC-9F92-4F56-888A-9F060C097EE1}" srcId="{E80BF88F-7A8C-4F6E-826A-1BBA02412BAD}" destId="{DFE47F3F-2C88-4A17-905B-9CF1F4E5F065}" srcOrd="0" destOrd="0" parTransId="{A21895CB-E798-46A6-8822-C3610E0980BD}" sibTransId="{AF7C3F0A-1E0F-460F-86A2-6B6865019675}"/>
    <dgm:cxn modelId="{A489F5DC-21FB-864D-9591-9A746A9A8A0A}" type="presOf" srcId="{4F552FB6-0D94-4030-8544-EF335BEC667B}" destId="{59A0577E-0652-B74A-917B-A9D909DF85BA}" srcOrd="0" destOrd="0" presId="urn:microsoft.com/office/officeart/2005/8/layout/default"/>
    <dgm:cxn modelId="{9C9070E1-6FDC-7C47-8DA1-6B6858A63029}" type="presParOf" srcId="{7CEC4CF2-0EA0-2C44-A633-5BA767071324}" destId="{221C2F16-28FF-574D-8B9E-84D86CF32439}" srcOrd="0" destOrd="0" presId="urn:microsoft.com/office/officeart/2005/8/layout/default"/>
    <dgm:cxn modelId="{375DE620-3FE4-3E49-85E5-ACA0902AE8D6}" type="presParOf" srcId="{7CEC4CF2-0EA0-2C44-A633-5BA767071324}" destId="{262A1D62-7EF5-4D43-8393-E17226F47FA1}" srcOrd="1" destOrd="0" presId="urn:microsoft.com/office/officeart/2005/8/layout/default"/>
    <dgm:cxn modelId="{DEE96BA6-721E-AD45-9DF0-C48A3C4854C4}" type="presParOf" srcId="{7CEC4CF2-0EA0-2C44-A633-5BA767071324}" destId="{E7B6C14A-6E66-5C4B-B8A4-5A6DEE140243}" srcOrd="2" destOrd="0" presId="urn:microsoft.com/office/officeart/2005/8/layout/default"/>
    <dgm:cxn modelId="{77911300-6488-104A-8C66-130EA9887351}" type="presParOf" srcId="{7CEC4CF2-0EA0-2C44-A633-5BA767071324}" destId="{5BCC7300-890C-2B4B-A05A-68DEC6E942FE}" srcOrd="3" destOrd="0" presId="urn:microsoft.com/office/officeart/2005/8/layout/default"/>
    <dgm:cxn modelId="{1006ECA5-DCF6-9B4F-A284-5B07B2611B19}" type="presParOf" srcId="{7CEC4CF2-0EA0-2C44-A633-5BA767071324}" destId="{DE7B88A9-52BD-7246-91D9-2618E2CBA50C}" srcOrd="4" destOrd="0" presId="urn:microsoft.com/office/officeart/2005/8/layout/default"/>
    <dgm:cxn modelId="{17C0FF43-D728-D74B-A4FA-386D57C66AC5}" type="presParOf" srcId="{7CEC4CF2-0EA0-2C44-A633-5BA767071324}" destId="{A8910C0C-0BE2-CF4A-B12D-42507A753454}" srcOrd="5" destOrd="0" presId="urn:microsoft.com/office/officeart/2005/8/layout/default"/>
    <dgm:cxn modelId="{970A71B2-E824-C441-8686-C18F845C1514}" type="presParOf" srcId="{7CEC4CF2-0EA0-2C44-A633-5BA767071324}" destId="{59A0577E-0652-B74A-917B-A9D909DF85BA}" srcOrd="6" destOrd="0" presId="urn:microsoft.com/office/officeart/2005/8/layout/default"/>
    <dgm:cxn modelId="{81D51B94-FCB8-744C-BFEF-932FECB768F5}" type="presParOf" srcId="{7CEC4CF2-0EA0-2C44-A633-5BA767071324}" destId="{EF14CB35-2466-1A47-BBBB-200BD539615F}" srcOrd="7" destOrd="0" presId="urn:microsoft.com/office/officeart/2005/8/layout/default"/>
    <dgm:cxn modelId="{D4A36A3F-9CAD-104B-91F4-5BFCCE3B5E91}" type="presParOf" srcId="{7CEC4CF2-0EA0-2C44-A633-5BA767071324}" destId="{450ABE08-FE92-7849-BA92-3299FADA92D7}" srcOrd="8" destOrd="0" presId="urn:microsoft.com/office/officeart/2005/8/layout/default"/>
    <dgm:cxn modelId="{29E24131-55F7-7C46-9CB0-26CDD02835AF}" type="presParOf" srcId="{7CEC4CF2-0EA0-2C44-A633-5BA767071324}" destId="{C956F6D0-DD79-C74B-8503-600E707E8EFC}" srcOrd="9" destOrd="0" presId="urn:microsoft.com/office/officeart/2005/8/layout/default"/>
    <dgm:cxn modelId="{C9A1EE2E-7F1A-7941-8620-694E9A40A84D}" type="presParOf" srcId="{7CEC4CF2-0EA0-2C44-A633-5BA767071324}" destId="{4384935C-F184-244A-82FC-84A82272C259}" srcOrd="10" destOrd="0" presId="urn:microsoft.com/office/officeart/2005/8/layout/default"/>
    <dgm:cxn modelId="{9F872BAE-6FDC-CF43-9C4C-70512A8F6886}" type="presParOf" srcId="{7CEC4CF2-0EA0-2C44-A633-5BA767071324}" destId="{D8204587-23C8-A441-939F-9DF86553FFC3}" srcOrd="11" destOrd="0" presId="urn:microsoft.com/office/officeart/2005/8/layout/default"/>
    <dgm:cxn modelId="{8AAA4339-C1AF-9C42-9E22-BE527F520573}" type="presParOf" srcId="{7CEC4CF2-0EA0-2C44-A633-5BA767071324}" destId="{61125657-D40F-9348-8A1E-2CFDF56900F4}" srcOrd="12" destOrd="0" presId="urn:microsoft.com/office/officeart/2005/8/layout/default"/>
    <dgm:cxn modelId="{B480EE90-C7CD-264E-BCD9-D6C0E0022126}" type="presParOf" srcId="{7CEC4CF2-0EA0-2C44-A633-5BA767071324}" destId="{12CBD099-7897-6F4B-B3C4-3C632809F6B0}" srcOrd="13" destOrd="0" presId="urn:microsoft.com/office/officeart/2005/8/layout/default"/>
    <dgm:cxn modelId="{3DF16FB0-CA7F-B040-8749-F61D03B34D43}" type="presParOf" srcId="{7CEC4CF2-0EA0-2C44-A633-5BA767071324}" destId="{F0E2A91C-9625-DD42-928A-829201FDC25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F22A46-0EFF-4B57-852C-8B8B25D855F8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147F727-6519-49DB-A26B-0A17109303A6}">
      <dgm:prSet custT="1"/>
      <dgm:spPr>
        <a:solidFill>
          <a:schemeClr val="accent4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000" dirty="0"/>
            <a:t>Dr. Marissa Vasquez Department Chair </a:t>
          </a:r>
        </a:p>
        <a:p>
          <a:r>
            <a:rPr lang="en-US" sz="2000" dirty="0"/>
            <a:t>Summer 2025</a:t>
          </a:r>
        </a:p>
      </dgm:t>
      <dgm:extLst>
        <a:ext uri="{E40237B7-FDA0-4F09-8148-C483321AD2D9}">
          <dgm14:cNvPr xmlns:dgm14="http://schemas.microsoft.com/office/drawing/2010/diagram" id="0" name="" descr="Dr. Degeneffe’s term as Department Chair will end on July 31st.  A vote for a new chair will take place in the Spring 2025 semester.&#10;The B.S. in Leadership Studies was approved by the CSU Chancellor's Office in September 2023.  A total of 16 students declared the major in the 23-24 AY; the enrollment target for Fall 25 is 28 students. &#10;Dr. Guillermo is revising the Certificate in Supported Employment and Transition. Admission of new certificate students is planned for the 25-26 AY. &#10;The Rehabilitation Counseling Program will end accreditation by the Council for Accreditation of Counseling and Related Educational Programs at the end of the Fall 24 semester.&#10;ARPE held its annual Advisory Committee meeting on May 2, 2024, with representatives from each of the Department’s degree programs. &#10;ARPE is exploring the possibility of a name change to reflects its current degree and certificate programs&#10;"/>
        </a:ext>
      </dgm:extLst>
    </dgm:pt>
    <dgm:pt modelId="{446DDA51-19E3-4FD9-B7FA-D6C4D6506D2C}" type="parTrans" cxnId="{4AE2F5C7-5D10-4CA5-9EDA-E8A3EE4E1742}">
      <dgm:prSet/>
      <dgm:spPr/>
      <dgm:t>
        <a:bodyPr/>
        <a:lstStyle/>
        <a:p>
          <a:endParaRPr lang="en-US"/>
        </a:p>
      </dgm:t>
    </dgm:pt>
    <dgm:pt modelId="{40CBA3F6-44C0-46A8-B12A-D108F0A603D6}" type="sibTrans" cxnId="{4AE2F5C7-5D10-4CA5-9EDA-E8A3EE4E1742}">
      <dgm:prSet/>
      <dgm:spPr/>
      <dgm:t>
        <a:bodyPr/>
        <a:lstStyle/>
        <a:p>
          <a:endParaRPr lang="en-US"/>
        </a:p>
      </dgm:t>
    </dgm:pt>
    <dgm:pt modelId="{6D121C01-45FA-4F93-B99A-36E1FE985C43}">
      <dgm:prSet custT="1"/>
      <dgm:spPr>
        <a:solidFill>
          <a:schemeClr val="accent4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en-US" sz="2000" dirty="0"/>
        </a:p>
        <a:p>
          <a:r>
            <a:rPr lang="en-US" sz="1800" dirty="0"/>
            <a:t>Promotion &amp; Tenure awarded: </a:t>
          </a:r>
        </a:p>
        <a:p>
          <a:r>
            <a:rPr lang="en-US" sz="1800" dirty="0"/>
            <a:t>Dr. Mari Guillermo</a:t>
          </a:r>
        </a:p>
        <a:p>
          <a:r>
            <a:rPr lang="en-US" sz="1800" dirty="0"/>
            <a:t>Dr. Toni Saia</a:t>
          </a:r>
        </a:p>
        <a:p>
          <a:r>
            <a:rPr lang="en-US" sz="1800" dirty="0"/>
            <a:t>Dr. Tanya G Serrano</a:t>
          </a:r>
        </a:p>
        <a:p>
          <a:endParaRPr lang="en-US" sz="1500" dirty="0"/>
        </a:p>
      </dgm:t>
      <dgm:extLst>
        <a:ext uri="{E40237B7-FDA0-4F09-8148-C483321AD2D9}">
          <dgm14:cNvPr xmlns:dgm14="http://schemas.microsoft.com/office/drawing/2010/diagram" id="0" name="" descr="Dr. Degeneffe’s term as Department Chair will end on July 31st.  A vote for a new chair will take place in the Spring 2025 semester.&#10;The B.S. in Leadership Studies was approved by the CSU Chancellor's Office in September 2023.  A total of 16 students declared the major in the 23-24 AY; the enrollment target for Fall 25 is 28 students. &#10;Dr. Guillermo is revising the Certificate in Supported Employment and Transition. Admission of new certificate students is planned for the 25-26 AY. &#10;The Rehabilitation Counseling Program will end accreditation by the Council for Accreditation of Counseling and Related Educational Programs at the end of the Fall 24 semester.&#10;ARPE held its annual Advisory Committee meeting on May 2, 2024, with representatives from each of the Department’s degree programs. &#10;ARPE is exploring the possibility of a name change to reflects its current degree and certificate programs&#10;"/>
        </a:ext>
      </dgm:extLst>
    </dgm:pt>
    <dgm:pt modelId="{3462F4A3-DBFB-4D5D-B083-5749D83F926E}" type="parTrans" cxnId="{44EF522D-03DA-4367-80F0-AA6854ECA6D7}">
      <dgm:prSet/>
      <dgm:spPr/>
      <dgm:t>
        <a:bodyPr/>
        <a:lstStyle/>
        <a:p>
          <a:endParaRPr lang="en-US"/>
        </a:p>
      </dgm:t>
    </dgm:pt>
    <dgm:pt modelId="{603BBC6F-287F-4727-B602-32F5E038A6E0}" type="sibTrans" cxnId="{44EF522D-03DA-4367-80F0-AA6854ECA6D7}">
      <dgm:prSet/>
      <dgm:spPr/>
      <dgm:t>
        <a:bodyPr/>
        <a:lstStyle/>
        <a:p>
          <a:endParaRPr lang="en-US"/>
        </a:p>
      </dgm:t>
    </dgm:pt>
    <dgm:pt modelId="{9DF5C9C7-8850-4560-BEA5-33F9EBA45F78}">
      <dgm:prSet custT="1"/>
      <dgm:spPr>
        <a:solidFill>
          <a:schemeClr val="accent4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800" dirty="0"/>
            <a:t>New Long-Term Training projects funded to support Rehabilitation Counseling students on campus &amp; via distance education</a:t>
          </a:r>
        </a:p>
      </dgm:t>
      <dgm:extLst>
        <a:ext uri="{E40237B7-FDA0-4F09-8148-C483321AD2D9}">
          <dgm14:cNvPr xmlns:dgm14="http://schemas.microsoft.com/office/drawing/2010/diagram" id="0" name="" descr="Dr. Degeneffe’s term as Department Chair will end on July 31st.  A vote for a new chair will take place in the Spring 2025 semester.&#10;The B.S. in Leadership Studies was approved by the CSU Chancellor's Office in September 2023.  A total of 16 students declared the major in the 23-24 AY; the enrollment target for Fall 25 is 28 students. &#10;Dr. Guillermo is revising the Certificate in Supported Employment and Transition. Admission of new certificate students is planned for the 25-26 AY. &#10;The Rehabilitation Counseling Program will end accreditation by the Council for Accreditation of Counseling and Related Educational Programs at the end of the Fall 24 semester.&#10;ARPE held its annual Advisory Committee meeting on May 2, 2024, with representatives from each of the Department’s degree programs. &#10;ARPE is exploring the possibility of a name change to reflects its current degree and certificate programs&#10;"/>
        </a:ext>
      </dgm:extLst>
    </dgm:pt>
    <dgm:pt modelId="{A8C94DA5-C411-427C-83C6-86A03A29347E}" type="parTrans" cxnId="{62B0867F-9B9D-45AF-9B3C-8A24AFCF15C9}">
      <dgm:prSet/>
      <dgm:spPr/>
      <dgm:t>
        <a:bodyPr/>
        <a:lstStyle/>
        <a:p>
          <a:endParaRPr lang="en-US"/>
        </a:p>
      </dgm:t>
    </dgm:pt>
    <dgm:pt modelId="{874DACC5-17E7-43E6-9ADE-E75749238E7E}" type="sibTrans" cxnId="{62B0867F-9B9D-45AF-9B3C-8A24AFCF15C9}">
      <dgm:prSet/>
      <dgm:spPr/>
      <dgm:t>
        <a:bodyPr/>
        <a:lstStyle/>
        <a:p>
          <a:endParaRPr lang="en-US"/>
        </a:p>
      </dgm:t>
    </dgm:pt>
    <dgm:pt modelId="{5A3490E6-55E7-410C-83B8-9018E3CE0F53}">
      <dgm:prSet custT="1"/>
      <dgm:spPr>
        <a:solidFill>
          <a:schemeClr val="accent4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400" dirty="0"/>
            <a:t>New BA program in Leadership Studies growing: 120 Major students &amp; 130 Minor student; </a:t>
          </a:r>
        </a:p>
        <a:p>
          <a:r>
            <a:rPr lang="en-US" sz="1400" dirty="0"/>
            <a:t>First BA grads in May 2026</a:t>
          </a:r>
        </a:p>
        <a:p>
          <a:r>
            <a:rPr lang="en-US" sz="1400" dirty="0"/>
            <a:t>Taking on leadership roles (AS President, COE Student Council, NCRC, Lobby Corps)</a:t>
          </a:r>
        </a:p>
      </dgm:t>
      <dgm:extLst>
        <a:ext uri="{E40237B7-FDA0-4F09-8148-C483321AD2D9}">
          <dgm14:cNvPr xmlns:dgm14="http://schemas.microsoft.com/office/drawing/2010/diagram" id="0" name="" descr="Dr. Degeneffe’s term as Department Chair will end on July 31st.  A vote for a new chair will take place in the Spring 2025 semester.&#10;The B.S. in Leadership Studies was approved by the CSU Chancellor's Office in September 2023.  A total of 16 students declared the major in the 23-24 AY; the enrollment target for Fall 25 is 28 students. &#10;Dr. Guillermo is revising the Certificate in Supported Employment and Transition. Admission of new certificate students is planned for the 25-26 AY. &#10;The Rehabilitation Counseling Program will end accreditation by the Council for Accreditation of Counseling and Related Educational Programs at the end of the Fall 24 semester.&#10;ARPE held its annual Advisory Committee meeting on May 2, 2024, with representatives from each of the Department’s degree programs. &#10;ARPE is exploring the possibility of a name change to reflects its current degree and certificate programs&#10;"/>
        </a:ext>
      </dgm:extLst>
    </dgm:pt>
    <dgm:pt modelId="{C1F6DDE9-92C2-44A1-A12E-6CE48550FAF7}" type="parTrans" cxnId="{0C6F5F24-761D-40F8-A3AD-74948E8B2075}">
      <dgm:prSet/>
      <dgm:spPr/>
      <dgm:t>
        <a:bodyPr/>
        <a:lstStyle/>
        <a:p>
          <a:endParaRPr lang="en-US"/>
        </a:p>
      </dgm:t>
    </dgm:pt>
    <dgm:pt modelId="{FAA5C110-B8A7-44CF-8FF3-C98A41B8E3A5}" type="sibTrans" cxnId="{0C6F5F24-761D-40F8-A3AD-74948E8B2075}">
      <dgm:prSet/>
      <dgm:spPr/>
      <dgm:t>
        <a:bodyPr/>
        <a:lstStyle/>
        <a:p>
          <a:endParaRPr lang="en-US"/>
        </a:p>
      </dgm:t>
    </dgm:pt>
    <dgm:pt modelId="{2A72840A-BB88-824F-96D6-AA44A8880DA7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000"/>
            <a:t>Promotion to Professor: </a:t>
          </a:r>
        </a:p>
        <a:p>
          <a:r>
            <a:rPr lang="en-US" sz="2000"/>
            <a:t>Dr. Mark Tucker</a:t>
          </a:r>
          <a:endParaRPr lang="en-US" sz="2000" dirty="0"/>
        </a:p>
      </dgm:t>
    </dgm:pt>
    <dgm:pt modelId="{2491DC07-A41D-0747-A082-3DB4C2DE3038}" type="parTrans" cxnId="{1CFBF4AE-88BB-8C4A-A1E7-8F99F2ABCA9C}">
      <dgm:prSet/>
      <dgm:spPr/>
      <dgm:t>
        <a:bodyPr/>
        <a:lstStyle/>
        <a:p>
          <a:endParaRPr lang="en-US"/>
        </a:p>
      </dgm:t>
    </dgm:pt>
    <dgm:pt modelId="{0F8D4485-24BA-8343-BFC2-04A838594D77}" type="sibTrans" cxnId="{1CFBF4AE-88BB-8C4A-A1E7-8F99F2ABCA9C}">
      <dgm:prSet/>
      <dgm:spPr/>
      <dgm:t>
        <a:bodyPr/>
        <a:lstStyle/>
        <a:p>
          <a:endParaRPr lang="en-US"/>
        </a:p>
      </dgm:t>
    </dgm:pt>
    <dgm:pt modelId="{F1E521CE-1636-7943-A1B5-B2889AB102AB}" type="pres">
      <dgm:prSet presAssocID="{AFF22A46-0EFF-4B57-852C-8B8B25D855F8}" presName="Name0" presStyleCnt="0">
        <dgm:presLayoutVars>
          <dgm:dir/>
          <dgm:resizeHandles val="exact"/>
        </dgm:presLayoutVars>
      </dgm:prSet>
      <dgm:spPr/>
    </dgm:pt>
    <dgm:pt modelId="{24522A68-2105-8E47-BB00-F248C1240E0B}" type="pres">
      <dgm:prSet presAssocID="{4147F727-6519-49DB-A26B-0A17109303A6}" presName="node" presStyleLbl="node1" presStyleIdx="0" presStyleCnt="5">
        <dgm:presLayoutVars>
          <dgm:bulletEnabled val="1"/>
        </dgm:presLayoutVars>
      </dgm:prSet>
      <dgm:spPr/>
    </dgm:pt>
    <dgm:pt modelId="{15CA16A9-C91E-DD4B-9825-E9A1D9B8203A}" type="pres">
      <dgm:prSet presAssocID="{40CBA3F6-44C0-46A8-B12A-D108F0A603D6}" presName="sibTrans" presStyleLbl="sibTrans1D1" presStyleIdx="0" presStyleCnt="4"/>
      <dgm:spPr/>
    </dgm:pt>
    <dgm:pt modelId="{728C40CA-1943-014B-AC72-882CF7C7043A}" type="pres">
      <dgm:prSet presAssocID="{40CBA3F6-44C0-46A8-B12A-D108F0A603D6}" presName="connectorText" presStyleLbl="sibTrans1D1" presStyleIdx="0" presStyleCnt="4"/>
      <dgm:spPr/>
    </dgm:pt>
    <dgm:pt modelId="{EC575678-E643-6340-83F6-348EEBD3DCF6}" type="pres">
      <dgm:prSet presAssocID="{6D121C01-45FA-4F93-B99A-36E1FE985C43}" presName="node" presStyleLbl="node1" presStyleIdx="1" presStyleCnt="5" custLinFactNeighborX="0" custLinFactNeighborY="783">
        <dgm:presLayoutVars>
          <dgm:bulletEnabled val="1"/>
        </dgm:presLayoutVars>
      </dgm:prSet>
      <dgm:spPr/>
    </dgm:pt>
    <dgm:pt modelId="{35E0E070-52EF-B341-9261-2F3040E559E2}" type="pres">
      <dgm:prSet presAssocID="{603BBC6F-287F-4727-B602-32F5E038A6E0}" presName="sibTrans" presStyleLbl="sibTrans1D1" presStyleIdx="1" presStyleCnt="4"/>
      <dgm:spPr/>
    </dgm:pt>
    <dgm:pt modelId="{561B22E0-86E5-114E-A002-FA47C0C35586}" type="pres">
      <dgm:prSet presAssocID="{603BBC6F-287F-4727-B602-32F5E038A6E0}" presName="connectorText" presStyleLbl="sibTrans1D1" presStyleIdx="1" presStyleCnt="4"/>
      <dgm:spPr/>
    </dgm:pt>
    <dgm:pt modelId="{77F8ABF3-15F3-6648-B565-54B576B3981A}" type="pres">
      <dgm:prSet presAssocID="{2A72840A-BB88-824F-96D6-AA44A8880DA7}" presName="node" presStyleLbl="node1" presStyleIdx="2" presStyleCnt="5">
        <dgm:presLayoutVars>
          <dgm:bulletEnabled val="1"/>
        </dgm:presLayoutVars>
      </dgm:prSet>
      <dgm:spPr/>
    </dgm:pt>
    <dgm:pt modelId="{E7BE461B-17E3-FA41-B849-017CE19D7F02}" type="pres">
      <dgm:prSet presAssocID="{0F8D4485-24BA-8343-BFC2-04A838594D77}" presName="sibTrans" presStyleLbl="sibTrans1D1" presStyleIdx="2" presStyleCnt="4"/>
      <dgm:spPr/>
    </dgm:pt>
    <dgm:pt modelId="{C2CC5FB7-8D11-FA40-9CAE-3DA98DCAE305}" type="pres">
      <dgm:prSet presAssocID="{0F8D4485-24BA-8343-BFC2-04A838594D77}" presName="connectorText" presStyleLbl="sibTrans1D1" presStyleIdx="2" presStyleCnt="4"/>
      <dgm:spPr/>
    </dgm:pt>
    <dgm:pt modelId="{CC0C7AAF-28B5-374B-8796-4871CC7F392C}" type="pres">
      <dgm:prSet presAssocID="{9DF5C9C7-8850-4560-BEA5-33F9EBA45F78}" presName="node" presStyleLbl="node1" presStyleIdx="3" presStyleCnt="5">
        <dgm:presLayoutVars>
          <dgm:bulletEnabled val="1"/>
        </dgm:presLayoutVars>
      </dgm:prSet>
      <dgm:spPr/>
    </dgm:pt>
    <dgm:pt modelId="{7184B3E7-543D-F440-A574-185BEB9D6BF1}" type="pres">
      <dgm:prSet presAssocID="{874DACC5-17E7-43E6-9ADE-E75749238E7E}" presName="sibTrans" presStyleLbl="sibTrans1D1" presStyleIdx="3" presStyleCnt="4"/>
      <dgm:spPr/>
    </dgm:pt>
    <dgm:pt modelId="{7F21092D-E803-4B43-A5DE-9F883D61366A}" type="pres">
      <dgm:prSet presAssocID="{874DACC5-17E7-43E6-9ADE-E75749238E7E}" presName="connectorText" presStyleLbl="sibTrans1D1" presStyleIdx="3" presStyleCnt="4"/>
      <dgm:spPr/>
    </dgm:pt>
    <dgm:pt modelId="{3761F6CE-C8E5-BE4B-A475-8475B431AFB7}" type="pres">
      <dgm:prSet presAssocID="{5A3490E6-55E7-410C-83B8-9018E3CE0F53}" presName="node" presStyleLbl="node1" presStyleIdx="4" presStyleCnt="5">
        <dgm:presLayoutVars>
          <dgm:bulletEnabled val="1"/>
        </dgm:presLayoutVars>
      </dgm:prSet>
      <dgm:spPr/>
    </dgm:pt>
  </dgm:ptLst>
  <dgm:cxnLst>
    <dgm:cxn modelId="{0C6F5F24-761D-40F8-A3AD-74948E8B2075}" srcId="{AFF22A46-0EFF-4B57-852C-8B8B25D855F8}" destId="{5A3490E6-55E7-410C-83B8-9018E3CE0F53}" srcOrd="4" destOrd="0" parTransId="{C1F6DDE9-92C2-44A1-A12E-6CE48550FAF7}" sibTransId="{FAA5C110-B8A7-44CF-8FF3-C98A41B8E3A5}"/>
    <dgm:cxn modelId="{44EF522D-03DA-4367-80F0-AA6854ECA6D7}" srcId="{AFF22A46-0EFF-4B57-852C-8B8B25D855F8}" destId="{6D121C01-45FA-4F93-B99A-36E1FE985C43}" srcOrd="1" destOrd="0" parTransId="{3462F4A3-DBFB-4D5D-B083-5749D83F926E}" sibTransId="{603BBC6F-287F-4727-B602-32F5E038A6E0}"/>
    <dgm:cxn modelId="{74AB8535-6263-2F40-BCFD-101BE132194F}" type="presOf" srcId="{5A3490E6-55E7-410C-83B8-9018E3CE0F53}" destId="{3761F6CE-C8E5-BE4B-A475-8475B431AFB7}" srcOrd="0" destOrd="0" presId="urn:microsoft.com/office/officeart/2016/7/layout/RepeatingBendingProcessNew"/>
    <dgm:cxn modelId="{E0CC7E3F-4A93-094D-8F54-3947E732EF85}" type="presOf" srcId="{2A72840A-BB88-824F-96D6-AA44A8880DA7}" destId="{77F8ABF3-15F3-6648-B565-54B576B3981A}" srcOrd="0" destOrd="0" presId="urn:microsoft.com/office/officeart/2016/7/layout/RepeatingBendingProcessNew"/>
    <dgm:cxn modelId="{E163B35F-C2D2-F84A-ADDD-554B1CC1BE99}" type="presOf" srcId="{4147F727-6519-49DB-A26B-0A17109303A6}" destId="{24522A68-2105-8E47-BB00-F248C1240E0B}" srcOrd="0" destOrd="0" presId="urn:microsoft.com/office/officeart/2016/7/layout/RepeatingBendingProcessNew"/>
    <dgm:cxn modelId="{00238442-88C7-F345-97E1-5ACBBF9B1CD3}" type="presOf" srcId="{603BBC6F-287F-4727-B602-32F5E038A6E0}" destId="{561B22E0-86E5-114E-A002-FA47C0C35586}" srcOrd="1" destOrd="0" presId="urn:microsoft.com/office/officeart/2016/7/layout/RepeatingBendingProcessNew"/>
    <dgm:cxn modelId="{CC3E5A69-CCC5-AC4A-89BC-62BD88C00273}" type="presOf" srcId="{874DACC5-17E7-43E6-9ADE-E75749238E7E}" destId="{7F21092D-E803-4B43-A5DE-9F883D61366A}" srcOrd="1" destOrd="0" presId="urn:microsoft.com/office/officeart/2016/7/layout/RepeatingBendingProcessNew"/>
    <dgm:cxn modelId="{C4D9964C-2440-CB4C-A060-DC1A900E863F}" type="presOf" srcId="{9DF5C9C7-8850-4560-BEA5-33F9EBA45F78}" destId="{CC0C7AAF-28B5-374B-8796-4871CC7F392C}" srcOrd="0" destOrd="0" presId="urn:microsoft.com/office/officeart/2016/7/layout/RepeatingBendingProcessNew"/>
    <dgm:cxn modelId="{E07D5275-DD16-434D-ADA6-DE5D3331B3DA}" type="presOf" srcId="{40CBA3F6-44C0-46A8-B12A-D108F0A603D6}" destId="{15CA16A9-C91E-DD4B-9825-E9A1D9B8203A}" srcOrd="0" destOrd="0" presId="urn:microsoft.com/office/officeart/2016/7/layout/RepeatingBendingProcessNew"/>
    <dgm:cxn modelId="{62B0867F-9B9D-45AF-9B3C-8A24AFCF15C9}" srcId="{AFF22A46-0EFF-4B57-852C-8B8B25D855F8}" destId="{9DF5C9C7-8850-4560-BEA5-33F9EBA45F78}" srcOrd="3" destOrd="0" parTransId="{A8C94DA5-C411-427C-83C6-86A03A29347E}" sibTransId="{874DACC5-17E7-43E6-9ADE-E75749238E7E}"/>
    <dgm:cxn modelId="{EA3C8F82-9EFC-8E46-87E4-236496E62378}" type="presOf" srcId="{0F8D4485-24BA-8343-BFC2-04A838594D77}" destId="{E7BE461B-17E3-FA41-B849-017CE19D7F02}" srcOrd="0" destOrd="0" presId="urn:microsoft.com/office/officeart/2016/7/layout/RepeatingBendingProcessNew"/>
    <dgm:cxn modelId="{83735DA9-0291-0340-A3AA-C1454A5ADFE2}" type="presOf" srcId="{603BBC6F-287F-4727-B602-32F5E038A6E0}" destId="{35E0E070-52EF-B341-9261-2F3040E559E2}" srcOrd="0" destOrd="0" presId="urn:microsoft.com/office/officeart/2016/7/layout/RepeatingBendingProcessNew"/>
    <dgm:cxn modelId="{1CFBF4AE-88BB-8C4A-A1E7-8F99F2ABCA9C}" srcId="{AFF22A46-0EFF-4B57-852C-8B8B25D855F8}" destId="{2A72840A-BB88-824F-96D6-AA44A8880DA7}" srcOrd="2" destOrd="0" parTransId="{2491DC07-A41D-0747-A082-3DB4C2DE3038}" sibTransId="{0F8D4485-24BA-8343-BFC2-04A838594D77}"/>
    <dgm:cxn modelId="{E6C0D7BB-1EE1-2C43-ADBA-254E80A95F28}" type="presOf" srcId="{6D121C01-45FA-4F93-B99A-36E1FE985C43}" destId="{EC575678-E643-6340-83F6-348EEBD3DCF6}" srcOrd="0" destOrd="0" presId="urn:microsoft.com/office/officeart/2016/7/layout/RepeatingBendingProcessNew"/>
    <dgm:cxn modelId="{B37730BF-2B12-D246-AE2C-BADA8B148331}" type="presOf" srcId="{0F8D4485-24BA-8343-BFC2-04A838594D77}" destId="{C2CC5FB7-8D11-FA40-9CAE-3DA98DCAE305}" srcOrd="1" destOrd="0" presId="urn:microsoft.com/office/officeart/2016/7/layout/RepeatingBendingProcessNew"/>
    <dgm:cxn modelId="{4AE2F5C7-5D10-4CA5-9EDA-E8A3EE4E1742}" srcId="{AFF22A46-0EFF-4B57-852C-8B8B25D855F8}" destId="{4147F727-6519-49DB-A26B-0A17109303A6}" srcOrd="0" destOrd="0" parTransId="{446DDA51-19E3-4FD9-B7FA-D6C4D6506D2C}" sibTransId="{40CBA3F6-44C0-46A8-B12A-D108F0A603D6}"/>
    <dgm:cxn modelId="{80494FC9-42C7-5D4A-846D-57B1F2BE2D6F}" type="presOf" srcId="{AFF22A46-0EFF-4B57-852C-8B8B25D855F8}" destId="{F1E521CE-1636-7943-A1B5-B2889AB102AB}" srcOrd="0" destOrd="0" presId="urn:microsoft.com/office/officeart/2016/7/layout/RepeatingBendingProcessNew"/>
    <dgm:cxn modelId="{BCF4F4C9-D3E4-CE43-BC68-41945A7277D8}" type="presOf" srcId="{874DACC5-17E7-43E6-9ADE-E75749238E7E}" destId="{7184B3E7-543D-F440-A574-185BEB9D6BF1}" srcOrd="0" destOrd="0" presId="urn:microsoft.com/office/officeart/2016/7/layout/RepeatingBendingProcessNew"/>
    <dgm:cxn modelId="{772C02DA-BB18-334D-AD3B-006A4A4BDB2E}" type="presOf" srcId="{40CBA3F6-44C0-46A8-B12A-D108F0A603D6}" destId="{728C40CA-1943-014B-AC72-882CF7C7043A}" srcOrd="1" destOrd="0" presId="urn:microsoft.com/office/officeart/2016/7/layout/RepeatingBendingProcessNew"/>
    <dgm:cxn modelId="{A7EA15EA-995E-4F41-88B2-078B983C9AD5}" type="presParOf" srcId="{F1E521CE-1636-7943-A1B5-B2889AB102AB}" destId="{24522A68-2105-8E47-BB00-F248C1240E0B}" srcOrd="0" destOrd="0" presId="urn:microsoft.com/office/officeart/2016/7/layout/RepeatingBendingProcessNew"/>
    <dgm:cxn modelId="{3A8E4639-FDA4-CB48-9E1D-603AF25001C4}" type="presParOf" srcId="{F1E521CE-1636-7943-A1B5-B2889AB102AB}" destId="{15CA16A9-C91E-DD4B-9825-E9A1D9B8203A}" srcOrd="1" destOrd="0" presId="urn:microsoft.com/office/officeart/2016/7/layout/RepeatingBendingProcessNew"/>
    <dgm:cxn modelId="{F572D286-B1A2-A34E-A1B2-DAF7550FF513}" type="presParOf" srcId="{15CA16A9-C91E-DD4B-9825-E9A1D9B8203A}" destId="{728C40CA-1943-014B-AC72-882CF7C7043A}" srcOrd="0" destOrd="0" presId="urn:microsoft.com/office/officeart/2016/7/layout/RepeatingBendingProcessNew"/>
    <dgm:cxn modelId="{4957D628-DD3A-F84D-8935-5FAF5F2B2E6F}" type="presParOf" srcId="{F1E521CE-1636-7943-A1B5-B2889AB102AB}" destId="{EC575678-E643-6340-83F6-348EEBD3DCF6}" srcOrd="2" destOrd="0" presId="urn:microsoft.com/office/officeart/2016/7/layout/RepeatingBendingProcessNew"/>
    <dgm:cxn modelId="{522AD702-D689-E248-9AC1-BE27AA7DC8EC}" type="presParOf" srcId="{F1E521CE-1636-7943-A1B5-B2889AB102AB}" destId="{35E0E070-52EF-B341-9261-2F3040E559E2}" srcOrd="3" destOrd="0" presId="urn:microsoft.com/office/officeart/2016/7/layout/RepeatingBendingProcessNew"/>
    <dgm:cxn modelId="{44549F6B-1887-5844-A7E0-4E64B03BAF13}" type="presParOf" srcId="{35E0E070-52EF-B341-9261-2F3040E559E2}" destId="{561B22E0-86E5-114E-A002-FA47C0C35586}" srcOrd="0" destOrd="0" presId="urn:microsoft.com/office/officeart/2016/7/layout/RepeatingBendingProcessNew"/>
    <dgm:cxn modelId="{F97F57FF-2F4F-2649-9DA2-AACE4F0FB277}" type="presParOf" srcId="{F1E521CE-1636-7943-A1B5-B2889AB102AB}" destId="{77F8ABF3-15F3-6648-B565-54B576B3981A}" srcOrd="4" destOrd="0" presId="urn:microsoft.com/office/officeart/2016/7/layout/RepeatingBendingProcessNew"/>
    <dgm:cxn modelId="{0000A703-FA5D-6D44-A811-B2DA8C139B39}" type="presParOf" srcId="{F1E521CE-1636-7943-A1B5-B2889AB102AB}" destId="{E7BE461B-17E3-FA41-B849-017CE19D7F02}" srcOrd="5" destOrd="0" presId="urn:microsoft.com/office/officeart/2016/7/layout/RepeatingBendingProcessNew"/>
    <dgm:cxn modelId="{3F663056-D75B-1B49-8A83-1515781E3A8D}" type="presParOf" srcId="{E7BE461B-17E3-FA41-B849-017CE19D7F02}" destId="{C2CC5FB7-8D11-FA40-9CAE-3DA98DCAE305}" srcOrd="0" destOrd="0" presId="urn:microsoft.com/office/officeart/2016/7/layout/RepeatingBendingProcessNew"/>
    <dgm:cxn modelId="{FA837DA2-937A-DE4C-B168-E65B00030BBB}" type="presParOf" srcId="{F1E521CE-1636-7943-A1B5-B2889AB102AB}" destId="{CC0C7AAF-28B5-374B-8796-4871CC7F392C}" srcOrd="6" destOrd="0" presId="urn:microsoft.com/office/officeart/2016/7/layout/RepeatingBendingProcessNew"/>
    <dgm:cxn modelId="{B5D0BE1C-07DA-DA48-A6B9-79D79ADEFE0C}" type="presParOf" srcId="{F1E521CE-1636-7943-A1B5-B2889AB102AB}" destId="{7184B3E7-543D-F440-A574-185BEB9D6BF1}" srcOrd="7" destOrd="0" presId="urn:microsoft.com/office/officeart/2016/7/layout/RepeatingBendingProcessNew"/>
    <dgm:cxn modelId="{0AFC651D-826A-754B-B35C-54418297053F}" type="presParOf" srcId="{7184B3E7-543D-F440-A574-185BEB9D6BF1}" destId="{7F21092D-E803-4B43-A5DE-9F883D61366A}" srcOrd="0" destOrd="0" presId="urn:microsoft.com/office/officeart/2016/7/layout/RepeatingBendingProcessNew"/>
    <dgm:cxn modelId="{9251A29B-FFED-3641-BBBF-069B148528D3}" type="presParOf" srcId="{F1E521CE-1636-7943-A1B5-B2889AB102AB}" destId="{3761F6CE-C8E5-BE4B-A475-8475B431AFB7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2BA5F5-F1B8-44C2-B2A9-AE4C7FF8315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C402C8C-25E7-4BEC-98CD-E78EB358A0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Dr. </a:t>
          </a:r>
          <a:r>
            <a:rPr lang="en-US" dirty="0" err="1"/>
            <a:t>Xiwei</a:t>
          </a:r>
          <a:r>
            <a:rPr lang="en-US" dirty="0"/>
            <a:t> Zhu joined the ARPE faculty as Assistant Professor in Quantitative Methodology</a:t>
          </a:r>
        </a:p>
      </dgm:t>
      <dgm:extLst>
        <a:ext uri="{E40237B7-FDA0-4F09-8148-C483321AD2D9}">
          <dgm14:cNvPr xmlns:dgm14="http://schemas.microsoft.com/office/drawing/2010/diagram" id="0" name="" descr="Dr. Degeneffe named as a Fellow in the American Psychological Association &#10;Dr. Herrera Villarreal named as a Fellow in the Hispanic Association of Colleges and Universities’ Leadership Academy&#10;Dr. Vasquez elected as Chair of the American Association of Hispanics in Higher Education&#10;Dr. Saia received the Judy Heumann Civil Leadership Award from the Indoor Sports Club&#10;"/>
        </a:ext>
      </dgm:extLst>
    </dgm:pt>
    <dgm:pt modelId="{EF7E963C-9AB5-4A29-B22B-52D8E1059832}" type="parTrans" cxnId="{972E1A62-A5E7-4516-99AA-7769DCFCCF84}">
      <dgm:prSet/>
      <dgm:spPr/>
      <dgm:t>
        <a:bodyPr/>
        <a:lstStyle/>
        <a:p>
          <a:endParaRPr lang="en-US"/>
        </a:p>
      </dgm:t>
    </dgm:pt>
    <dgm:pt modelId="{62EEF22C-2C04-4132-9106-0BF85942534F}" type="sibTrans" cxnId="{972E1A62-A5E7-4516-99AA-7769DCFCCF84}">
      <dgm:prSet/>
      <dgm:spPr/>
      <dgm:t>
        <a:bodyPr/>
        <a:lstStyle/>
        <a:p>
          <a:endParaRPr lang="en-US"/>
        </a:p>
      </dgm:t>
    </dgm:pt>
    <dgm:pt modelId="{02EFEB7A-8E6C-4068-AF09-EE8354377E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Dr. Felisha Herrera Villarreal appointed as DRI Fellow for Faculty Programs</a:t>
          </a:r>
        </a:p>
      </dgm:t>
      <dgm:extLst>
        <a:ext uri="{E40237B7-FDA0-4F09-8148-C483321AD2D9}">
          <dgm14:cNvPr xmlns:dgm14="http://schemas.microsoft.com/office/drawing/2010/diagram" id="0" name="" descr="Dr. Degeneffe named as a Fellow in the American Psychological Association &#10;Dr. Herrera Villarreal named as a Fellow in the Hispanic Association of Colleges and Universities’ Leadership Academy&#10;Dr. Vasquez elected as Chair of the American Association of Hispanics in Higher Education&#10;Dr. Saia received the Judy Heumann Civil Leadership Award from the Indoor Sports Club&#10;"/>
        </a:ext>
      </dgm:extLst>
    </dgm:pt>
    <dgm:pt modelId="{5925DE57-FD98-4855-8523-AB3CC55201C1}" type="parTrans" cxnId="{FDB07E78-5E49-4947-9FCE-AA50FCCEA19A}">
      <dgm:prSet/>
      <dgm:spPr/>
      <dgm:t>
        <a:bodyPr/>
        <a:lstStyle/>
        <a:p>
          <a:endParaRPr lang="en-US"/>
        </a:p>
      </dgm:t>
    </dgm:pt>
    <dgm:pt modelId="{FEA9581A-824B-42B4-BF2E-1EA0C1D8DED5}" type="sibTrans" cxnId="{FDB07E78-5E49-4947-9FCE-AA50FCCEA19A}">
      <dgm:prSet/>
      <dgm:spPr/>
      <dgm:t>
        <a:bodyPr/>
        <a:lstStyle/>
        <a:p>
          <a:endParaRPr lang="en-US"/>
        </a:p>
      </dgm:t>
    </dgm:pt>
    <dgm:pt modelId="{FDC86A8D-7F50-4879-904C-0269DA8428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Dr. Vasquez will Chair the 2026 American Association of Hispanics in Higher Education Conference at SDSU</a:t>
          </a:r>
        </a:p>
      </dgm:t>
      <dgm:extLst>
        <a:ext uri="{E40237B7-FDA0-4F09-8148-C483321AD2D9}">
          <dgm14:cNvPr xmlns:dgm14="http://schemas.microsoft.com/office/drawing/2010/diagram" id="0" name="" descr="Dr. Degeneffe named as a Fellow in the American Psychological Association &#10;Dr. Herrera Villarreal named as a Fellow in the Hispanic Association of Colleges and Universities’ Leadership Academy&#10;Dr. Vasquez elected as Chair of the American Association of Hispanics in Higher Education&#10;Dr. Saia received the Judy Heumann Civil Leadership Award from the Indoor Sports Club&#10;"/>
        </a:ext>
      </dgm:extLst>
    </dgm:pt>
    <dgm:pt modelId="{13EC83D1-92C0-4AAE-BEBD-5892ECBDDE42}" type="parTrans" cxnId="{EC1D0894-57DF-44F3-8E8F-10CA88B53393}">
      <dgm:prSet/>
      <dgm:spPr/>
      <dgm:t>
        <a:bodyPr/>
        <a:lstStyle/>
        <a:p>
          <a:endParaRPr lang="en-US"/>
        </a:p>
      </dgm:t>
    </dgm:pt>
    <dgm:pt modelId="{65E6A26C-209E-46FE-B44A-84C4FD91AEC8}" type="sibTrans" cxnId="{EC1D0894-57DF-44F3-8E8F-10CA88B53393}">
      <dgm:prSet/>
      <dgm:spPr/>
      <dgm:t>
        <a:bodyPr/>
        <a:lstStyle/>
        <a:p>
          <a:endParaRPr lang="en-US"/>
        </a:p>
      </dgm:t>
    </dgm:pt>
    <dgm:pt modelId="{657DB514-7DDC-42B1-A097-FAFD0A3D80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Dr. Eric Felix will serve as Graduate Advisor &amp; Program Coordinator of PELSA starting Spring 2026</a:t>
          </a:r>
        </a:p>
      </dgm:t>
    </dgm:pt>
    <dgm:pt modelId="{00330B59-5AC7-4DAE-A6DC-F837ECA1C153}" type="parTrans" cxnId="{8B8E9170-E707-497D-BB94-11A16E4D973B}">
      <dgm:prSet/>
      <dgm:spPr/>
      <dgm:t>
        <a:bodyPr/>
        <a:lstStyle/>
        <a:p>
          <a:endParaRPr lang="en-US"/>
        </a:p>
      </dgm:t>
    </dgm:pt>
    <dgm:pt modelId="{5B76967F-FAC7-47C5-9CDA-A685AE9C20D6}" type="sibTrans" cxnId="{8B8E9170-E707-497D-BB94-11A16E4D973B}">
      <dgm:prSet/>
      <dgm:spPr/>
      <dgm:t>
        <a:bodyPr/>
        <a:lstStyle/>
        <a:p>
          <a:endParaRPr lang="en-US"/>
        </a:p>
      </dgm:t>
    </dgm:pt>
    <dgm:pt modelId="{B32CE1A6-5F10-4292-9C87-94D23A1CC6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Dr.</a:t>
          </a:r>
          <a:r>
            <a:rPr lang="en-US" baseline="0" dirty="0"/>
            <a:t> Toni Saia was named by the Western Association for Counselor Education and Supervision for the 2025 Research Award</a:t>
          </a:r>
        </a:p>
      </dgm:t>
      <dgm:extLst>
        <a:ext uri="{E40237B7-FDA0-4F09-8148-C483321AD2D9}">
          <dgm14:cNvPr xmlns:dgm14="http://schemas.microsoft.com/office/drawing/2010/diagram" id="0" name="" descr="Dr. Degeneffe named as a Fellow in the American Psychological Association &#10;Dr. Herrera Villarreal named as a Fellow in the Hispanic Association of Colleges and Universities’ Leadership Academy&#10;Dr. Vasquez elected as Chair of the American Association of Hispanics in Higher Education&#10;Dr. Saia received the Judy Heumann Civil Leadership Award from the Indoor Sports Club&#10;"/>
        </a:ext>
      </dgm:extLst>
    </dgm:pt>
    <dgm:pt modelId="{AD4E2B22-109A-4537-B6C8-A51A6BD7AD98}" type="sibTrans" cxnId="{956EB339-039C-4811-95CE-C74A84839304}">
      <dgm:prSet/>
      <dgm:spPr/>
      <dgm:t>
        <a:bodyPr/>
        <a:lstStyle/>
        <a:p>
          <a:endParaRPr lang="en-US"/>
        </a:p>
      </dgm:t>
    </dgm:pt>
    <dgm:pt modelId="{6D5BEAFC-D5F0-473C-8836-6C278BBA63D1}" type="parTrans" cxnId="{956EB339-039C-4811-95CE-C74A84839304}">
      <dgm:prSet/>
      <dgm:spPr/>
      <dgm:t>
        <a:bodyPr/>
        <a:lstStyle/>
        <a:p>
          <a:endParaRPr lang="en-US"/>
        </a:p>
      </dgm:t>
    </dgm:pt>
    <dgm:pt modelId="{DABAAEE3-C4D9-4E74-894C-583E0E9EE249}" type="pres">
      <dgm:prSet presAssocID="{CB2BA5F5-F1B8-44C2-B2A9-AE4C7FF8315F}" presName="root" presStyleCnt="0">
        <dgm:presLayoutVars>
          <dgm:dir/>
          <dgm:resizeHandles val="exact"/>
        </dgm:presLayoutVars>
      </dgm:prSet>
      <dgm:spPr/>
    </dgm:pt>
    <dgm:pt modelId="{225EDBE7-684C-4B78-9400-77CE6EEC6249}" type="pres">
      <dgm:prSet presAssocID="{8C402C8C-25E7-4BEC-98CD-E78EB358A0C0}" presName="compNode" presStyleCnt="0"/>
      <dgm:spPr/>
    </dgm:pt>
    <dgm:pt modelId="{C1AC2EEE-F749-409B-A5F1-9F390D9505B0}" type="pres">
      <dgm:prSet presAssocID="{8C402C8C-25E7-4BEC-98CD-E78EB358A0C0}" presName="bgRect" presStyleLbl="bgShp" presStyleIdx="0" presStyleCnt="5" custLinFactNeighborX="-28957" custLinFactNeighborY="-4574"/>
      <dgm:spPr/>
    </dgm:pt>
    <dgm:pt modelId="{AF74A060-7C9A-484C-9853-7FF07DC396F0}" type="pres">
      <dgm:prSet presAssocID="{8C402C8C-25E7-4BEC-98CD-E78EB358A0C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9EB44DD1-AB50-483A-8F7D-83B9341C90E5}" type="pres">
      <dgm:prSet presAssocID="{8C402C8C-25E7-4BEC-98CD-E78EB358A0C0}" presName="spaceRect" presStyleCnt="0"/>
      <dgm:spPr/>
    </dgm:pt>
    <dgm:pt modelId="{0454FD89-D425-47D4-9C6F-B129EEE3695E}" type="pres">
      <dgm:prSet presAssocID="{8C402C8C-25E7-4BEC-98CD-E78EB358A0C0}" presName="parTx" presStyleLbl="revTx" presStyleIdx="0" presStyleCnt="5">
        <dgm:presLayoutVars>
          <dgm:chMax val="0"/>
          <dgm:chPref val="0"/>
        </dgm:presLayoutVars>
      </dgm:prSet>
      <dgm:spPr/>
    </dgm:pt>
    <dgm:pt modelId="{5041BB2E-21A7-4274-9D67-BAACDD6EFB4E}" type="pres">
      <dgm:prSet presAssocID="{62EEF22C-2C04-4132-9106-0BF85942534F}" presName="sibTrans" presStyleCnt="0"/>
      <dgm:spPr/>
    </dgm:pt>
    <dgm:pt modelId="{C58F6F5C-E409-46EC-811E-3BE330DF423B}" type="pres">
      <dgm:prSet presAssocID="{02EFEB7A-8E6C-4068-AF09-EE8354377E9C}" presName="compNode" presStyleCnt="0"/>
      <dgm:spPr/>
    </dgm:pt>
    <dgm:pt modelId="{0CA18CB5-15DC-42C0-B05E-CC8ECA361D79}" type="pres">
      <dgm:prSet presAssocID="{02EFEB7A-8E6C-4068-AF09-EE8354377E9C}" presName="bgRect" presStyleLbl="bgShp" presStyleIdx="1" presStyleCnt="5"/>
      <dgm:spPr/>
    </dgm:pt>
    <dgm:pt modelId="{DF99363B-DFF8-472D-BFD5-8D4389A7EC34}" type="pres">
      <dgm:prSet presAssocID="{02EFEB7A-8E6C-4068-AF09-EE8354377E9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AFAD0F68-84FC-4658-BCBD-D0402DBB9083}" type="pres">
      <dgm:prSet presAssocID="{02EFEB7A-8E6C-4068-AF09-EE8354377E9C}" presName="spaceRect" presStyleCnt="0"/>
      <dgm:spPr/>
    </dgm:pt>
    <dgm:pt modelId="{5B4312E8-D6B3-4877-9484-6176288C2210}" type="pres">
      <dgm:prSet presAssocID="{02EFEB7A-8E6C-4068-AF09-EE8354377E9C}" presName="parTx" presStyleLbl="revTx" presStyleIdx="1" presStyleCnt="5">
        <dgm:presLayoutVars>
          <dgm:chMax val="0"/>
          <dgm:chPref val="0"/>
        </dgm:presLayoutVars>
      </dgm:prSet>
      <dgm:spPr/>
    </dgm:pt>
    <dgm:pt modelId="{598C5BDA-FDAD-4C1F-ADC9-0E95240202D3}" type="pres">
      <dgm:prSet presAssocID="{FEA9581A-824B-42B4-BF2E-1EA0C1D8DED5}" presName="sibTrans" presStyleCnt="0"/>
      <dgm:spPr/>
    </dgm:pt>
    <dgm:pt modelId="{1014ECEF-B701-4F56-A172-F146ED4D51E8}" type="pres">
      <dgm:prSet presAssocID="{FDC86A8D-7F50-4879-904C-0269DA842864}" presName="compNode" presStyleCnt="0"/>
      <dgm:spPr/>
    </dgm:pt>
    <dgm:pt modelId="{AED691A5-6E51-47B0-A822-60CD953F1FA8}" type="pres">
      <dgm:prSet presAssocID="{FDC86A8D-7F50-4879-904C-0269DA842864}" presName="bgRect" presStyleLbl="bgShp" presStyleIdx="2" presStyleCnt="5"/>
      <dgm:spPr/>
    </dgm:pt>
    <dgm:pt modelId="{278F5D88-4E64-4147-A277-48D9A4207286}" type="pres">
      <dgm:prSet presAssocID="{FDC86A8D-7F50-4879-904C-0269DA84286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FEDC7FD-0A09-413B-ABAE-4DCB20A5617F}" type="pres">
      <dgm:prSet presAssocID="{FDC86A8D-7F50-4879-904C-0269DA842864}" presName="spaceRect" presStyleCnt="0"/>
      <dgm:spPr/>
    </dgm:pt>
    <dgm:pt modelId="{9B33EF3A-F8D8-4346-B0DF-0F180A921A1F}" type="pres">
      <dgm:prSet presAssocID="{FDC86A8D-7F50-4879-904C-0269DA842864}" presName="parTx" presStyleLbl="revTx" presStyleIdx="2" presStyleCnt="5">
        <dgm:presLayoutVars>
          <dgm:chMax val="0"/>
          <dgm:chPref val="0"/>
        </dgm:presLayoutVars>
      </dgm:prSet>
      <dgm:spPr/>
    </dgm:pt>
    <dgm:pt modelId="{2786A27F-75D7-483C-9A03-35C4A74B0A5A}" type="pres">
      <dgm:prSet presAssocID="{65E6A26C-209E-46FE-B44A-84C4FD91AEC8}" presName="sibTrans" presStyleCnt="0"/>
      <dgm:spPr/>
    </dgm:pt>
    <dgm:pt modelId="{C1290808-EFE9-400F-8BA9-4A91CFC0FACC}" type="pres">
      <dgm:prSet presAssocID="{B32CE1A6-5F10-4292-9C87-94D23A1CC60A}" presName="compNode" presStyleCnt="0"/>
      <dgm:spPr/>
    </dgm:pt>
    <dgm:pt modelId="{ACE82A7C-3216-445F-B548-D8372C178368}" type="pres">
      <dgm:prSet presAssocID="{B32CE1A6-5F10-4292-9C87-94D23A1CC60A}" presName="bgRect" presStyleLbl="bgShp" presStyleIdx="3" presStyleCnt="5"/>
      <dgm:spPr/>
    </dgm:pt>
    <dgm:pt modelId="{2A32625C-615F-48CB-8E38-0518837BBBF8}" type="pres">
      <dgm:prSet presAssocID="{B32CE1A6-5F10-4292-9C87-94D23A1CC60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FCA88D74-2005-4C76-A356-AA0D7FE82854}" type="pres">
      <dgm:prSet presAssocID="{B32CE1A6-5F10-4292-9C87-94D23A1CC60A}" presName="spaceRect" presStyleCnt="0"/>
      <dgm:spPr/>
    </dgm:pt>
    <dgm:pt modelId="{F73EB9D1-66B4-4549-9D96-8EDBF3B3AD12}" type="pres">
      <dgm:prSet presAssocID="{B32CE1A6-5F10-4292-9C87-94D23A1CC60A}" presName="parTx" presStyleLbl="revTx" presStyleIdx="3" presStyleCnt="5">
        <dgm:presLayoutVars>
          <dgm:chMax val="0"/>
          <dgm:chPref val="0"/>
        </dgm:presLayoutVars>
      </dgm:prSet>
      <dgm:spPr/>
    </dgm:pt>
    <dgm:pt modelId="{4FFE7B45-1EC2-4B31-A94D-BEB67F528995}" type="pres">
      <dgm:prSet presAssocID="{AD4E2B22-109A-4537-B6C8-A51A6BD7AD98}" presName="sibTrans" presStyleCnt="0"/>
      <dgm:spPr/>
    </dgm:pt>
    <dgm:pt modelId="{7B70E97E-3A98-4068-BECC-043B0FAC585E}" type="pres">
      <dgm:prSet presAssocID="{657DB514-7DDC-42B1-A097-FAFD0A3D80C4}" presName="compNode" presStyleCnt="0"/>
      <dgm:spPr/>
    </dgm:pt>
    <dgm:pt modelId="{DE10CA8A-8611-44D4-8BD8-D5AA7081701A}" type="pres">
      <dgm:prSet presAssocID="{657DB514-7DDC-42B1-A097-FAFD0A3D80C4}" presName="bgRect" presStyleLbl="bgShp" presStyleIdx="4" presStyleCnt="5"/>
      <dgm:spPr>
        <a:ln>
          <a:noFill/>
        </a:ln>
      </dgm:spPr>
    </dgm:pt>
    <dgm:pt modelId="{C4B37615-3B32-4A96-935A-A0DEF1AE1C58}" type="pres">
      <dgm:prSet presAssocID="{657DB514-7DDC-42B1-A097-FAFD0A3D80C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utline"/>
        </a:ext>
      </dgm:extLst>
    </dgm:pt>
    <dgm:pt modelId="{B64EC423-A564-4BAC-B0ED-8886C03FAB52}" type="pres">
      <dgm:prSet presAssocID="{657DB514-7DDC-42B1-A097-FAFD0A3D80C4}" presName="spaceRect" presStyleCnt="0"/>
      <dgm:spPr/>
    </dgm:pt>
    <dgm:pt modelId="{ACF90B42-CA80-4379-A531-EE1034538069}" type="pres">
      <dgm:prSet presAssocID="{657DB514-7DDC-42B1-A097-FAFD0A3D80C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04E6D33-8CAB-4E07-B2A2-D63E5B13FE32}" type="presOf" srcId="{FDC86A8D-7F50-4879-904C-0269DA842864}" destId="{9B33EF3A-F8D8-4346-B0DF-0F180A921A1F}" srcOrd="0" destOrd="0" presId="urn:microsoft.com/office/officeart/2018/2/layout/IconVerticalSolidList"/>
    <dgm:cxn modelId="{956EB339-039C-4811-95CE-C74A84839304}" srcId="{CB2BA5F5-F1B8-44C2-B2A9-AE4C7FF8315F}" destId="{B32CE1A6-5F10-4292-9C87-94D23A1CC60A}" srcOrd="3" destOrd="0" parTransId="{6D5BEAFC-D5F0-473C-8836-6C278BBA63D1}" sibTransId="{AD4E2B22-109A-4537-B6C8-A51A6BD7AD98}"/>
    <dgm:cxn modelId="{972E1A62-A5E7-4516-99AA-7769DCFCCF84}" srcId="{CB2BA5F5-F1B8-44C2-B2A9-AE4C7FF8315F}" destId="{8C402C8C-25E7-4BEC-98CD-E78EB358A0C0}" srcOrd="0" destOrd="0" parTransId="{EF7E963C-9AB5-4A29-B22B-52D8E1059832}" sibTransId="{62EEF22C-2C04-4132-9106-0BF85942534F}"/>
    <dgm:cxn modelId="{E9CDA265-F056-42BA-A6FF-7C3DE4787091}" type="presOf" srcId="{8C402C8C-25E7-4BEC-98CD-E78EB358A0C0}" destId="{0454FD89-D425-47D4-9C6F-B129EEE3695E}" srcOrd="0" destOrd="0" presId="urn:microsoft.com/office/officeart/2018/2/layout/IconVerticalSolidList"/>
    <dgm:cxn modelId="{E8912550-6FE7-4D3E-A5F6-7514A8B39343}" type="presOf" srcId="{B32CE1A6-5F10-4292-9C87-94D23A1CC60A}" destId="{F73EB9D1-66B4-4549-9D96-8EDBF3B3AD12}" srcOrd="0" destOrd="0" presId="urn:microsoft.com/office/officeart/2018/2/layout/IconVerticalSolidList"/>
    <dgm:cxn modelId="{8B8E9170-E707-497D-BB94-11A16E4D973B}" srcId="{CB2BA5F5-F1B8-44C2-B2A9-AE4C7FF8315F}" destId="{657DB514-7DDC-42B1-A097-FAFD0A3D80C4}" srcOrd="4" destOrd="0" parTransId="{00330B59-5AC7-4DAE-A6DC-F837ECA1C153}" sibTransId="{5B76967F-FAC7-47C5-9CDA-A685AE9C20D6}"/>
    <dgm:cxn modelId="{FDB07E78-5E49-4947-9FCE-AA50FCCEA19A}" srcId="{CB2BA5F5-F1B8-44C2-B2A9-AE4C7FF8315F}" destId="{02EFEB7A-8E6C-4068-AF09-EE8354377E9C}" srcOrd="1" destOrd="0" parTransId="{5925DE57-FD98-4855-8523-AB3CC55201C1}" sibTransId="{FEA9581A-824B-42B4-BF2E-1EA0C1D8DED5}"/>
    <dgm:cxn modelId="{EC1D0894-57DF-44F3-8E8F-10CA88B53393}" srcId="{CB2BA5F5-F1B8-44C2-B2A9-AE4C7FF8315F}" destId="{FDC86A8D-7F50-4879-904C-0269DA842864}" srcOrd="2" destOrd="0" parTransId="{13EC83D1-92C0-4AAE-BEBD-5892ECBDDE42}" sibTransId="{65E6A26C-209E-46FE-B44A-84C4FD91AEC8}"/>
    <dgm:cxn modelId="{BC1153BB-9285-46A3-A050-B5300F752D67}" type="presOf" srcId="{CB2BA5F5-F1B8-44C2-B2A9-AE4C7FF8315F}" destId="{DABAAEE3-C4D9-4E74-894C-583E0E9EE249}" srcOrd="0" destOrd="0" presId="urn:microsoft.com/office/officeart/2018/2/layout/IconVerticalSolidList"/>
    <dgm:cxn modelId="{6C924FBF-8C8F-4D4A-803D-A165175BE8DA}" type="presOf" srcId="{02EFEB7A-8E6C-4068-AF09-EE8354377E9C}" destId="{5B4312E8-D6B3-4877-9484-6176288C2210}" srcOrd="0" destOrd="0" presId="urn:microsoft.com/office/officeart/2018/2/layout/IconVerticalSolidList"/>
    <dgm:cxn modelId="{C5D3A6EF-3D0F-4ADC-B4EB-06C81CC66AA8}" type="presOf" srcId="{657DB514-7DDC-42B1-A097-FAFD0A3D80C4}" destId="{ACF90B42-CA80-4379-A531-EE1034538069}" srcOrd="0" destOrd="0" presId="urn:microsoft.com/office/officeart/2018/2/layout/IconVerticalSolidList"/>
    <dgm:cxn modelId="{E1ABBE53-E8D6-4290-840A-0704C0575B1B}" type="presParOf" srcId="{DABAAEE3-C4D9-4E74-894C-583E0E9EE249}" destId="{225EDBE7-684C-4B78-9400-77CE6EEC6249}" srcOrd="0" destOrd="0" presId="urn:microsoft.com/office/officeart/2018/2/layout/IconVerticalSolidList"/>
    <dgm:cxn modelId="{352F0E0D-9156-4FF9-8F08-253027295348}" type="presParOf" srcId="{225EDBE7-684C-4B78-9400-77CE6EEC6249}" destId="{C1AC2EEE-F749-409B-A5F1-9F390D9505B0}" srcOrd="0" destOrd="0" presId="urn:microsoft.com/office/officeart/2018/2/layout/IconVerticalSolidList"/>
    <dgm:cxn modelId="{18ED98C7-FDC9-4C91-936F-D8379E4CFF1A}" type="presParOf" srcId="{225EDBE7-684C-4B78-9400-77CE6EEC6249}" destId="{AF74A060-7C9A-484C-9853-7FF07DC396F0}" srcOrd="1" destOrd="0" presId="urn:microsoft.com/office/officeart/2018/2/layout/IconVerticalSolidList"/>
    <dgm:cxn modelId="{3B020555-E220-4148-9669-DB4CBA5B7444}" type="presParOf" srcId="{225EDBE7-684C-4B78-9400-77CE6EEC6249}" destId="{9EB44DD1-AB50-483A-8F7D-83B9341C90E5}" srcOrd="2" destOrd="0" presId="urn:microsoft.com/office/officeart/2018/2/layout/IconVerticalSolidList"/>
    <dgm:cxn modelId="{9FE28BFB-9BB5-4D48-91F3-D48F43C1A87A}" type="presParOf" srcId="{225EDBE7-684C-4B78-9400-77CE6EEC6249}" destId="{0454FD89-D425-47D4-9C6F-B129EEE3695E}" srcOrd="3" destOrd="0" presId="urn:microsoft.com/office/officeart/2018/2/layout/IconVerticalSolidList"/>
    <dgm:cxn modelId="{78A4E3F8-0748-4522-B126-68298F7B9AE0}" type="presParOf" srcId="{DABAAEE3-C4D9-4E74-894C-583E0E9EE249}" destId="{5041BB2E-21A7-4274-9D67-BAACDD6EFB4E}" srcOrd="1" destOrd="0" presId="urn:microsoft.com/office/officeart/2018/2/layout/IconVerticalSolidList"/>
    <dgm:cxn modelId="{F668E606-DC67-4E7A-8F7E-B856A9F4EE1C}" type="presParOf" srcId="{DABAAEE3-C4D9-4E74-894C-583E0E9EE249}" destId="{C58F6F5C-E409-46EC-811E-3BE330DF423B}" srcOrd="2" destOrd="0" presId="urn:microsoft.com/office/officeart/2018/2/layout/IconVerticalSolidList"/>
    <dgm:cxn modelId="{F81DB540-7A3A-4E5B-8AB5-BCE9C84AA518}" type="presParOf" srcId="{C58F6F5C-E409-46EC-811E-3BE330DF423B}" destId="{0CA18CB5-15DC-42C0-B05E-CC8ECA361D79}" srcOrd="0" destOrd="0" presId="urn:microsoft.com/office/officeart/2018/2/layout/IconVerticalSolidList"/>
    <dgm:cxn modelId="{EF988040-A658-46BF-8E23-388950C6CCA4}" type="presParOf" srcId="{C58F6F5C-E409-46EC-811E-3BE330DF423B}" destId="{DF99363B-DFF8-472D-BFD5-8D4389A7EC34}" srcOrd="1" destOrd="0" presId="urn:microsoft.com/office/officeart/2018/2/layout/IconVerticalSolidList"/>
    <dgm:cxn modelId="{C2F43FF7-563E-4152-83A3-F1ABF3EDD46D}" type="presParOf" srcId="{C58F6F5C-E409-46EC-811E-3BE330DF423B}" destId="{AFAD0F68-84FC-4658-BCBD-D0402DBB9083}" srcOrd="2" destOrd="0" presId="urn:microsoft.com/office/officeart/2018/2/layout/IconVerticalSolidList"/>
    <dgm:cxn modelId="{9DCE6DB0-64B1-479D-AF97-3281A2455775}" type="presParOf" srcId="{C58F6F5C-E409-46EC-811E-3BE330DF423B}" destId="{5B4312E8-D6B3-4877-9484-6176288C2210}" srcOrd="3" destOrd="0" presId="urn:microsoft.com/office/officeart/2018/2/layout/IconVerticalSolidList"/>
    <dgm:cxn modelId="{13A853E5-B3E6-4D00-BD69-3591F716C43B}" type="presParOf" srcId="{DABAAEE3-C4D9-4E74-894C-583E0E9EE249}" destId="{598C5BDA-FDAD-4C1F-ADC9-0E95240202D3}" srcOrd="3" destOrd="0" presId="urn:microsoft.com/office/officeart/2018/2/layout/IconVerticalSolidList"/>
    <dgm:cxn modelId="{B2586AFF-FF3D-494F-B29D-E188DAFF4465}" type="presParOf" srcId="{DABAAEE3-C4D9-4E74-894C-583E0E9EE249}" destId="{1014ECEF-B701-4F56-A172-F146ED4D51E8}" srcOrd="4" destOrd="0" presId="urn:microsoft.com/office/officeart/2018/2/layout/IconVerticalSolidList"/>
    <dgm:cxn modelId="{1576BD46-5BCE-431E-BB7D-5323C4A16C21}" type="presParOf" srcId="{1014ECEF-B701-4F56-A172-F146ED4D51E8}" destId="{AED691A5-6E51-47B0-A822-60CD953F1FA8}" srcOrd="0" destOrd="0" presId="urn:microsoft.com/office/officeart/2018/2/layout/IconVerticalSolidList"/>
    <dgm:cxn modelId="{E60A803E-7FCD-4B81-9555-FECB0013FAC8}" type="presParOf" srcId="{1014ECEF-B701-4F56-A172-F146ED4D51E8}" destId="{278F5D88-4E64-4147-A277-48D9A4207286}" srcOrd="1" destOrd="0" presId="urn:microsoft.com/office/officeart/2018/2/layout/IconVerticalSolidList"/>
    <dgm:cxn modelId="{7DB2E418-9824-437C-B167-62A4709838B4}" type="presParOf" srcId="{1014ECEF-B701-4F56-A172-F146ED4D51E8}" destId="{4FEDC7FD-0A09-413B-ABAE-4DCB20A5617F}" srcOrd="2" destOrd="0" presId="urn:microsoft.com/office/officeart/2018/2/layout/IconVerticalSolidList"/>
    <dgm:cxn modelId="{171581DF-7B2F-4FC9-B37B-36D16C4DDF63}" type="presParOf" srcId="{1014ECEF-B701-4F56-A172-F146ED4D51E8}" destId="{9B33EF3A-F8D8-4346-B0DF-0F180A921A1F}" srcOrd="3" destOrd="0" presId="urn:microsoft.com/office/officeart/2018/2/layout/IconVerticalSolidList"/>
    <dgm:cxn modelId="{C995E547-5663-44B5-A929-1F10FF918C5D}" type="presParOf" srcId="{DABAAEE3-C4D9-4E74-894C-583E0E9EE249}" destId="{2786A27F-75D7-483C-9A03-35C4A74B0A5A}" srcOrd="5" destOrd="0" presId="urn:microsoft.com/office/officeart/2018/2/layout/IconVerticalSolidList"/>
    <dgm:cxn modelId="{3A529E59-E352-491F-AA8C-39748A6208D1}" type="presParOf" srcId="{DABAAEE3-C4D9-4E74-894C-583E0E9EE249}" destId="{C1290808-EFE9-400F-8BA9-4A91CFC0FACC}" srcOrd="6" destOrd="0" presId="urn:microsoft.com/office/officeart/2018/2/layout/IconVerticalSolidList"/>
    <dgm:cxn modelId="{E12DF351-3BA5-4329-9F6E-ADB44A7BCC6C}" type="presParOf" srcId="{C1290808-EFE9-400F-8BA9-4A91CFC0FACC}" destId="{ACE82A7C-3216-445F-B548-D8372C178368}" srcOrd="0" destOrd="0" presId="urn:microsoft.com/office/officeart/2018/2/layout/IconVerticalSolidList"/>
    <dgm:cxn modelId="{A19BDECF-1DD1-4494-82D5-AD9BFBA0A3C1}" type="presParOf" srcId="{C1290808-EFE9-400F-8BA9-4A91CFC0FACC}" destId="{2A32625C-615F-48CB-8E38-0518837BBBF8}" srcOrd="1" destOrd="0" presId="urn:microsoft.com/office/officeart/2018/2/layout/IconVerticalSolidList"/>
    <dgm:cxn modelId="{CDA6C294-0A9E-48DD-81B1-1F719DBE4C5E}" type="presParOf" srcId="{C1290808-EFE9-400F-8BA9-4A91CFC0FACC}" destId="{FCA88D74-2005-4C76-A356-AA0D7FE82854}" srcOrd="2" destOrd="0" presId="urn:microsoft.com/office/officeart/2018/2/layout/IconVerticalSolidList"/>
    <dgm:cxn modelId="{CCE03525-1100-47DF-9AB2-E88178E80DF0}" type="presParOf" srcId="{C1290808-EFE9-400F-8BA9-4A91CFC0FACC}" destId="{F73EB9D1-66B4-4549-9D96-8EDBF3B3AD12}" srcOrd="3" destOrd="0" presId="urn:microsoft.com/office/officeart/2018/2/layout/IconVerticalSolidList"/>
    <dgm:cxn modelId="{2764503A-A425-4CDC-BA2E-67C869226204}" type="presParOf" srcId="{DABAAEE3-C4D9-4E74-894C-583E0E9EE249}" destId="{4FFE7B45-1EC2-4B31-A94D-BEB67F528995}" srcOrd="7" destOrd="0" presId="urn:microsoft.com/office/officeart/2018/2/layout/IconVerticalSolidList"/>
    <dgm:cxn modelId="{AF3CBBD0-498C-4CC0-AEA8-9BA72F41BF27}" type="presParOf" srcId="{DABAAEE3-C4D9-4E74-894C-583E0E9EE249}" destId="{7B70E97E-3A98-4068-BECC-043B0FAC585E}" srcOrd="8" destOrd="0" presId="urn:microsoft.com/office/officeart/2018/2/layout/IconVerticalSolidList"/>
    <dgm:cxn modelId="{01069C54-CC38-48A2-9EB8-70DC2549DC30}" type="presParOf" srcId="{7B70E97E-3A98-4068-BECC-043B0FAC585E}" destId="{DE10CA8A-8611-44D4-8BD8-D5AA7081701A}" srcOrd="0" destOrd="0" presId="urn:microsoft.com/office/officeart/2018/2/layout/IconVerticalSolidList"/>
    <dgm:cxn modelId="{423677E9-D6A0-4655-857E-9EFD212A15F9}" type="presParOf" srcId="{7B70E97E-3A98-4068-BECC-043B0FAC585E}" destId="{C4B37615-3B32-4A96-935A-A0DEF1AE1C58}" srcOrd="1" destOrd="0" presId="urn:microsoft.com/office/officeart/2018/2/layout/IconVerticalSolidList"/>
    <dgm:cxn modelId="{DB8F6D10-47FB-4CB6-9C60-74DAAAEC88D8}" type="presParOf" srcId="{7B70E97E-3A98-4068-BECC-043B0FAC585E}" destId="{B64EC423-A564-4BAC-B0ED-8886C03FAB52}" srcOrd="2" destOrd="0" presId="urn:microsoft.com/office/officeart/2018/2/layout/IconVerticalSolidList"/>
    <dgm:cxn modelId="{E94F490E-37CA-428D-89E6-878A2F33785A}" type="presParOf" srcId="{7B70E97E-3A98-4068-BECC-043B0FAC585E}" destId="{ACF90B42-CA80-4379-A531-EE10345380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B9152D-D7B2-4F4B-8E97-6E31857BEAC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755DE1-DAA6-4039-B826-3D998ECA0244}">
      <dgm:prSet/>
      <dgm:spPr/>
      <dgm:t>
        <a:bodyPr/>
        <a:lstStyle/>
        <a:p>
          <a:r>
            <a:rPr lang="en-US" dirty="0"/>
            <a:t>CDER (Global Campus) Master’s in Rehabilitation Counseling (Dr. </a:t>
          </a:r>
          <a:r>
            <a:rPr lang="en-US" dirty="0" err="1"/>
            <a:t>Degeneffe</a:t>
          </a:r>
          <a:r>
            <a:rPr lang="en-US" dirty="0"/>
            <a:t> and Ms. Thomas)</a:t>
          </a:r>
        </a:p>
      </dgm:t>
      <dgm:extLst>
        <a:ext uri="{E40237B7-FDA0-4F09-8148-C483321AD2D9}">
          <dgm14:cNvPr xmlns:dgm14="http://schemas.microsoft.com/office/drawing/2010/diagram" id="0" name="" descr="CDER (Global Campus) Master’s in Rehabilitation Counseling (Dr. Degeneffe and Ms. Thomas)&#10;Community College Equity Assessment Lab (Drs. Harris III and Vasquez)&#10;Community College Higher Ed Access Leadership Equity Scholarship (Dr. Felix)&#10;Lunch and Learn Research Seminar Series (Dr. Degeneffe)&#10;Rehabilitation Improvements in Services and Employment for Underserved Populations (Drs. Guillermo and Tucker)&#10;Research and Equity Scholarship Institute on Student Trajectories in Education (Dr.  Herrera Villarreal)&#10;U.S. Department of Education Long-Term Training Grants (Drs. Degeneffe, Guillermo, Tucker, and Saia)&#10;"/>
        </a:ext>
      </dgm:extLst>
    </dgm:pt>
    <dgm:pt modelId="{B22EB7CB-D2E6-4DE1-9187-E43D11022DDE}" type="parTrans" cxnId="{BDD11ADC-4FBC-47F0-A0CD-4EE368A5B6BD}">
      <dgm:prSet/>
      <dgm:spPr/>
      <dgm:t>
        <a:bodyPr/>
        <a:lstStyle/>
        <a:p>
          <a:endParaRPr lang="en-US"/>
        </a:p>
      </dgm:t>
    </dgm:pt>
    <dgm:pt modelId="{5BE75BCE-257E-4799-A009-59A2BCD00459}" type="sibTrans" cxnId="{BDD11ADC-4FBC-47F0-A0CD-4EE368A5B6BD}">
      <dgm:prSet/>
      <dgm:spPr/>
      <dgm:t>
        <a:bodyPr/>
        <a:lstStyle/>
        <a:p>
          <a:endParaRPr lang="en-US"/>
        </a:p>
      </dgm:t>
    </dgm:pt>
    <dgm:pt modelId="{12CC4E8D-1788-4282-A831-20E1224D7535}">
      <dgm:prSet/>
      <dgm:spPr/>
      <dgm:t>
        <a:bodyPr/>
        <a:lstStyle/>
        <a:p>
          <a:r>
            <a:rPr lang="en-US" dirty="0"/>
            <a:t>Community College Equity Assessment Lab (Drs. Harris III and Vasquez)</a:t>
          </a:r>
        </a:p>
      </dgm:t>
      <dgm:extLst>
        <a:ext uri="{E40237B7-FDA0-4F09-8148-C483321AD2D9}">
          <dgm14:cNvPr xmlns:dgm14="http://schemas.microsoft.com/office/drawing/2010/diagram" id="0" name="" descr="CDER (Global Campus) Master’s in Rehabilitation Counseling (Dr. Degeneffe and Ms. Thomas)&#10;Community College Equity Assessment Lab (Drs. Harris III and Vasquez)&#10;Community College Higher Ed Access Leadership Equity Scholarship (Dr. Felix)&#10;Lunch and Learn Research Seminar Series (Dr. Degeneffe)&#10;Rehabilitation Improvements in Services and Employment for Underserved Populations (Drs. Guillermo and Tucker)&#10;Research and Equity Scholarship Institute on Student Trajectories in Education (Dr.  Herrera Villarreal)&#10;U.S. Department of Education Long-Term Training Grants (Drs. Degeneffe, Guillermo, Tucker, and Saia)&#10;"/>
        </a:ext>
      </dgm:extLst>
    </dgm:pt>
    <dgm:pt modelId="{48C51ADA-ABF6-4A4F-B3C7-FE9FEC42EB1E}" type="parTrans" cxnId="{C656EC95-4F06-4AC3-B1EA-07E19B671363}">
      <dgm:prSet/>
      <dgm:spPr/>
      <dgm:t>
        <a:bodyPr/>
        <a:lstStyle/>
        <a:p>
          <a:endParaRPr lang="en-US"/>
        </a:p>
      </dgm:t>
    </dgm:pt>
    <dgm:pt modelId="{98B476B5-7912-4524-9AE2-5CED0EDC78AC}" type="sibTrans" cxnId="{C656EC95-4F06-4AC3-B1EA-07E19B671363}">
      <dgm:prSet/>
      <dgm:spPr/>
      <dgm:t>
        <a:bodyPr/>
        <a:lstStyle/>
        <a:p>
          <a:endParaRPr lang="en-US"/>
        </a:p>
      </dgm:t>
    </dgm:pt>
    <dgm:pt modelId="{C04DF6ED-37DD-40D9-B266-8BC710524CD8}">
      <dgm:prSet/>
      <dgm:spPr/>
      <dgm:t>
        <a:bodyPr/>
        <a:lstStyle/>
        <a:p>
          <a:r>
            <a:rPr lang="en-US" dirty="0"/>
            <a:t>Community College Higher Ed Access Leadership Equity Scholarship (Dr. Felix)</a:t>
          </a:r>
        </a:p>
      </dgm:t>
      <dgm:extLst>
        <a:ext uri="{E40237B7-FDA0-4F09-8148-C483321AD2D9}">
          <dgm14:cNvPr xmlns:dgm14="http://schemas.microsoft.com/office/drawing/2010/diagram" id="0" name="" descr="CDER (Global Campus) Master’s in Rehabilitation Counseling (Dr. Degeneffe and Ms. Thomas)&#10;Community College Equity Assessment Lab (Drs. Harris III and Vasquez)&#10;Community College Higher Ed Access Leadership Equity Scholarship (Dr. Felix)&#10;Lunch and Learn Research Seminar Series (Dr. Degeneffe)&#10;Rehabilitation Improvements in Services and Employment for Underserved Populations (Drs. Guillermo and Tucker)&#10;Research and Equity Scholarship Institute on Student Trajectories in Education (Dr.  Herrera Villarreal)&#10;U.S. Department of Education Long-Term Training Grants (Drs. Degeneffe, Guillermo, Tucker, and Saia)&#10;"/>
        </a:ext>
      </dgm:extLst>
    </dgm:pt>
    <dgm:pt modelId="{52409ECE-84FF-4D09-9EBC-E7995B2D19CC}" type="parTrans" cxnId="{6DA22F69-CF5B-4266-8280-672028292692}">
      <dgm:prSet/>
      <dgm:spPr/>
      <dgm:t>
        <a:bodyPr/>
        <a:lstStyle/>
        <a:p>
          <a:endParaRPr lang="en-US"/>
        </a:p>
      </dgm:t>
    </dgm:pt>
    <dgm:pt modelId="{373262F5-A50C-4F4C-B75B-931DAEB92F5A}" type="sibTrans" cxnId="{6DA22F69-CF5B-4266-8280-672028292692}">
      <dgm:prSet/>
      <dgm:spPr/>
      <dgm:t>
        <a:bodyPr/>
        <a:lstStyle/>
        <a:p>
          <a:endParaRPr lang="en-US"/>
        </a:p>
      </dgm:t>
    </dgm:pt>
    <dgm:pt modelId="{9FAA5F57-F6B5-4DF8-984A-78DAD418D43C}">
      <dgm:prSet/>
      <dgm:spPr/>
      <dgm:t>
        <a:bodyPr/>
        <a:lstStyle/>
        <a:p>
          <a:r>
            <a:rPr lang="en-US" dirty="0"/>
            <a:t>Lunch and Learn Research Seminar Series (Dr. Degeneffe)</a:t>
          </a:r>
        </a:p>
      </dgm:t>
      <dgm:extLst>
        <a:ext uri="{E40237B7-FDA0-4F09-8148-C483321AD2D9}">
          <dgm14:cNvPr xmlns:dgm14="http://schemas.microsoft.com/office/drawing/2010/diagram" id="0" name="" descr="CDER (Global Campus) Master’s in Rehabilitation Counseling (Dr. Degeneffe and Ms. Thomas)&#10;Community College Equity Assessment Lab (Drs. Harris III and Vasquez)&#10;Community College Higher Ed Access Leadership Equity Scholarship (Dr. Felix)&#10;Lunch and Learn Research Seminar Series (Dr. Degeneffe)&#10;Rehabilitation Improvements in Services and Employment for Underserved Populations (Drs. Guillermo and Tucker)&#10;Research and Equity Scholarship Institute on Student Trajectories in Education (Dr.  Herrera Villarreal)&#10;U.S. Department of Education Long-Term Training Grants (Drs. Degeneffe, Guillermo, Tucker, and Saia)&#10;"/>
        </a:ext>
      </dgm:extLst>
    </dgm:pt>
    <dgm:pt modelId="{474E31B6-2AB2-4294-B451-B6EFED6759DA}" type="parTrans" cxnId="{54E83398-53EB-46D4-8E3C-9DC556A8EE06}">
      <dgm:prSet/>
      <dgm:spPr/>
      <dgm:t>
        <a:bodyPr/>
        <a:lstStyle/>
        <a:p>
          <a:endParaRPr lang="en-US"/>
        </a:p>
      </dgm:t>
    </dgm:pt>
    <dgm:pt modelId="{0CB5335D-E43B-4045-B997-12FEAFF85551}" type="sibTrans" cxnId="{54E83398-53EB-46D4-8E3C-9DC556A8EE06}">
      <dgm:prSet/>
      <dgm:spPr/>
      <dgm:t>
        <a:bodyPr/>
        <a:lstStyle/>
        <a:p>
          <a:endParaRPr lang="en-US"/>
        </a:p>
      </dgm:t>
    </dgm:pt>
    <dgm:pt modelId="{D88237F9-2446-474D-BFAD-C8EE7F4DB1E5}">
      <dgm:prSet/>
      <dgm:spPr/>
      <dgm:t>
        <a:bodyPr/>
        <a:lstStyle/>
        <a:p>
          <a:r>
            <a:rPr lang="en-US" dirty="0"/>
            <a:t>Research and Equity Scholarship Institute on Student Trajectories in Education (Dr.  Herrera Villarreal)</a:t>
          </a:r>
        </a:p>
      </dgm:t>
      <dgm:extLst>
        <a:ext uri="{E40237B7-FDA0-4F09-8148-C483321AD2D9}">
          <dgm14:cNvPr xmlns:dgm14="http://schemas.microsoft.com/office/drawing/2010/diagram" id="0" name="" descr="CDER (Global Campus) Master’s in Rehabilitation Counseling (Dr. Degeneffe and Ms. Thomas)&#10;Community College Equity Assessment Lab (Drs. Harris III and Vasquez)&#10;Community College Higher Ed Access Leadership Equity Scholarship (Dr. Felix)&#10;Lunch and Learn Research Seminar Series (Dr. Degeneffe)&#10;Rehabilitation Improvements in Services and Employment for Underserved Populations (Drs. Guillermo and Tucker)&#10;Research and Equity Scholarship Institute on Student Trajectories in Education (Dr.  Herrera Villarreal)&#10;U.S. Department of Education Long-Term Training Grants (Drs. Degeneffe, Guillermo, Tucker, and Saia)&#10;"/>
        </a:ext>
      </dgm:extLst>
    </dgm:pt>
    <dgm:pt modelId="{2237A01C-1445-4B35-BFF3-0BAD7D7DF623}" type="parTrans" cxnId="{7797F04F-AC63-40E8-90E3-17A5B3EDDFF0}">
      <dgm:prSet/>
      <dgm:spPr/>
      <dgm:t>
        <a:bodyPr/>
        <a:lstStyle/>
        <a:p>
          <a:endParaRPr lang="en-US"/>
        </a:p>
      </dgm:t>
    </dgm:pt>
    <dgm:pt modelId="{7E57BB43-DA06-4617-83D2-9C692DB23B7E}" type="sibTrans" cxnId="{7797F04F-AC63-40E8-90E3-17A5B3EDDFF0}">
      <dgm:prSet/>
      <dgm:spPr/>
      <dgm:t>
        <a:bodyPr/>
        <a:lstStyle/>
        <a:p>
          <a:endParaRPr lang="en-US"/>
        </a:p>
      </dgm:t>
    </dgm:pt>
    <dgm:pt modelId="{592C4BE0-89FB-4474-B9D7-D788531C0C44}">
      <dgm:prSet/>
      <dgm:spPr/>
      <dgm:t>
        <a:bodyPr/>
        <a:lstStyle/>
        <a:p>
          <a:r>
            <a:rPr lang="en-US" dirty="0"/>
            <a:t>U.S. Department of Education Long-Term Training Grants (Drs. </a:t>
          </a:r>
          <a:r>
            <a:rPr lang="en-US" dirty="0" err="1"/>
            <a:t>Degeneffe</a:t>
          </a:r>
          <a:r>
            <a:rPr lang="en-US" dirty="0"/>
            <a:t>, Guillermo, Tucker, and Saia)</a:t>
          </a:r>
        </a:p>
      </dgm:t>
      <dgm:extLst>
        <a:ext uri="{E40237B7-FDA0-4F09-8148-C483321AD2D9}">
          <dgm14:cNvPr xmlns:dgm14="http://schemas.microsoft.com/office/drawing/2010/diagram" id="0" name="" descr="CDER (Global Campus) Master’s in Rehabilitation Counseling (Dr. Degeneffe and Ms. Thomas)&#10;Community College Equity Assessment Lab (Drs. Harris III and Vasquez)&#10;Community College Higher Ed Access Leadership Equity Scholarship (Dr. Felix)&#10;Lunch and Learn Research Seminar Series (Dr. Degeneffe)&#10;Rehabilitation Improvements in Services and Employment for Underserved Populations (Drs. Guillermo and Tucker)&#10;Research and Equity Scholarship Institute on Student Trajectories in Education (Dr.  Herrera Villarreal)&#10;U.S. Department of Education Long-Term Training Grants (Drs. Degeneffe, Guillermo, Tucker, and Saia)&#10;"/>
        </a:ext>
      </dgm:extLst>
    </dgm:pt>
    <dgm:pt modelId="{F0FF7FE7-5C75-42A5-8C75-962E819B9BB8}" type="parTrans" cxnId="{B917F7B7-FE71-4A27-AAE3-4C224AD0B044}">
      <dgm:prSet/>
      <dgm:spPr/>
      <dgm:t>
        <a:bodyPr/>
        <a:lstStyle/>
        <a:p>
          <a:endParaRPr lang="en-US"/>
        </a:p>
      </dgm:t>
    </dgm:pt>
    <dgm:pt modelId="{8D42169A-D693-4356-966D-3E4E69581EEE}" type="sibTrans" cxnId="{B917F7B7-FE71-4A27-AAE3-4C224AD0B044}">
      <dgm:prSet/>
      <dgm:spPr/>
      <dgm:t>
        <a:bodyPr/>
        <a:lstStyle/>
        <a:p>
          <a:endParaRPr lang="en-US"/>
        </a:p>
      </dgm:t>
    </dgm:pt>
    <dgm:pt modelId="{FBC1D880-11F6-499B-9D87-2FD8FF7920C4}">
      <dgm:prSet/>
      <dgm:spPr/>
      <dgm:t>
        <a:bodyPr/>
        <a:lstStyle/>
        <a:p>
          <a:r>
            <a:rPr lang="en-US" dirty="0"/>
            <a:t>Center for Pacific Studies: IS3D BA degree in Palau (via Global Campus); current cohort graduating in May 2026, new BA cohort starting in fall 2026</a:t>
          </a:r>
        </a:p>
      </dgm:t>
      <dgm:extLst>
        <a:ext uri="{E40237B7-FDA0-4F09-8148-C483321AD2D9}">
          <dgm14:cNvPr xmlns:dgm14="http://schemas.microsoft.com/office/drawing/2010/diagram" id="0" name="" descr="CDER (Global Campus) Master’s in Rehabilitation Counseling (Dr. Degeneffe and Ms. Thomas)&#10;Community College Equity Assessment Lab (Drs. Harris III and Vasquez)&#10;Community College Higher Ed Access Leadership Equity Scholarship (Dr. Felix)&#10;Lunch and Learn Research Seminar Series (Dr. Degeneffe)&#10;Rehabilitation Improvements in Services and Employment for Underserved Populations (Drs. Guillermo and Tucker)&#10;Research and Equity Scholarship Institute on Student Trajectories in Education (Dr.  Herrera Villarreal)&#10;U.S. Department of Education Long-Term Training Grants (Drs. Degeneffe, Guillermo, Tucker, and Saia)&#10;"/>
        </a:ext>
      </dgm:extLst>
    </dgm:pt>
    <dgm:pt modelId="{4BCD5CA5-030D-4723-BAA8-1D726E077FD9}" type="sibTrans" cxnId="{DAFD96C5-7DA5-43B4-AFE9-D1460061AE4B}">
      <dgm:prSet/>
      <dgm:spPr/>
      <dgm:t>
        <a:bodyPr/>
        <a:lstStyle/>
        <a:p>
          <a:endParaRPr lang="en-US"/>
        </a:p>
      </dgm:t>
    </dgm:pt>
    <dgm:pt modelId="{5349ACE1-A930-4E0A-A2A4-57DE4D5126AB}" type="parTrans" cxnId="{DAFD96C5-7DA5-43B4-AFE9-D1460061AE4B}">
      <dgm:prSet/>
      <dgm:spPr/>
      <dgm:t>
        <a:bodyPr/>
        <a:lstStyle/>
        <a:p>
          <a:endParaRPr lang="en-US"/>
        </a:p>
      </dgm:t>
    </dgm:pt>
    <dgm:pt modelId="{3FC8A06B-FA5B-AA46-A3A3-66FB56C7EACD}" type="pres">
      <dgm:prSet presAssocID="{DBB9152D-D7B2-4F4B-8E97-6E31857BEACC}" presName="diagram" presStyleCnt="0">
        <dgm:presLayoutVars>
          <dgm:dir/>
          <dgm:resizeHandles val="exact"/>
        </dgm:presLayoutVars>
      </dgm:prSet>
      <dgm:spPr/>
    </dgm:pt>
    <dgm:pt modelId="{E02E3360-2DD8-3B40-8B44-998BF7E80D73}" type="pres">
      <dgm:prSet presAssocID="{A9755DE1-DAA6-4039-B826-3D998ECA0244}" presName="node" presStyleLbl="node1" presStyleIdx="0" presStyleCnt="7">
        <dgm:presLayoutVars>
          <dgm:bulletEnabled val="1"/>
        </dgm:presLayoutVars>
      </dgm:prSet>
      <dgm:spPr/>
    </dgm:pt>
    <dgm:pt modelId="{95FD9A6D-8930-8840-9475-CFD2F114AD72}" type="pres">
      <dgm:prSet presAssocID="{5BE75BCE-257E-4799-A009-59A2BCD00459}" presName="sibTrans" presStyleCnt="0"/>
      <dgm:spPr/>
    </dgm:pt>
    <dgm:pt modelId="{7ECA4A60-49B0-D443-BE0B-3EEDD2E59276}" type="pres">
      <dgm:prSet presAssocID="{12CC4E8D-1788-4282-A831-20E1224D7535}" presName="node" presStyleLbl="node1" presStyleIdx="1" presStyleCnt="7">
        <dgm:presLayoutVars>
          <dgm:bulletEnabled val="1"/>
        </dgm:presLayoutVars>
      </dgm:prSet>
      <dgm:spPr/>
    </dgm:pt>
    <dgm:pt modelId="{723722C8-AF8C-1848-8E6C-6832C9515B74}" type="pres">
      <dgm:prSet presAssocID="{98B476B5-7912-4524-9AE2-5CED0EDC78AC}" presName="sibTrans" presStyleCnt="0"/>
      <dgm:spPr/>
    </dgm:pt>
    <dgm:pt modelId="{8565B3E7-45CE-6143-A6AD-B3E4971F0750}" type="pres">
      <dgm:prSet presAssocID="{C04DF6ED-37DD-40D9-B266-8BC710524CD8}" presName="node" presStyleLbl="node1" presStyleIdx="2" presStyleCnt="7">
        <dgm:presLayoutVars>
          <dgm:bulletEnabled val="1"/>
        </dgm:presLayoutVars>
      </dgm:prSet>
      <dgm:spPr/>
    </dgm:pt>
    <dgm:pt modelId="{60F800C8-D015-0749-84EA-6B5DEA1060B3}" type="pres">
      <dgm:prSet presAssocID="{373262F5-A50C-4F4C-B75B-931DAEB92F5A}" presName="sibTrans" presStyleCnt="0"/>
      <dgm:spPr/>
    </dgm:pt>
    <dgm:pt modelId="{1B89A739-7E80-9D47-9E27-B9EB0B3D5AE4}" type="pres">
      <dgm:prSet presAssocID="{9FAA5F57-F6B5-4DF8-984A-78DAD418D43C}" presName="node" presStyleLbl="node1" presStyleIdx="3" presStyleCnt="7">
        <dgm:presLayoutVars>
          <dgm:bulletEnabled val="1"/>
        </dgm:presLayoutVars>
      </dgm:prSet>
      <dgm:spPr/>
    </dgm:pt>
    <dgm:pt modelId="{B2DF98A0-8956-A64E-B45D-54AD9DD865EB}" type="pres">
      <dgm:prSet presAssocID="{0CB5335D-E43B-4045-B997-12FEAFF85551}" presName="sibTrans" presStyleCnt="0"/>
      <dgm:spPr/>
    </dgm:pt>
    <dgm:pt modelId="{7D7218DA-E581-634B-B11D-6CB94CC297CE}" type="pres">
      <dgm:prSet presAssocID="{FBC1D880-11F6-499B-9D87-2FD8FF7920C4}" presName="node" presStyleLbl="node1" presStyleIdx="4" presStyleCnt="7">
        <dgm:presLayoutVars>
          <dgm:bulletEnabled val="1"/>
        </dgm:presLayoutVars>
      </dgm:prSet>
      <dgm:spPr/>
    </dgm:pt>
    <dgm:pt modelId="{C91148FD-B9A4-4C49-8DA9-9AE72DACA39D}" type="pres">
      <dgm:prSet presAssocID="{4BCD5CA5-030D-4723-BAA8-1D726E077FD9}" presName="sibTrans" presStyleCnt="0"/>
      <dgm:spPr/>
    </dgm:pt>
    <dgm:pt modelId="{074E8A1A-4D64-1A4B-A0DD-5CDED012023A}" type="pres">
      <dgm:prSet presAssocID="{D88237F9-2446-474D-BFAD-C8EE7F4DB1E5}" presName="node" presStyleLbl="node1" presStyleIdx="5" presStyleCnt="7">
        <dgm:presLayoutVars>
          <dgm:bulletEnabled val="1"/>
        </dgm:presLayoutVars>
      </dgm:prSet>
      <dgm:spPr/>
    </dgm:pt>
    <dgm:pt modelId="{D59C4726-8CC6-DD4C-A22D-1245921B60C6}" type="pres">
      <dgm:prSet presAssocID="{7E57BB43-DA06-4617-83D2-9C692DB23B7E}" presName="sibTrans" presStyleCnt="0"/>
      <dgm:spPr/>
    </dgm:pt>
    <dgm:pt modelId="{D87DF949-E017-D840-BF73-8F2435CD2E49}" type="pres">
      <dgm:prSet presAssocID="{592C4BE0-89FB-4474-B9D7-D788531C0C44}" presName="node" presStyleLbl="node1" presStyleIdx="6" presStyleCnt="7">
        <dgm:presLayoutVars>
          <dgm:bulletEnabled val="1"/>
        </dgm:presLayoutVars>
      </dgm:prSet>
      <dgm:spPr/>
    </dgm:pt>
  </dgm:ptLst>
  <dgm:cxnLst>
    <dgm:cxn modelId="{1DBCF142-A361-A845-A0AB-64E24C725A76}" type="presOf" srcId="{9FAA5F57-F6B5-4DF8-984A-78DAD418D43C}" destId="{1B89A739-7E80-9D47-9E27-B9EB0B3D5AE4}" srcOrd="0" destOrd="0" presId="urn:microsoft.com/office/officeart/2005/8/layout/default"/>
    <dgm:cxn modelId="{6DA22F69-CF5B-4266-8280-672028292692}" srcId="{DBB9152D-D7B2-4F4B-8E97-6E31857BEACC}" destId="{C04DF6ED-37DD-40D9-B266-8BC710524CD8}" srcOrd="2" destOrd="0" parTransId="{52409ECE-84FF-4D09-9EBC-E7995B2D19CC}" sibTransId="{373262F5-A50C-4F4C-B75B-931DAEB92F5A}"/>
    <dgm:cxn modelId="{7797F04F-AC63-40E8-90E3-17A5B3EDDFF0}" srcId="{DBB9152D-D7B2-4F4B-8E97-6E31857BEACC}" destId="{D88237F9-2446-474D-BFAD-C8EE7F4DB1E5}" srcOrd="5" destOrd="0" parTransId="{2237A01C-1445-4B35-BFF3-0BAD7D7DF623}" sibTransId="{7E57BB43-DA06-4617-83D2-9C692DB23B7E}"/>
    <dgm:cxn modelId="{F7E72450-DB04-D241-AD86-B6493324DA46}" type="presOf" srcId="{DBB9152D-D7B2-4F4B-8E97-6E31857BEACC}" destId="{3FC8A06B-FA5B-AA46-A3A3-66FB56C7EACD}" srcOrd="0" destOrd="0" presId="urn:microsoft.com/office/officeart/2005/8/layout/default"/>
    <dgm:cxn modelId="{2CFF477F-1FD0-1E47-B6DE-0E5668E2FF91}" type="presOf" srcId="{A9755DE1-DAA6-4039-B826-3D998ECA0244}" destId="{E02E3360-2DD8-3B40-8B44-998BF7E80D73}" srcOrd="0" destOrd="0" presId="urn:microsoft.com/office/officeart/2005/8/layout/default"/>
    <dgm:cxn modelId="{7AA8AD92-A0FA-C046-BCF1-D722B8B39EC9}" type="presOf" srcId="{D88237F9-2446-474D-BFAD-C8EE7F4DB1E5}" destId="{074E8A1A-4D64-1A4B-A0DD-5CDED012023A}" srcOrd="0" destOrd="0" presId="urn:microsoft.com/office/officeart/2005/8/layout/default"/>
    <dgm:cxn modelId="{C656EC95-4F06-4AC3-B1EA-07E19B671363}" srcId="{DBB9152D-D7B2-4F4B-8E97-6E31857BEACC}" destId="{12CC4E8D-1788-4282-A831-20E1224D7535}" srcOrd="1" destOrd="0" parTransId="{48C51ADA-ABF6-4A4F-B3C7-FE9FEC42EB1E}" sibTransId="{98B476B5-7912-4524-9AE2-5CED0EDC78AC}"/>
    <dgm:cxn modelId="{54E83398-53EB-46D4-8E3C-9DC556A8EE06}" srcId="{DBB9152D-D7B2-4F4B-8E97-6E31857BEACC}" destId="{9FAA5F57-F6B5-4DF8-984A-78DAD418D43C}" srcOrd="3" destOrd="0" parTransId="{474E31B6-2AB2-4294-B451-B6EFED6759DA}" sibTransId="{0CB5335D-E43B-4045-B997-12FEAFF85551}"/>
    <dgm:cxn modelId="{B917F7B7-FE71-4A27-AAE3-4C224AD0B044}" srcId="{DBB9152D-D7B2-4F4B-8E97-6E31857BEACC}" destId="{592C4BE0-89FB-4474-B9D7-D788531C0C44}" srcOrd="6" destOrd="0" parTransId="{F0FF7FE7-5C75-42A5-8C75-962E819B9BB8}" sibTransId="{8D42169A-D693-4356-966D-3E4E69581EEE}"/>
    <dgm:cxn modelId="{BF4B8EC2-8F75-DA4B-81EC-7D117E59E482}" type="presOf" srcId="{FBC1D880-11F6-499B-9D87-2FD8FF7920C4}" destId="{7D7218DA-E581-634B-B11D-6CB94CC297CE}" srcOrd="0" destOrd="0" presId="urn:microsoft.com/office/officeart/2005/8/layout/default"/>
    <dgm:cxn modelId="{DF058FC3-2890-D548-BA73-727DA3810710}" type="presOf" srcId="{12CC4E8D-1788-4282-A831-20E1224D7535}" destId="{7ECA4A60-49B0-D443-BE0B-3EEDD2E59276}" srcOrd="0" destOrd="0" presId="urn:microsoft.com/office/officeart/2005/8/layout/default"/>
    <dgm:cxn modelId="{DAFD96C5-7DA5-43B4-AFE9-D1460061AE4B}" srcId="{DBB9152D-D7B2-4F4B-8E97-6E31857BEACC}" destId="{FBC1D880-11F6-499B-9D87-2FD8FF7920C4}" srcOrd="4" destOrd="0" parTransId="{5349ACE1-A930-4E0A-A2A4-57DE4D5126AB}" sibTransId="{4BCD5CA5-030D-4723-BAA8-1D726E077FD9}"/>
    <dgm:cxn modelId="{A96573CA-F547-2B4B-B277-F9BDABA4C4A4}" type="presOf" srcId="{592C4BE0-89FB-4474-B9D7-D788531C0C44}" destId="{D87DF949-E017-D840-BF73-8F2435CD2E49}" srcOrd="0" destOrd="0" presId="urn:microsoft.com/office/officeart/2005/8/layout/default"/>
    <dgm:cxn modelId="{49448FCC-0B24-C248-B170-14F05B310E48}" type="presOf" srcId="{C04DF6ED-37DD-40D9-B266-8BC710524CD8}" destId="{8565B3E7-45CE-6143-A6AD-B3E4971F0750}" srcOrd="0" destOrd="0" presId="urn:microsoft.com/office/officeart/2005/8/layout/default"/>
    <dgm:cxn modelId="{BDD11ADC-4FBC-47F0-A0CD-4EE368A5B6BD}" srcId="{DBB9152D-D7B2-4F4B-8E97-6E31857BEACC}" destId="{A9755DE1-DAA6-4039-B826-3D998ECA0244}" srcOrd="0" destOrd="0" parTransId="{B22EB7CB-D2E6-4DE1-9187-E43D11022DDE}" sibTransId="{5BE75BCE-257E-4799-A009-59A2BCD00459}"/>
    <dgm:cxn modelId="{7B701BD5-4F6F-A74D-927C-B8DF8A688D61}" type="presParOf" srcId="{3FC8A06B-FA5B-AA46-A3A3-66FB56C7EACD}" destId="{E02E3360-2DD8-3B40-8B44-998BF7E80D73}" srcOrd="0" destOrd="0" presId="urn:microsoft.com/office/officeart/2005/8/layout/default"/>
    <dgm:cxn modelId="{3C62A0E3-7084-DE49-A0D2-461D64DAFDE6}" type="presParOf" srcId="{3FC8A06B-FA5B-AA46-A3A3-66FB56C7EACD}" destId="{95FD9A6D-8930-8840-9475-CFD2F114AD72}" srcOrd="1" destOrd="0" presId="urn:microsoft.com/office/officeart/2005/8/layout/default"/>
    <dgm:cxn modelId="{A4B5DF4B-E3A6-1F4E-B80D-87838FB40364}" type="presParOf" srcId="{3FC8A06B-FA5B-AA46-A3A3-66FB56C7EACD}" destId="{7ECA4A60-49B0-D443-BE0B-3EEDD2E59276}" srcOrd="2" destOrd="0" presId="urn:microsoft.com/office/officeart/2005/8/layout/default"/>
    <dgm:cxn modelId="{A31E7BBA-3F4B-224F-9C0E-28C9BDD05744}" type="presParOf" srcId="{3FC8A06B-FA5B-AA46-A3A3-66FB56C7EACD}" destId="{723722C8-AF8C-1848-8E6C-6832C9515B74}" srcOrd="3" destOrd="0" presId="urn:microsoft.com/office/officeart/2005/8/layout/default"/>
    <dgm:cxn modelId="{97648556-7805-E242-BCB8-E60B7F51B689}" type="presParOf" srcId="{3FC8A06B-FA5B-AA46-A3A3-66FB56C7EACD}" destId="{8565B3E7-45CE-6143-A6AD-B3E4971F0750}" srcOrd="4" destOrd="0" presId="urn:microsoft.com/office/officeart/2005/8/layout/default"/>
    <dgm:cxn modelId="{4EC3AA7C-3E2C-5F48-B930-70BB8C2302F7}" type="presParOf" srcId="{3FC8A06B-FA5B-AA46-A3A3-66FB56C7EACD}" destId="{60F800C8-D015-0749-84EA-6B5DEA1060B3}" srcOrd="5" destOrd="0" presId="urn:microsoft.com/office/officeart/2005/8/layout/default"/>
    <dgm:cxn modelId="{3742D6A1-FD34-1348-A9FA-1FFAFC0C452D}" type="presParOf" srcId="{3FC8A06B-FA5B-AA46-A3A3-66FB56C7EACD}" destId="{1B89A739-7E80-9D47-9E27-B9EB0B3D5AE4}" srcOrd="6" destOrd="0" presId="urn:microsoft.com/office/officeart/2005/8/layout/default"/>
    <dgm:cxn modelId="{324EFFE0-EA1A-BB44-926D-40AC7AFBD971}" type="presParOf" srcId="{3FC8A06B-FA5B-AA46-A3A3-66FB56C7EACD}" destId="{B2DF98A0-8956-A64E-B45D-54AD9DD865EB}" srcOrd="7" destOrd="0" presId="urn:microsoft.com/office/officeart/2005/8/layout/default"/>
    <dgm:cxn modelId="{E2ECF35A-E259-E94F-AB94-07850947F40D}" type="presParOf" srcId="{3FC8A06B-FA5B-AA46-A3A3-66FB56C7EACD}" destId="{7D7218DA-E581-634B-B11D-6CB94CC297CE}" srcOrd="8" destOrd="0" presId="urn:microsoft.com/office/officeart/2005/8/layout/default"/>
    <dgm:cxn modelId="{1E4023A4-5D51-5A4F-80D2-F7BF4A1415DA}" type="presParOf" srcId="{3FC8A06B-FA5B-AA46-A3A3-66FB56C7EACD}" destId="{C91148FD-B9A4-4C49-8DA9-9AE72DACA39D}" srcOrd="9" destOrd="0" presId="urn:microsoft.com/office/officeart/2005/8/layout/default"/>
    <dgm:cxn modelId="{4D5288A2-0A1C-5E4A-A327-A494154ABF0E}" type="presParOf" srcId="{3FC8A06B-FA5B-AA46-A3A3-66FB56C7EACD}" destId="{074E8A1A-4D64-1A4B-A0DD-5CDED012023A}" srcOrd="10" destOrd="0" presId="urn:microsoft.com/office/officeart/2005/8/layout/default"/>
    <dgm:cxn modelId="{2A930FE6-8423-6445-85D2-9359D5B789A4}" type="presParOf" srcId="{3FC8A06B-FA5B-AA46-A3A3-66FB56C7EACD}" destId="{D59C4726-8CC6-DD4C-A22D-1245921B60C6}" srcOrd="11" destOrd="0" presId="urn:microsoft.com/office/officeart/2005/8/layout/default"/>
    <dgm:cxn modelId="{43D16B56-1A5C-5742-AC0C-1E43CAC706EA}" type="presParOf" srcId="{3FC8A06B-FA5B-AA46-A3A3-66FB56C7EACD}" destId="{D87DF949-E017-D840-BF73-8F2435CD2E4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2D3028-FAAC-455B-BB15-E0AE56A76EB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6771A3-ED21-4EA7-8C5E-E72E6746A5C3}">
      <dgm:prSet custT="1"/>
      <dgm:spPr/>
      <dgm:t>
        <a:bodyPr/>
        <a:lstStyle/>
        <a:p>
          <a:r>
            <a:rPr lang="en-US" sz="1800" dirty="0"/>
            <a:t>First program started in 1996; most recent cohort of 33 students admitted in Fall 2024 with 14 of them employed by a state VR agency</a:t>
          </a:r>
        </a:p>
      </dgm:t>
    </dgm:pt>
    <dgm:pt modelId="{198CC35C-7152-4C6C-B615-A0A3EE08FD76}" type="parTrans" cxnId="{960F3A4F-893F-4233-9712-037472D8D526}">
      <dgm:prSet/>
      <dgm:spPr/>
      <dgm:t>
        <a:bodyPr/>
        <a:lstStyle/>
        <a:p>
          <a:endParaRPr lang="en-US"/>
        </a:p>
      </dgm:t>
    </dgm:pt>
    <dgm:pt modelId="{C75B558A-2064-46D8-80BB-B953AD6FA2C1}" type="sibTrans" cxnId="{960F3A4F-893F-4233-9712-037472D8D526}">
      <dgm:prSet/>
      <dgm:spPr/>
      <dgm:t>
        <a:bodyPr/>
        <a:lstStyle/>
        <a:p>
          <a:endParaRPr lang="en-US"/>
        </a:p>
      </dgm:t>
    </dgm:pt>
    <dgm:pt modelId="{7E9098B3-F903-416E-B968-F9F59B08D896}">
      <dgm:prSet custT="1"/>
      <dgm:spPr/>
      <dgm:t>
        <a:bodyPr/>
        <a:lstStyle/>
        <a:p>
          <a:r>
            <a:rPr lang="en-US" sz="1600" dirty="0"/>
            <a:t>Cohort model follows a 3-year program, administered via Global Campus, using same courses as on-campus program; CRC exam administered in final spring term (graduation summer 2027)</a:t>
          </a:r>
        </a:p>
      </dgm:t>
    </dgm:pt>
    <dgm:pt modelId="{A6348FCD-5CF2-4B31-B16E-E53EFB5B7F7B}" type="parTrans" cxnId="{F82A2D4A-7B48-43DC-ABFA-D61A685EDAB3}">
      <dgm:prSet/>
      <dgm:spPr/>
      <dgm:t>
        <a:bodyPr/>
        <a:lstStyle/>
        <a:p>
          <a:endParaRPr lang="en-US"/>
        </a:p>
      </dgm:t>
    </dgm:pt>
    <dgm:pt modelId="{0C1DC82A-A5D6-44CC-9EB7-9D9A79EE0BBE}" type="sibTrans" cxnId="{F82A2D4A-7B48-43DC-ABFA-D61A685EDAB3}">
      <dgm:prSet/>
      <dgm:spPr/>
      <dgm:t>
        <a:bodyPr/>
        <a:lstStyle/>
        <a:p>
          <a:endParaRPr lang="en-US"/>
        </a:p>
      </dgm:t>
    </dgm:pt>
    <dgm:pt modelId="{B8275285-FFBC-43BA-80B6-306B81793C9A}">
      <dgm:prSet custT="1"/>
      <dgm:spPr/>
      <dgm:t>
        <a:bodyPr/>
        <a:lstStyle/>
        <a:p>
          <a:r>
            <a:rPr lang="en-US" sz="1800" dirty="0"/>
            <a:t>Faculty/staff: Chuck Degeneffe, Rose Thomas, Mark Tucker, Toni Saia, Mari Guillermo and part-time lecturers, instructional assistants</a:t>
          </a:r>
        </a:p>
      </dgm:t>
    </dgm:pt>
    <dgm:pt modelId="{733C42DA-95BB-463A-BE0C-788DDB8CD628}" type="parTrans" cxnId="{D4C0FB3E-4C25-4258-87F3-11BEC65BB3AC}">
      <dgm:prSet/>
      <dgm:spPr/>
      <dgm:t>
        <a:bodyPr/>
        <a:lstStyle/>
        <a:p>
          <a:endParaRPr lang="en-US"/>
        </a:p>
      </dgm:t>
    </dgm:pt>
    <dgm:pt modelId="{D2BEC525-1C66-4702-B0EE-F18FE39F61DE}" type="sibTrans" cxnId="{D4C0FB3E-4C25-4258-87F3-11BEC65BB3AC}">
      <dgm:prSet/>
      <dgm:spPr/>
      <dgm:t>
        <a:bodyPr/>
        <a:lstStyle/>
        <a:p>
          <a:endParaRPr lang="en-US"/>
        </a:p>
      </dgm:t>
    </dgm:pt>
    <dgm:pt modelId="{A98FC948-404A-C54F-B39C-88B3D0499716}" type="pres">
      <dgm:prSet presAssocID="{0D2D3028-FAAC-455B-BB15-E0AE56A76EB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C31F72F-7095-2347-A3E1-4790DBB8E400}" type="pres">
      <dgm:prSet presAssocID="{666771A3-ED21-4EA7-8C5E-E72E6746A5C3}" presName="hierRoot1" presStyleCnt="0"/>
      <dgm:spPr/>
    </dgm:pt>
    <dgm:pt modelId="{939FB0CE-7E15-4B4E-90BA-EF503DAB39C3}" type="pres">
      <dgm:prSet presAssocID="{666771A3-ED21-4EA7-8C5E-E72E6746A5C3}" presName="composite" presStyleCnt="0"/>
      <dgm:spPr/>
    </dgm:pt>
    <dgm:pt modelId="{B73F5E0C-5CBE-B044-9870-B96670027F07}" type="pres">
      <dgm:prSet presAssocID="{666771A3-ED21-4EA7-8C5E-E72E6746A5C3}" presName="background" presStyleLbl="node0" presStyleIdx="0" presStyleCnt="3"/>
      <dgm:spPr/>
    </dgm:pt>
    <dgm:pt modelId="{6A113EE0-258E-0D4D-A76B-A2F4639DEEBD}" type="pres">
      <dgm:prSet presAssocID="{666771A3-ED21-4EA7-8C5E-E72E6746A5C3}" presName="text" presStyleLbl="fgAcc0" presStyleIdx="0" presStyleCnt="3">
        <dgm:presLayoutVars>
          <dgm:chPref val="3"/>
        </dgm:presLayoutVars>
      </dgm:prSet>
      <dgm:spPr/>
    </dgm:pt>
    <dgm:pt modelId="{109671C3-95FF-994C-AC45-0BC43CD4115C}" type="pres">
      <dgm:prSet presAssocID="{666771A3-ED21-4EA7-8C5E-E72E6746A5C3}" presName="hierChild2" presStyleCnt="0"/>
      <dgm:spPr/>
    </dgm:pt>
    <dgm:pt modelId="{FEE2D1D9-7237-4A4C-A81D-4F7218178F15}" type="pres">
      <dgm:prSet presAssocID="{7E9098B3-F903-416E-B968-F9F59B08D896}" presName="hierRoot1" presStyleCnt="0"/>
      <dgm:spPr/>
    </dgm:pt>
    <dgm:pt modelId="{068AA41E-FEA6-A241-B062-1F2BEE53BF48}" type="pres">
      <dgm:prSet presAssocID="{7E9098B3-F903-416E-B968-F9F59B08D896}" presName="composite" presStyleCnt="0"/>
      <dgm:spPr/>
    </dgm:pt>
    <dgm:pt modelId="{38330DAA-401E-0943-8683-5304957AB219}" type="pres">
      <dgm:prSet presAssocID="{7E9098B3-F903-416E-B968-F9F59B08D896}" presName="background" presStyleLbl="node0" presStyleIdx="1" presStyleCnt="3"/>
      <dgm:spPr/>
    </dgm:pt>
    <dgm:pt modelId="{2D6FE031-0A18-1F4B-8DEC-BBD3C46964BD}" type="pres">
      <dgm:prSet presAssocID="{7E9098B3-F903-416E-B968-F9F59B08D896}" presName="text" presStyleLbl="fgAcc0" presStyleIdx="1" presStyleCnt="3">
        <dgm:presLayoutVars>
          <dgm:chPref val="3"/>
        </dgm:presLayoutVars>
      </dgm:prSet>
      <dgm:spPr/>
    </dgm:pt>
    <dgm:pt modelId="{06A5FBDE-E8EF-B14F-B00C-0C7ACF135766}" type="pres">
      <dgm:prSet presAssocID="{7E9098B3-F903-416E-B968-F9F59B08D896}" presName="hierChild2" presStyleCnt="0"/>
      <dgm:spPr/>
    </dgm:pt>
    <dgm:pt modelId="{1CC429F5-8BDD-C74B-8810-F7BD99FE330D}" type="pres">
      <dgm:prSet presAssocID="{B8275285-FFBC-43BA-80B6-306B81793C9A}" presName="hierRoot1" presStyleCnt="0"/>
      <dgm:spPr/>
    </dgm:pt>
    <dgm:pt modelId="{98B62AC0-E965-A344-8FB9-E41E513BBECE}" type="pres">
      <dgm:prSet presAssocID="{B8275285-FFBC-43BA-80B6-306B81793C9A}" presName="composite" presStyleCnt="0"/>
      <dgm:spPr/>
    </dgm:pt>
    <dgm:pt modelId="{B605F400-2F70-B140-94DF-3471D6FF3B3E}" type="pres">
      <dgm:prSet presAssocID="{B8275285-FFBC-43BA-80B6-306B81793C9A}" presName="background" presStyleLbl="node0" presStyleIdx="2" presStyleCnt="3"/>
      <dgm:spPr/>
    </dgm:pt>
    <dgm:pt modelId="{909FBC2E-3219-964E-A96D-CA81E55F8080}" type="pres">
      <dgm:prSet presAssocID="{B8275285-FFBC-43BA-80B6-306B81793C9A}" presName="text" presStyleLbl="fgAcc0" presStyleIdx="2" presStyleCnt="3">
        <dgm:presLayoutVars>
          <dgm:chPref val="3"/>
        </dgm:presLayoutVars>
      </dgm:prSet>
      <dgm:spPr/>
    </dgm:pt>
    <dgm:pt modelId="{582AFE54-4F91-E447-B359-2AAAB49F9106}" type="pres">
      <dgm:prSet presAssocID="{B8275285-FFBC-43BA-80B6-306B81793C9A}" presName="hierChild2" presStyleCnt="0"/>
      <dgm:spPr/>
    </dgm:pt>
  </dgm:ptLst>
  <dgm:cxnLst>
    <dgm:cxn modelId="{C9B75524-C78E-EA47-BACF-59AECED4296E}" type="presOf" srcId="{B8275285-FFBC-43BA-80B6-306B81793C9A}" destId="{909FBC2E-3219-964E-A96D-CA81E55F8080}" srcOrd="0" destOrd="0" presId="urn:microsoft.com/office/officeart/2005/8/layout/hierarchy1"/>
    <dgm:cxn modelId="{D4C0FB3E-4C25-4258-87F3-11BEC65BB3AC}" srcId="{0D2D3028-FAAC-455B-BB15-E0AE56A76EBE}" destId="{B8275285-FFBC-43BA-80B6-306B81793C9A}" srcOrd="2" destOrd="0" parTransId="{733C42DA-95BB-463A-BE0C-788DDB8CD628}" sibTransId="{D2BEC525-1C66-4702-B0EE-F18FE39F61DE}"/>
    <dgm:cxn modelId="{F82A2D4A-7B48-43DC-ABFA-D61A685EDAB3}" srcId="{0D2D3028-FAAC-455B-BB15-E0AE56A76EBE}" destId="{7E9098B3-F903-416E-B968-F9F59B08D896}" srcOrd="1" destOrd="0" parTransId="{A6348FCD-5CF2-4B31-B16E-E53EFB5B7F7B}" sibTransId="{0C1DC82A-A5D6-44CC-9EB7-9D9A79EE0BBE}"/>
    <dgm:cxn modelId="{960F3A4F-893F-4233-9712-037472D8D526}" srcId="{0D2D3028-FAAC-455B-BB15-E0AE56A76EBE}" destId="{666771A3-ED21-4EA7-8C5E-E72E6746A5C3}" srcOrd="0" destOrd="0" parTransId="{198CC35C-7152-4C6C-B615-A0A3EE08FD76}" sibTransId="{C75B558A-2064-46D8-80BB-B953AD6FA2C1}"/>
    <dgm:cxn modelId="{16DED489-953F-9D41-BA70-6392A2FD2A12}" type="presOf" srcId="{0D2D3028-FAAC-455B-BB15-E0AE56A76EBE}" destId="{A98FC948-404A-C54F-B39C-88B3D0499716}" srcOrd="0" destOrd="0" presId="urn:microsoft.com/office/officeart/2005/8/layout/hierarchy1"/>
    <dgm:cxn modelId="{E16CB7A6-C2E7-0846-9DB9-80A180078FF4}" type="presOf" srcId="{666771A3-ED21-4EA7-8C5E-E72E6746A5C3}" destId="{6A113EE0-258E-0D4D-A76B-A2F4639DEEBD}" srcOrd="0" destOrd="0" presId="urn:microsoft.com/office/officeart/2005/8/layout/hierarchy1"/>
    <dgm:cxn modelId="{CFC2E8DD-A67A-6149-92F8-7671299A64C6}" type="presOf" srcId="{7E9098B3-F903-416E-B968-F9F59B08D896}" destId="{2D6FE031-0A18-1F4B-8DEC-BBD3C46964BD}" srcOrd="0" destOrd="0" presId="urn:microsoft.com/office/officeart/2005/8/layout/hierarchy1"/>
    <dgm:cxn modelId="{12ADC829-0824-1F43-9858-D684D624B17D}" type="presParOf" srcId="{A98FC948-404A-C54F-B39C-88B3D0499716}" destId="{2C31F72F-7095-2347-A3E1-4790DBB8E400}" srcOrd="0" destOrd="0" presId="urn:microsoft.com/office/officeart/2005/8/layout/hierarchy1"/>
    <dgm:cxn modelId="{E95964D0-706D-2144-9945-8585C4B77D7D}" type="presParOf" srcId="{2C31F72F-7095-2347-A3E1-4790DBB8E400}" destId="{939FB0CE-7E15-4B4E-90BA-EF503DAB39C3}" srcOrd="0" destOrd="0" presId="urn:microsoft.com/office/officeart/2005/8/layout/hierarchy1"/>
    <dgm:cxn modelId="{D72DBDA3-05AC-634E-BF82-09228BF9C11B}" type="presParOf" srcId="{939FB0CE-7E15-4B4E-90BA-EF503DAB39C3}" destId="{B73F5E0C-5CBE-B044-9870-B96670027F07}" srcOrd="0" destOrd="0" presId="urn:microsoft.com/office/officeart/2005/8/layout/hierarchy1"/>
    <dgm:cxn modelId="{79D13AAD-0B30-7242-9602-7612DD664F87}" type="presParOf" srcId="{939FB0CE-7E15-4B4E-90BA-EF503DAB39C3}" destId="{6A113EE0-258E-0D4D-A76B-A2F4639DEEBD}" srcOrd="1" destOrd="0" presId="urn:microsoft.com/office/officeart/2005/8/layout/hierarchy1"/>
    <dgm:cxn modelId="{E05E087F-73BD-0345-8262-AB2BC02B9442}" type="presParOf" srcId="{2C31F72F-7095-2347-A3E1-4790DBB8E400}" destId="{109671C3-95FF-994C-AC45-0BC43CD4115C}" srcOrd="1" destOrd="0" presId="urn:microsoft.com/office/officeart/2005/8/layout/hierarchy1"/>
    <dgm:cxn modelId="{B9C4357F-0A2A-C247-851C-98323444C9E8}" type="presParOf" srcId="{A98FC948-404A-C54F-B39C-88B3D0499716}" destId="{FEE2D1D9-7237-4A4C-A81D-4F7218178F15}" srcOrd="1" destOrd="0" presId="urn:microsoft.com/office/officeart/2005/8/layout/hierarchy1"/>
    <dgm:cxn modelId="{2F55AA17-3D82-FA4A-9363-2DF373292791}" type="presParOf" srcId="{FEE2D1D9-7237-4A4C-A81D-4F7218178F15}" destId="{068AA41E-FEA6-A241-B062-1F2BEE53BF48}" srcOrd="0" destOrd="0" presId="urn:microsoft.com/office/officeart/2005/8/layout/hierarchy1"/>
    <dgm:cxn modelId="{2B21FE2E-877A-154A-951C-6718E6353020}" type="presParOf" srcId="{068AA41E-FEA6-A241-B062-1F2BEE53BF48}" destId="{38330DAA-401E-0943-8683-5304957AB219}" srcOrd="0" destOrd="0" presId="urn:microsoft.com/office/officeart/2005/8/layout/hierarchy1"/>
    <dgm:cxn modelId="{EDB89CA8-0E38-004B-BCB0-1F74E13218E3}" type="presParOf" srcId="{068AA41E-FEA6-A241-B062-1F2BEE53BF48}" destId="{2D6FE031-0A18-1F4B-8DEC-BBD3C46964BD}" srcOrd="1" destOrd="0" presId="urn:microsoft.com/office/officeart/2005/8/layout/hierarchy1"/>
    <dgm:cxn modelId="{52F0769F-A5B8-3A41-A348-AFCD2B2AD3D1}" type="presParOf" srcId="{FEE2D1D9-7237-4A4C-A81D-4F7218178F15}" destId="{06A5FBDE-E8EF-B14F-B00C-0C7ACF135766}" srcOrd="1" destOrd="0" presId="urn:microsoft.com/office/officeart/2005/8/layout/hierarchy1"/>
    <dgm:cxn modelId="{E5C27D0F-A318-8944-BAFB-7725294B30D2}" type="presParOf" srcId="{A98FC948-404A-C54F-B39C-88B3D0499716}" destId="{1CC429F5-8BDD-C74B-8810-F7BD99FE330D}" srcOrd="2" destOrd="0" presId="urn:microsoft.com/office/officeart/2005/8/layout/hierarchy1"/>
    <dgm:cxn modelId="{FA20ABE2-BF5E-C04F-A80B-3B8B855368C9}" type="presParOf" srcId="{1CC429F5-8BDD-C74B-8810-F7BD99FE330D}" destId="{98B62AC0-E965-A344-8FB9-E41E513BBECE}" srcOrd="0" destOrd="0" presId="urn:microsoft.com/office/officeart/2005/8/layout/hierarchy1"/>
    <dgm:cxn modelId="{84BE5602-7FBE-2F40-997E-A960E67D0B1E}" type="presParOf" srcId="{98B62AC0-E965-A344-8FB9-E41E513BBECE}" destId="{B605F400-2F70-B140-94DF-3471D6FF3B3E}" srcOrd="0" destOrd="0" presId="urn:microsoft.com/office/officeart/2005/8/layout/hierarchy1"/>
    <dgm:cxn modelId="{C3B94AC1-0C06-D145-8B47-23A1D37C6153}" type="presParOf" srcId="{98B62AC0-E965-A344-8FB9-E41E513BBECE}" destId="{909FBC2E-3219-964E-A96D-CA81E55F8080}" srcOrd="1" destOrd="0" presId="urn:microsoft.com/office/officeart/2005/8/layout/hierarchy1"/>
    <dgm:cxn modelId="{D4B794EC-0902-9E4E-8405-0626ADAFED33}" type="presParOf" srcId="{1CC429F5-8BDD-C74B-8810-F7BD99FE330D}" destId="{582AFE54-4F91-E447-B359-2AAAB49F910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E78666-239E-4F73-827F-BE7ADA38C209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0DCF08-4674-488A-A24C-7643C838CB84}">
      <dgm:prSet phldrT="[Text]" custT="1"/>
      <dgm:spPr/>
      <dgm:t>
        <a:bodyPr anchor="b"/>
        <a:lstStyle/>
        <a:p>
          <a:pPr algn="ctr">
            <a:spcAft>
              <a:spcPts val="600"/>
            </a:spcAft>
            <a:buNone/>
          </a:pPr>
          <a:r>
            <a:rPr lang="en-US" sz="2000" i="1" dirty="0"/>
            <a:t>Emerging Scholars</a:t>
          </a:r>
          <a:endParaRPr lang="en-US" sz="2000" dirty="0"/>
        </a:p>
      </dgm:t>
    </dgm:pt>
    <dgm:pt modelId="{282A00CF-AC17-4F6F-9047-EFF323788ED8}" type="parTrans" cxnId="{DD1FA199-32D2-49B7-96AC-5A724EC5A59A}">
      <dgm:prSet/>
      <dgm:spPr/>
      <dgm:t>
        <a:bodyPr/>
        <a:lstStyle/>
        <a:p>
          <a:endParaRPr lang="en-US"/>
        </a:p>
      </dgm:t>
    </dgm:pt>
    <dgm:pt modelId="{10936373-5869-4180-8CA8-81C16D0C3615}" type="sibTrans" cxnId="{DD1FA199-32D2-49B7-96AC-5A724EC5A59A}">
      <dgm:prSet/>
      <dgm:spPr/>
      <dgm:t>
        <a:bodyPr/>
        <a:lstStyle/>
        <a:p>
          <a:endParaRPr lang="en-US"/>
        </a:p>
      </dgm:t>
    </dgm:pt>
    <dgm:pt modelId="{C482E7C4-266D-4085-ABDB-45037B810AC5}">
      <dgm:prSet phldrT="[Text]" phldr="0" custT="1"/>
      <dgm:spPr/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endParaRPr lang="en-US" sz="2400" i="1" dirty="0"/>
        </a:p>
      </dgm:t>
    </dgm:pt>
    <dgm:pt modelId="{77F9C7A8-141A-4DBB-AFAB-7B40F864E21D}" type="parTrans" cxnId="{0F126D29-C874-4935-9A8D-B2ED03D911A2}">
      <dgm:prSet/>
      <dgm:spPr/>
      <dgm:t>
        <a:bodyPr/>
        <a:lstStyle/>
        <a:p>
          <a:endParaRPr lang="en-US"/>
        </a:p>
      </dgm:t>
    </dgm:pt>
    <dgm:pt modelId="{AF27D30B-1269-4CF5-9069-96DDFF746E9E}" type="sibTrans" cxnId="{0F126D29-C874-4935-9A8D-B2ED03D911A2}">
      <dgm:prSet/>
      <dgm:spPr/>
      <dgm:t>
        <a:bodyPr/>
        <a:lstStyle/>
        <a:p>
          <a:endParaRPr lang="en-US"/>
        </a:p>
      </dgm:t>
    </dgm:pt>
    <dgm:pt modelId="{75C34771-41CC-41C9-9D77-CA65C564606D}">
      <dgm:prSet phldrT="[Text]" phldr="0" custT="1"/>
      <dgm:spPr/>
      <dgm:t>
        <a:bodyPr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sz="2400" i="0" dirty="0">
              <a:latin typeface="Arial Narrow" panose="020B0606020202030204" pitchFamily="34" charset="0"/>
            </a:rPr>
            <a:t>12-15 Scholars/ yr.</a:t>
          </a:r>
        </a:p>
      </dgm:t>
    </dgm:pt>
    <dgm:pt modelId="{62606CF9-D774-4E6D-A46B-077BA4AC9470}" type="parTrans" cxnId="{1C8D9C59-E7E4-4D1E-A50C-8378E28CEE0F}">
      <dgm:prSet/>
      <dgm:spPr/>
      <dgm:t>
        <a:bodyPr/>
        <a:lstStyle/>
        <a:p>
          <a:endParaRPr lang="en-US"/>
        </a:p>
      </dgm:t>
    </dgm:pt>
    <dgm:pt modelId="{1566E1B7-EAF8-40D6-AD13-54090DA5E4DD}" type="sibTrans" cxnId="{1C8D9C59-E7E4-4D1E-A50C-8378E28CEE0F}">
      <dgm:prSet/>
      <dgm:spPr/>
      <dgm:t>
        <a:bodyPr/>
        <a:lstStyle/>
        <a:p>
          <a:endParaRPr lang="en-US"/>
        </a:p>
      </dgm:t>
    </dgm:pt>
    <dgm:pt modelId="{A9D4308D-22F7-465B-A2F1-A777783EAD72}">
      <dgm:prSet phldrT="[Text]" custT="1"/>
      <dgm:spPr/>
      <dgm:t>
        <a:bodyPr anchor="b"/>
        <a:lstStyle/>
        <a:p>
          <a:pPr algn="r">
            <a:lnSpc>
              <a:spcPct val="100000"/>
            </a:lnSpc>
            <a:spcAft>
              <a:spcPts val="0"/>
            </a:spcAft>
            <a:buNone/>
          </a:pPr>
          <a:r>
            <a:rPr lang="en-US" sz="2000" i="1" dirty="0"/>
            <a:t>Technology for Rehab. &amp;</a:t>
          </a:r>
        </a:p>
        <a:p>
          <a:pPr algn="r">
            <a:lnSpc>
              <a:spcPct val="90000"/>
            </a:lnSpc>
            <a:spcAft>
              <a:spcPct val="35000"/>
            </a:spcAft>
            <a:buNone/>
          </a:pPr>
          <a:r>
            <a:rPr lang="en-US" sz="2000" i="1" dirty="0"/>
            <a:t> AI-Integrated Learning</a:t>
          </a:r>
          <a:endParaRPr lang="en-US" sz="1600" dirty="0"/>
        </a:p>
      </dgm:t>
    </dgm:pt>
    <dgm:pt modelId="{50DB11B3-556F-4A08-A144-C158BFA5D30C}" type="parTrans" cxnId="{3F283337-AAB3-4347-B45A-EB4DAB5AB749}">
      <dgm:prSet/>
      <dgm:spPr/>
      <dgm:t>
        <a:bodyPr/>
        <a:lstStyle/>
        <a:p>
          <a:endParaRPr lang="en-US"/>
        </a:p>
      </dgm:t>
    </dgm:pt>
    <dgm:pt modelId="{3A4EAA40-C5F6-483D-A321-02611DB82896}" type="sibTrans" cxnId="{3F283337-AAB3-4347-B45A-EB4DAB5AB749}">
      <dgm:prSet/>
      <dgm:spPr/>
      <dgm:t>
        <a:bodyPr/>
        <a:lstStyle/>
        <a:p>
          <a:endParaRPr lang="en-US"/>
        </a:p>
      </dgm:t>
    </dgm:pt>
    <dgm:pt modelId="{07BDF070-94D5-43D8-A546-F8CC1EB09C81}">
      <dgm:prSet phldrT="[Text]" custT="1"/>
      <dgm:spPr/>
      <dgm:t>
        <a:bodyPr anchor="t"/>
        <a:lstStyle/>
        <a:p>
          <a:pPr>
            <a:lnSpc>
              <a:spcPct val="90000"/>
            </a:lnSpc>
            <a:spcAft>
              <a:spcPts val="300"/>
            </a:spcAft>
          </a:pPr>
          <a:endParaRPr lang="en-US" sz="2400" i="0" dirty="0">
            <a:latin typeface="Arial Narrow" panose="020B0606020202030204" pitchFamily="34" charset="0"/>
          </a:endParaRPr>
        </a:p>
      </dgm:t>
    </dgm:pt>
    <dgm:pt modelId="{DD81E6BF-DA53-4E10-B57E-6103B76065E3}" type="parTrans" cxnId="{89AE30A0-C445-4063-91AE-CC5674AA27B8}">
      <dgm:prSet/>
      <dgm:spPr/>
      <dgm:t>
        <a:bodyPr/>
        <a:lstStyle/>
        <a:p>
          <a:endParaRPr lang="en-US"/>
        </a:p>
      </dgm:t>
    </dgm:pt>
    <dgm:pt modelId="{6188E802-8465-4D48-A93F-DFA1D4DC8691}" type="sibTrans" cxnId="{89AE30A0-C445-4063-91AE-CC5674AA27B8}">
      <dgm:prSet/>
      <dgm:spPr/>
      <dgm:t>
        <a:bodyPr/>
        <a:lstStyle/>
        <a:p>
          <a:endParaRPr lang="en-US"/>
        </a:p>
      </dgm:t>
    </dgm:pt>
    <dgm:pt modelId="{C43C462D-F210-415C-938C-A1808AA8A779}">
      <dgm:prSet phldrT="[Text]" custT="1"/>
      <dgm:spPr/>
      <dgm:t>
        <a:bodyPr/>
        <a:lstStyle/>
        <a:p>
          <a:pPr algn="r"/>
          <a:r>
            <a:rPr lang="en-US" sz="2000" i="1" dirty="0"/>
            <a:t>Workforce Development in the CA Dept. of  Rehab.</a:t>
          </a:r>
        </a:p>
      </dgm:t>
    </dgm:pt>
    <dgm:pt modelId="{BC5C65B6-A02F-460A-9821-6541CF316164}" type="parTrans" cxnId="{9B1249A4-A3D1-4883-801B-9B3F967BDE31}">
      <dgm:prSet/>
      <dgm:spPr/>
      <dgm:t>
        <a:bodyPr/>
        <a:lstStyle/>
        <a:p>
          <a:endParaRPr lang="en-US"/>
        </a:p>
      </dgm:t>
    </dgm:pt>
    <dgm:pt modelId="{1147D510-27FA-4CBD-A504-D4D028E3177A}" type="sibTrans" cxnId="{9B1249A4-A3D1-4883-801B-9B3F967BDE31}">
      <dgm:prSet/>
      <dgm:spPr/>
      <dgm:t>
        <a:bodyPr/>
        <a:lstStyle/>
        <a:p>
          <a:endParaRPr lang="en-US"/>
        </a:p>
      </dgm:t>
    </dgm:pt>
    <dgm:pt modelId="{D0DB1C2F-BA4D-4BEC-8507-F5F62309B4ED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300" i="0" dirty="0">
              <a:latin typeface="Arial Narrow" panose="020B0606020202030204" pitchFamily="34" charset="0"/>
            </a:rPr>
            <a:t>Degeneffe &amp; Tucker</a:t>
          </a:r>
        </a:p>
      </dgm:t>
    </dgm:pt>
    <dgm:pt modelId="{B6F34608-3D82-45F5-BA55-0520EA0D0F04}" type="parTrans" cxnId="{B880B151-47C4-4107-821A-A6B1740A0432}">
      <dgm:prSet/>
      <dgm:spPr/>
      <dgm:t>
        <a:bodyPr/>
        <a:lstStyle/>
        <a:p>
          <a:endParaRPr lang="en-US"/>
        </a:p>
      </dgm:t>
    </dgm:pt>
    <dgm:pt modelId="{6343183B-7451-4CC5-BE3A-6DA334914F6F}" type="sibTrans" cxnId="{B880B151-47C4-4107-821A-A6B1740A0432}">
      <dgm:prSet/>
      <dgm:spPr/>
      <dgm:t>
        <a:bodyPr/>
        <a:lstStyle/>
        <a:p>
          <a:endParaRPr lang="en-US"/>
        </a:p>
      </dgm:t>
    </dgm:pt>
    <dgm:pt modelId="{F7825140-13F3-4D6F-A2C9-9F786EE88E3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300" i="0" dirty="0">
              <a:latin typeface="Arial Narrow" panose="020B0606020202030204" pitchFamily="34" charset="0"/>
            </a:rPr>
            <a:t>16 Scholars/ yr.</a:t>
          </a:r>
        </a:p>
      </dgm:t>
    </dgm:pt>
    <dgm:pt modelId="{EF559F71-C9C0-4988-83B4-E5E04BEB0B03}" type="parTrans" cxnId="{918A11F1-76FF-4E6C-B7B8-6356D25712D4}">
      <dgm:prSet/>
      <dgm:spPr/>
      <dgm:t>
        <a:bodyPr/>
        <a:lstStyle/>
        <a:p>
          <a:endParaRPr lang="en-US"/>
        </a:p>
      </dgm:t>
    </dgm:pt>
    <dgm:pt modelId="{CA53623C-D0E2-470D-A16D-2CF0D8F0061C}" type="sibTrans" cxnId="{918A11F1-76FF-4E6C-B7B8-6356D25712D4}">
      <dgm:prSet/>
      <dgm:spPr/>
      <dgm:t>
        <a:bodyPr/>
        <a:lstStyle/>
        <a:p>
          <a:endParaRPr lang="en-US"/>
        </a:p>
      </dgm:t>
    </dgm:pt>
    <dgm:pt modelId="{DD17331B-B94C-47DE-A723-9F1D8695BBBD}">
      <dgm:prSet phldrT="[Text]" phldr="0" custT="1"/>
      <dgm:spPr/>
      <dgm:t>
        <a:bodyPr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sz="2400" i="0" dirty="0">
              <a:latin typeface="Arial Narrow" panose="020B0606020202030204" pitchFamily="34" charset="0"/>
            </a:rPr>
            <a:t>Guillermo &amp; Saia</a:t>
          </a:r>
        </a:p>
      </dgm:t>
    </dgm:pt>
    <dgm:pt modelId="{A796F5A0-4E75-47D2-93B3-9F08D8F68813}" type="parTrans" cxnId="{03699A15-6CC9-4C8E-A6EB-909BD62507FA}">
      <dgm:prSet/>
      <dgm:spPr/>
      <dgm:t>
        <a:bodyPr/>
        <a:lstStyle/>
        <a:p>
          <a:endParaRPr lang="en-US"/>
        </a:p>
      </dgm:t>
    </dgm:pt>
    <dgm:pt modelId="{9444F28C-0426-4EB9-B0B6-CE01B61CBE86}" type="sibTrans" cxnId="{03699A15-6CC9-4C8E-A6EB-909BD62507FA}">
      <dgm:prSet/>
      <dgm:spPr/>
      <dgm:t>
        <a:bodyPr/>
        <a:lstStyle/>
        <a:p>
          <a:endParaRPr lang="en-US"/>
        </a:p>
      </dgm:t>
    </dgm:pt>
    <dgm:pt modelId="{35D5DEF3-747F-4C3A-BA1D-E67415F196C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300" i="0" dirty="0">
              <a:latin typeface="Arial Narrow" panose="020B0606020202030204" pitchFamily="34" charset="0"/>
            </a:rPr>
            <a:t>Adv. Cert. – Cognitive Disabilities, Psych Rehab and Co-Occurring Disorders</a:t>
          </a:r>
        </a:p>
      </dgm:t>
    </dgm:pt>
    <dgm:pt modelId="{92611C5A-1C4C-4FCC-A2C1-153945DDD368}" type="parTrans" cxnId="{DA26DA0D-E39B-4D98-8A21-087158E9D815}">
      <dgm:prSet/>
      <dgm:spPr/>
      <dgm:t>
        <a:bodyPr/>
        <a:lstStyle/>
        <a:p>
          <a:endParaRPr lang="en-US"/>
        </a:p>
      </dgm:t>
    </dgm:pt>
    <dgm:pt modelId="{7C68BA38-8078-40D7-B7A2-6CD0E3E10E9C}" type="sibTrans" cxnId="{DA26DA0D-E39B-4D98-8A21-087158E9D815}">
      <dgm:prSet/>
      <dgm:spPr/>
      <dgm:t>
        <a:bodyPr/>
        <a:lstStyle/>
        <a:p>
          <a:endParaRPr lang="en-US"/>
        </a:p>
      </dgm:t>
    </dgm:pt>
    <dgm:pt modelId="{5B616610-A692-4ED7-919C-CDF8804EA86B}">
      <dgm:prSet phldrT="[Text]" custT="1"/>
      <dgm:spPr/>
      <dgm:t>
        <a:bodyPr anchor="t"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sz="2400" i="0" dirty="0">
              <a:latin typeface="Arial Narrow" panose="020B0606020202030204" pitchFamily="34" charset="0"/>
            </a:rPr>
            <a:t>8-10 Scholars/ yr.</a:t>
          </a:r>
        </a:p>
      </dgm:t>
    </dgm:pt>
    <dgm:pt modelId="{408A30FE-63CE-466A-B1DE-432D2788F491}" type="parTrans" cxnId="{E33B99CC-00AC-420E-8CC5-02178B021FCB}">
      <dgm:prSet/>
      <dgm:spPr/>
      <dgm:t>
        <a:bodyPr/>
        <a:lstStyle/>
        <a:p>
          <a:endParaRPr lang="en-US"/>
        </a:p>
      </dgm:t>
    </dgm:pt>
    <dgm:pt modelId="{5CCF6CE4-4FFD-444B-88BA-801F1AE848EE}" type="sibTrans" cxnId="{E33B99CC-00AC-420E-8CC5-02178B021FCB}">
      <dgm:prSet/>
      <dgm:spPr/>
      <dgm:t>
        <a:bodyPr/>
        <a:lstStyle/>
        <a:p>
          <a:endParaRPr lang="en-US"/>
        </a:p>
      </dgm:t>
    </dgm:pt>
    <dgm:pt modelId="{860959F3-F394-4601-B743-F56CA5E7F8B8}">
      <dgm:prSet phldrT="[Text]" custT="1"/>
      <dgm:spPr/>
      <dgm:t>
        <a:bodyPr anchor="t"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sz="2400" i="0" dirty="0">
              <a:latin typeface="Arial Narrow" panose="020B0606020202030204" pitchFamily="34" charset="0"/>
            </a:rPr>
            <a:t>Adv. Cert. – </a:t>
          </a:r>
          <a:br>
            <a:rPr lang="en-US" sz="2400" i="0" dirty="0">
              <a:latin typeface="Arial Narrow" panose="020B0606020202030204" pitchFamily="34" charset="0"/>
            </a:rPr>
          </a:br>
          <a:r>
            <a:rPr lang="en-US" sz="2400" i="0" dirty="0">
              <a:latin typeface="Arial Narrow" panose="020B0606020202030204" pitchFamily="34" charset="0"/>
            </a:rPr>
            <a:t>Rehab. Tech.</a:t>
          </a:r>
        </a:p>
      </dgm:t>
    </dgm:pt>
    <dgm:pt modelId="{798E82FC-12CC-4DA1-A6B6-D6BCFCB9AD62}" type="parTrans" cxnId="{7F01FDA2-C59D-4BFB-955D-2EDA9CD965DA}">
      <dgm:prSet/>
      <dgm:spPr/>
      <dgm:t>
        <a:bodyPr/>
        <a:lstStyle/>
        <a:p>
          <a:endParaRPr lang="en-US"/>
        </a:p>
      </dgm:t>
    </dgm:pt>
    <dgm:pt modelId="{DA839289-57B7-4A05-A883-1E36F4C3F420}" type="sibTrans" cxnId="{7F01FDA2-C59D-4BFB-955D-2EDA9CD965DA}">
      <dgm:prSet/>
      <dgm:spPr/>
      <dgm:t>
        <a:bodyPr/>
        <a:lstStyle/>
        <a:p>
          <a:endParaRPr lang="en-US"/>
        </a:p>
      </dgm:t>
    </dgm:pt>
    <dgm:pt modelId="{C8029B3A-15E2-4DE7-9259-5020FA442C0B}">
      <dgm:prSet phldrT="[Text]" phldr="0" custT="1"/>
      <dgm:spPr/>
      <dgm:t>
        <a:bodyPr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sz="2400" i="0" dirty="0">
              <a:latin typeface="Arial Narrow" panose="020B0606020202030204" pitchFamily="34" charset="0"/>
            </a:rPr>
            <a:t>Distance Learning Prog.</a:t>
          </a:r>
        </a:p>
      </dgm:t>
    </dgm:pt>
    <dgm:pt modelId="{BE62D6C8-A715-4C03-A1FF-45C29FCF2533}" type="parTrans" cxnId="{901CF80B-643C-4385-99E9-E52EFF8F848D}">
      <dgm:prSet/>
      <dgm:spPr/>
      <dgm:t>
        <a:bodyPr/>
        <a:lstStyle/>
        <a:p>
          <a:endParaRPr lang="en-US"/>
        </a:p>
      </dgm:t>
    </dgm:pt>
    <dgm:pt modelId="{14392EDB-85A0-41E4-AD98-A08E2E03AA09}" type="sibTrans" cxnId="{901CF80B-643C-4385-99E9-E52EFF8F848D}">
      <dgm:prSet/>
      <dgm:spPr/>
      <dgm:t>
        <a:bodyPr/>
        <a:lstStyle/>
        <a:p>
          <a:endParaRPr lang="en-US"/>
        </a:p>
      </dgm:t>
    </dgm:pt>
    <dgm:pt modelId="{643427F4-1B41-47F2-86F2-6D78A5DE3A3E}">
      <dgm:prSet phldrT="[Text]" custT="1"/>
      <dgm:spPr/>
      <dgm:t>
        <a:bodyPr anchor="t"/>
        <a:lstStyle/>
        <a:p>
          <a:pPr>
            <a:lnSpc>
              <a:spcPct val="100000"/>
            </a:lnSpc>
            <a:spcAft>
              <a:spcPts val="400"/>
            </a:spcAft>
          </a:pPr>
          <a:r>
            <a:rPr lang="en-US" sz="2400" i="0" dirty="0">
              <a:latin typeface="Arial Narrow" panose="020B0606020202030204" pitchFamily="34" charset="0"/>
            </a:rPr>
            <a:t>Saia &amp; Guillermo</a:t>
          </a:r>
        </a:p>
      </dgm:t>
    </dgm:pt>
    <dgm:pt modelId="{A79FA725-6C92-40DE-806B-163BEE1BAEC8}" type="parTrans" cxnId="{4E7CEF15-5193-43BD-8F47-7F628136528C}">
      <dgm:prSet/>
      <dgm:spPr/>
      <dgm:t>
        <a:bodyPr/>
        <a:lstStyle/>
        <a:p>
          <a:endParaRPr lang="en-US"/>
        </a:p>
      </dgm:t>
    </dgm:pt>
    <dgm:pt modelId="{8003D662-970B-4583-9832-01E0951E2E7A}" type="sibTrans" cxnId="{4E7CEF15-5193-43BD-8F47-7F628136528C}">
      <dgm:prSet/>
      <dgm:spPr/>
      <dgm:t>
        <a:bodyPr/>
        <a:lstStyle/>
        <a:p>
          <a:endParaRPr lang="en-US"/>
        </a:p>
      </dgm:t>
    </dgm:pt>
    <dgm:pt modelId="{91959CD9-1FCF-490F-8009-0FCC2366592C}" type="pres">
      <dgm:prSet presAssocID="{8BE78666-239E-4F73-827F-BE7ADA38C209}" presName="linearFlow" presStyleCnt="0">
        <dgm:presLayoutVars>
          <dgm:dir/>
          <dgm:animLvl val="lvl"/>
          <dgm:resizeHandles/>
        </dgm:presLayoutVars>
      </dgm:prSet>
      <dgm:spPr/>
    </dgm:pt>
    <dgm:pt modelId="{4C4A8A26-A354-4E98-9557-63201AE33F5A}" type="pres">
      <dgm:prSet presAssocID="{8E0DCF08-4674-488A-A24C-7643C838CB84}" presName="compositeNode" presStyleCnt="0">
        <dgm:presLayoutVars>
          <dgm:bulletEnabled val="1"/>
        </dgm:presLayoutVars>
      </dgm:prSet>
      <dgm:spPr/>
    </dgm:pt>
    <dgm:pt modelId="{17280058-9D64-4B9C-95E5-0DA3AC850341}" type="pres">
      <dgm:prSet presAssocID="{8E0DCF08-4674-488A-A24C-7643C838CB84}" presName="image" presStyleLbl="fgImgPlace1" presStyleIdx="0" presStyleCnt="3" custScaleX="82003" custScaleY="8200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ople in a video call"/>
        </a:ext>
      </dgm:extLst>
    </dgm:pt>
    <dgm:pt modelId="{333F54EB-F32F-4F88-BC97-B3EBBC5038A5}" type="pres">
      <dgm:prSet presAssocID="{8E0DCF08-4674-488A-A24C-7643C838CB84}" presName="childNode" presStyleLbl="node1" presStyleIdx="0" presStyleCnt="3" custScaleX="113628" custLinFactNeighborX="4422">
        <dgm:presLayoutVars>
          <dgm:bulletEnabled val="1"/>
        </dgm:presLayoutVars>
      </dgm:prSet>
      <dgm:spPr/>
    </dgm:pt>
    <dgm:pt modelId="{A0D018A5-0894-46B9-8565-7A716A731733}" type="pres">
      <dgm:prSet presAssocID="{8E0DCF08-4674-488A-A24C-7643C838CB84}" presName="parentNode" presStyleLbl="revTx" presStyleIdx="0" presStyleCnt="3" custLinFactNeighborX="-13779">
        <dgm:presLayoutVars>
          <dgm:chMax val="0"/>
          <dgm:bulletEnabled val="1"/>
        </dgm:presLayoutVars>
      </dgm:prSet>
      <dgm:spPr/>
    </dgm:pt>
    <dgm:pt modelId="{ADB684A4-ED7D-4917-A9A2-DB34027DAFDA}" type="pres">
      <dgm:prSet presAssocID="{10936373-5869-4180-8CA8-81C16D0C3615}" presName="sibTrans" presStyleCnt="0"/>
      <dgm:spPr/>
    </dgm:pt>
    <dgm:pt modelId="{5AA8C3F2-C6CC-4415-A635-D1C1A06F019C}" type="pres">
      <dgm:prSet presAssocID="{A9D4308D-22F7-465B-A2F1-A777783EAD72}" presName="compositeNode" presStyleCnt="0">
        <dgm:presLayoutVars>
          <dgm:bulletEnabled val="1"/>
        </dgm:presLayoutVars>
      </dgm:prSet>
      <dgm:spPr/>
    </dgm:pt>
    <dgm:pt modelId="{AC3F6A93-EA44-41C6-A58E-33F837FD57FE}" type="pres">
      <dgm:prSet presAssocID="{A9D4308D-22F7-465B-A2F1-A777783EAD72}" presName="image" presStyleLbl="fgImgPlace1" presStyleIdx="1" presStyleCnt="3" custScaleX="82003" custScaleY="82003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 off with illuminated background"/>
        </a:ext>
      </dgm:extLst>
    </dgm:pt>
    <dgm:pt modelId="{28211754-E25C-4BA4-B96F-61F3E4791EAA}" type="pres">
      <dgm:prSet presAssocID="{A9D4308D-22F7-465B-A2F1-A777783EAD72}" presName="childNode" presStyleLbl="node1" presStyleIdx="1" presStyleCnt="3" custScaleX="113446" custLinFactNeighborX="2814">
        <dgm:presLayoutVars>
          <dgm:bulletEnabled val="1"/>
        </dgm:presLayoutVars>
      </dgm:prSet>
      <dgm:spPr/>
    </dgm:pt>
    <dgm:pt modelId="{09634737-59F9-496E-8517-158B62ECB1FB}" type="pres">
      <dgm:prSet presAssocID="{A9D4308D-22F7-465B-A2F1-A777783EAD72}" presName="parentNode" presStyleLbl="revTx" presStyleIdx="1" presStyleCnt="3" custScaleX="151659" custLinFactNeighborX="-58097">
        <dgm:presLayoutVars>
          <dgm:chMax val="0"/>
          <dgm:bulletEnabled val="1"/>
        </dgm:presLayoutVars>
      </dgm:prSet>
      <dgm:spPr/>
    </dgm:pt>
    <dgm:pt modelId="{667AE0E4-E959-42DA-9BE4-97E7FBF308DC}" type="pres">
      <dgm:prSet presAssocID="{3A4EAA40-C5F6-483D-A321-02611DB82896}" presName="sibTrans" presStyleCnt="0"/>
      <dgm:spPr/>
    </dgm:pt>
    <dgm:pt modelId="{750A6494-7D77-493B-BAA6-A13944C6B74F}" type="pres">
      <dgm:prSet presAssocID="{C43C462D-F210-415C-938C-A1808AA8A779}" presName="compositeNode" presStyleCnt="0">
        <dgm:presLayoutVars>
          <dgm:bulletEnabled val="1"/>
        </dgm:presLayoutVars>
      </dgm:prSet>
      <dgm:spPr/>
    </dgm:pt>
    <dgm:pt modelId="{0E835E06-69B9-4B47-8AD4-55FD6CCB293E}" type="pres">
      <dgm:prSet presAssocID="{C43C462D-F210-415C-938C-A1808AA8A779}" presName="image" presStyleLbl="fgImgPlace1" presStyleIdx="2" presStyleCnt="3" custScaleX="81623" custScaleY="8162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graduates outside"/>
        </a:ext>
      </dgm:extLst>
    </dgm:pt>
    <dgm:pt modelId="{3EBDDD5A-9E21-4881-A7D6-01AA5A1F1E80}" type="pres">
      <dgm:prSet presAssocID="{C43C462D-F210-415C-938C-A1808AA8A779}" presName="childNode" presStyleLbl="node1" presStyleIdx="2" presStyleCnt="3" custScaleX="113446" custScaleY="99952">
        <dgm:presLayoutVars>
          <dgm:bulletEnabled val="1"/>
        </dgm:presLayoutVars>
      </dgm:prSet>
      <dgm:spPr/>
    </dgm:pt>
    <dgm:pt modelId="{35693EBD-BF29-4E29-9546-27934E3A7923}" type="pres">
      <dgm:prSet presAssocID="{C43C462D-F210-415C-938C-A1808AA8A779}" presName="parentNode" presStyleLbl="revTx" presStyleIdx="2" presStyleCnt="3" custLinFactNeighborX="-44547">
        <dgm:presLayoutVars>
          <dgm:chMax val="0"/>
          <dgm:bulletEnabled val="1"/>
        </dgm:presLayoutVars>
      </dgm:prSet>
      <dgm:spPr/>
    </dgm:pt>
  </dgm:ptLst>
  <dgm:cxnLst>
    <dgm:cxn modelId="{36397E03-7F85-4E12-9FDE-993099769AE9}" type="presOf" srcId="{07BDF070-94D5-43D8-A546-F8CC1EB09C81}" destId="{28211754-E25C-4BA4-B96F-61F3E4791EAA}" srcOrd="0" destOrd="0" presId="urn:microsoft.com/office/officeart/2005/8/layout/hList2"/>
    <dgm:cxn modelId="{901CF80B-643C-4385-99E9-E52EFF8F848D}" srcId="{8E0DCF08-4674-488A-A24C-7643C838CB84}" destId="{C8029B3A-15E2-4DE7-9259-5020FA442C0B}" srcOrd="3" destOrd="0" parTransId="{BE62D6C8-A715-4C03-A1FF-45C29FCF2533}" sibTransId="{14392EDB-85A0-41E4-AD98-A08E2E03AA09}"/>
    <dgm:cxn modelId="{DA26DA0D-E39B-4D98-8A21-087158E9D815}" srcId="{C43C462D-F210-415C-938C-A1808AA8A779}" destId="{35D5DEF3-747F-4C3A-BA1D-E67415F196C7}" srcOrd="2" destOrd="0" parTransId="{92611C5A-1C4C-4FCC-A2C1-153945DDD368}" sibTransId="{7C68BA38-8078-40D7-B7A2-6CD0E3E10E9C}"/>
    <dgm:cxn modelId="{03699A15-6CC9-4C8E-A6EB-909BD62507FA}" srcId="{8E0DCF08-4674-488A-A24C-7643C838CB84}" destId="{DD17331B-B94C-47DE-A723-9F1D8695BBBD}" srcOrd="1" destOrd="0" parTransId="{A796F5A0-4E75-47D2-93B3-9F08D8F68813}" sibTransId="{9444F28C-0426-4EB9-B0B6-CE01B61CBE86}"/>
    <dgm:cxn modelId="{4E7CEF15-5193-43BD-8F47-7F628136528C}" srcId="{A9D4308D-22F7-465B-A2F1-A777783EAD72}" destId="{643427F4-1B41-47F2-86F2-6D78A5DE3A3E}" srcOrd="1" destOrd="0" parTransId="{A79FA725-6C92-40DE-806B-163BEE1BAEC8}" sibTransId="{8003D662-970B-4583-9832-01E0951E2E7A}"/>
    <dgm:cxn modelId="{DD5E4B1F-E4EA-48C6-80DF-780B2A4F076E}" type="presOf" srcId="{F7825140-13F3-4D6F-A2C9-9F786EE88E35}" destId="{3EBDDD5A-9E21-4881-A7D6-01AA5A1F1E80}" srcOrd="0" destOrd="1" presId="urn:microsoft.com/office/officeart/2005/8/layout/hList2"/>
    <dgm:cxn modelId="{0F126D29-C874-4935-9A8D-B2ED03D911A2}" srcId="{8E0DCF08-4674-488A-A24C-7643C838CB84}" destId="{C482E7C4-266D-4085-ABDB-45037B810AC5}" srcOrd="0" destOrd="0" parTransId="{77F9C7A8-141A-4DBB-AFAB-7B40F864E21D}" sibTransId="{AF27D30B-1269-4CF5-9069-96DDFF746E9E}"/>
    <dgm:cxn modelId="{0D853C35-B4F2-41A6-B38D-171EF63C69B7}" type="presOf" srcId="{C43C462D-F210-415C-938C-A1808AA8A779}" destId="{35693EBD-BF29-4E29-9546-27934E3A7923}" srcOrd="0" destOrd="0" presId="urn:microsoft.com/office/officeart/2005/8/layout/hList2"/>
    <dgm:cxn modelId="{3F283337-AAB3-4347-B45A-EB4DAB5AB749}" srcId="{8BE78666-239E-4F73-827F-BE7ADA38C209}" destId="{A9D4308D-22F7-465B-A2F1-A777783EAD72}" srcOrd="1" destOrd="0" parTransId="{50DB11B3-556F-4A08-A144-C158BFA5D30C}" sibTransId="{3A4EAA40-C5F6-483D-A321-02611DB82896}"/>
    <dgm:cxn modelId="{B880B151-47C4-4107-821A-A6B1740A0432}" srcId="{C43C462D-F210-415C-938C-A1808AA8A779}" destId="{D0DB1C2F-BA4D-4BEC-8507-F5F62309B4ED}" srcOrd="0" destOrd="0" parTransId="{B6F34608-3D82-45F5-BA55-0520EA0D0F04}" sibTransId="{6343183B-7451-4CC5-BE3A-6DA334914F6F}"/>
    <dgm:cxn modelId="{F374DF55-3059-4249-9B10-B1BC2B486552}" type="presOf" srcId="{5B616610-A692-4ED7-919C-CDF8804EA86B}" destId="{28211754-E25C-4BA4-B96F-61F3E4791EAA}" srcOrd="0" destOrd="2" presId="urn:microsoft.com/office/officeart/2005/8/layout/hList2"/>
    <dgm:cxn modelId="{1C8D9C59-E7E4-4D1E-A50C-8378E28CEE0F}" srcId="{8E0DCF08-4674-488A-A24C-7643C838CB84}" destId="{75C34771-41CC-41C9-9D77-CA65C564606D}" srcOrd="2" destOrd="0" parTransId="{62606CF9-D774-4E6D-A46B-077BA4AC9470}" sibTransId="{1566E1B7-EAF8-40D6-AD13-54090DA5E4DD}"/>
    <dgm:cxn modelId="{B45BB18B-601E-489B-A53C-A313A0AAAFAB}" type="presOf" srcId="{8BE78666-239E-4F73-827F-BE7ADA38C209}" destId="{91959CD9-1FCF-490F-8009-0FCC2366592C}" srcOrd="0" destOrd="0" presId="urn:microsoft.com/office/officeart/2005/8/layout/hList2"/>
    <dgm:cxn modelId="{643EFF8B-69C3-4347-BAE4-62890F6D6309}" type="presOf" srcId="{DD17331B-B94C-47DE-A723-9F1D8695BBBD}" destId="{333F54EB-F32F-4F88-BC97-B3EBBC5038A5}" srcOrd="0" destOrd="1" presId="urn:microsoft.com/office/officeart/2005/8/layout/hList2"/>
    <dgm:cxn modelId="{E344B08C-181C-486F-ABC0-F584DB06B62C}" type="presOf" srcId="{D0DB1C2F-BA4D-4BEC-8507-F5F62309B4ED}" destId="{3EBDDD5A-9E21-4881-A7D6-01AA5A1F1E80}" srcOrd="0" destOrd="0" presId="urn:microsoft.com/office/officeart/2005/8/layout/hList2"/>
    <dgm:cxn modelId="{CDF9CD95-AA3E-4D84-90AF-58123EDBEB08}" type="presOf" srcId="{643427F4-1B41-47F2-86F2-6D78A5DE3A3E}" destId="{28211754-E25C-4BA4-B96F-61F3E4791EAA}" srcOrd="0" destOrd="1" presId="urn:microsoft.com/office/officeart/2005/8/layout/hList2"/>
    <dgm:cxn modelId="{DD1FA199-32D2-49B7-96AC-5A724EC5A59A}" srcId="{8BE78666-239E-4F73-827F-BE7ADA38C209}" destId="{8E0DCF08-4674-488A-A24C-7643C838CB84}" srcOrd="0" destOrd="0" parTransId="{282A00CF-AC17-4F6F-9047-EFF323788ED8}" sibTransId="{10936373-5869-4180-8CA8-81C16D0C3615}"/>
    <dgm:cxn modelId="{89AE30A0-C445-4063-91AE-CC5674AA27B8}" srcId="{A9D4308D-22F7-465B-A2F1-A777783EAD72}" destId="{07BDF070-94D5-43D8-A546-F8CC1EB09C81}" srcOrd="0" destOrd="0" parTransId="{DD81E6BF-DA53-4E10-B57E-6103B76065E3}" sibTransId="{6188E802-8465-4D48-A93F-DFA1D4DC8691}"/>
    <dgm:cxn modelId="{7F01FDA2-C59D-4BFB-955D-2EDA9CD965DA}" srcId="{A9D4308D-22F7-465B-A2F1-A777783EAD72}" destId="{860959F3-F394-4601-B743-F56CA5E7F8B8}" srcOrd="3" destOrd="0" parTransId="{798E82FC-12CC-4DA1-A6B6-D6BCFCB9AD62}" sibTransId="{DA839289-57B7-4A05-A883-1E36F4C3F420}"/>
    <dgm:cxn modelId="{9B1249A4-A3D1-4883-801B-9B3F967BDE31}" srcId="{8BE78666-239E-4F73-827F-BE7ADA38C209}" destId="{C43C462D-F210-415C-938C-A1808AA8A779}" srcOrd="2" destOrd="0" parTransId="{BC5C65B6-A02F-460A-9821-6541CF316164}" sibTransId="{1147D510-27FA-4CBD-A504-D4D028E3177A}"/>
    <dgm:cxn modelId="{FFC27DC2-8503-4832-9C96-C171FD0FB39F}" type="presOf" srcId="{35D5DEF3-747F-4C3A-BA1D-E67415F196C7}" destId="{3EBDDD5A-9E21-4881-A7D6-01AA5A1F1E80}" srcOrd="0" destOrd="2" presId="urn:microsoft.com/office/officeart/2005/8/layout/hList2"/>
    <dgm:cxn modelId="{35B161C7-29E8-476F-A544-4B09A5E8B61B}" type="presOf" srcId="{860959F3-F394-4601-B743-F56CA5E7F8B8}" destId="{28211754-E25C-4BA4-B96F-61F3E4791EAA}" srcOrd="0" destOrd="3" presId="urn:microsoft.com/office/officeart/2005/8/layout/hList2"/>
    <dgm:cxn modelId="{31E29DC7-F503-4DDA-98C5-F4189CD648FE}" type="presOf" srcId="{8E0DCF08-4674-488A-A24C-7643C838CB84}" destId="{A0D018A5-0894-46B9-8565-7A716A731733}" srcOrd="0" destOrd="0" presId="urn:microsoft.com/office/officeart/2005/8/layout/hList2"/>
    <dgm:cxn modelId="{E33B99CC-00AC-420E-8CC5-02178B021FCB}" srcId="{A9D4308D-22F7-465B-A2F1-A777783EAD72}" destId="{5B616610-A692-4ED7-919C-CDF8804EA86B}" srcOrd="2" destOrd="0" parTransId="{408A30FE-63CE-466A-B1DE-432D2788F491}" sibTransId="{5CCF6CE4-4FFD-444B-88BA-801F1AE848EE}"/>
    <dgm:cxn modelId="{C7508AD9-85FB-4F11-976D-423C7572A4D2}" type="presOf" srcId="{C482E7C4-266D-4085-ABDB-45037B810AC5}" destId="{333F54EB-F32F-4F88-BC97-B3EBBC5038A5}" srcOrd="0" destOrd="0" presId="urn:microsoft.com/office/officeart/2005/8/layout/hList2"/>
    <dgm:cxn modelId="{FBC1C7E3-9083-45E3-94D5-DEE65B1DB05F}" type="presOf" srcId="{C8029B3A-15E2-4DE7-9259-5020FA442C0B}" destId="{333F54EB-F32F-4F88-BC97-B3EBBC5038A5}" srcOrd="0" destOrd="3" presId="urn:microsoft.com/office/officeart/2005/8/layout/hList2"/>
    <dgm:cxn modelId="{9C459CE7-D894-4F51-B20B-7752C3D528BC}" type="presOf" srcId="{75C34771-41CC-41C9-9D77-CA65C564606D}" destId="{333F54EB-F32F-4F88-BC97-B3EBBC5038A5}" srcOrd="0" destOrd="2" presId="urn:microsoft.com/office/officeart/2005/8/layout/hList2"/>
    <dgm:cxn modelId="{3955DBE8-6E56-46DA-90E4-658EBA55A8C8}" type="presOf" srcId="{A9D4308D-22F7-465B-A2F1-A777783EAD72}" destId="{09634737-59F9-496E-8517-158B62ECB1FB}" srcOrd="0" destOrd="0" presId="urn:microsoft.com/office/officeart/2005/8/layout/hList2"/>
    <dgm:cxn modelId="{918A11F1-76FF-4E6C-B7B8-6356D25712D4}" srcId="{C43C462D-F210-415C-938C-A1808AA8A779}" destId="{F7825140-13F3-4D6F-A2C9-9F786EE88E35}" srcOrd="1" destOrd="0" parTransId="{EF559F71-C9C0-4988-83B4-E5E04BEB0B03}" sibTransId="{CA53623C-D0E2-470D-A16D-2CF0D8F0061C}"/>
    <dgm:cxn modelId="{D4A2057E-053E-40D9-A704-9634F7320D25}" type="presParOf" srcId="{91959CD9-1FCF-490F-8009-0FCC2366592C}" destId="{4C4A8A26-A354-4E98-9557-63201AE33F5A}" srcOrd="0" destOrd="0" presId="urn:microsoft.com/office/officeart/2005/8/layout/hList2"/>
    <dgm:cxn modelId="{AF5D859A-42C4-480F-BA7B-A52A503745FA}" type="presParOf" srcId="{4C4A8A26-A354-4E98-9557-63201AE33F5A}" destId="{17280058-9D64-4B9C-95E5-0DA3AC850341}" srcOrd="0" destOrd="0" presId="urn:microsoft.com/office/officeart/2005/8/layout/hList2"/>
    <dgm:cxn modelId="{525AC160-1B8D-4E88-804F-DE5298A75B4B}" type="presParOf" srcId="{4C4A8A26-A354-4E98-9557-63201AE33F5A}" destId="{333F54EB-F32F-4F88-BC97-B3EBBC5038A5}" srcOrd="1" destOrd="0" presId="urn:microsoft.com/office/officeart/2005/8/layout/hList2"/>
    <dgm:cxn modelId="{B780A6EA-589F-4A31-85C2-2764EAB23C8F}" type="presParOf" srcId="{4C4A8A26-A354-4E98-9557-63201AE33F5A}" destId="{A0D018A5-0894-46B9-8565-7A716A731733}" srcOrd="2" destOrd="0" presId="urn:microsoft.com/office/officeart/2005/8/layout/hList2"/>
    <dgm:cxn modelId="{638D338E-2823-4C80-BAE3-65B26EAAA0B7}" type="presParOf" srcId="{91959CD9-1FCF-490F-8009-0FCC2366592C}" destId="{ADB684A4-ED7D-4917-A9A2-DB34027DAFDA}" srcOrd="1" destOrd="0" presId="urn:microsoft.com/office/officeart/2005/8/layout/hList2"/>
    <dgm:cxn modelId="{9DBEFC03-809D-4A8D-992C-2E822F24FCFE}" type="presParOf" srcId="{91959CD9-1FCF-490F-8009-0FCC2366592C}" destId="{5AA8C3F2-C6CC-4415-A635-D1C1A06F019C}" srcOrd="2" destOrd="0" presId="urn:microsoft.com/office/officeart/2005/8/layout/hList2"/>
    <dgm:cxn modelId="{CE3A1143-F234-4382-9B2B-495A09B3A2AF}" type="presParOf" srcId="{5AA8C3F2-C6CC-4415-A635-D1C1A06F019C}" destId="{AC3F6A93-EA44-41C6-A58E-33F837FD57FE}" srcOrd="0" destOrd="0" presId="urn:microsoft.com/office/officeart/2005/8/layout/hList2"/>
    <dgm:cxn modelId="{9B4C37B3-A292-4C02-AC31-20D121F501EC}" type="presParOf" srcId="{5AA8C3F2-C6CC-4415-A635-D1C1A06F019C}" destId="{28211754-E25C-4BA4-B96F-61F3E4791EAA}" srcOrd="1" destOrd="0" presId="urn:microsoft.com/office/officeart/2005/8/layout/hList2"/>
    <dgm:cxn modelId="{7E8F09B0-ADCA-4331-A421-ACC6B3EE0F55}" type="presParOf" srcId="{5AA8C3F2-C6CC-4415-A635-D1C1A06F019C}" destId="{09634737-59F9-496E-8517-158B62ECB1FB}" srcOrd="2" destOrd="0" presId="urn:microsoft.com/office/officeart/2005/8/layout/hList2"/>
    <dgm:cxn modelId="{3421B7FC-9264-4F5E-9BEA-191C5A12E0D8}" type="presParOf" srcId="{91959CD9-1FCF-490F-8009-0FCC2366592C}" destId="{667AE0E4-E959-42DA-9BE4-97E7FBF308DC}" srcOrd="3" destOrd="0" presId="urn:microsoft.com/office/officeart/2005/8/layout/hList2"/>
    <dgm:cxn modelId="{F790A08B-0115-4BB5-B8C1-105D28C72F85}" type="presParOf" srcId="{91959CD9-1FCF-490F-8009-0FCC2366592C}" destId="{750A6494-7D77-493B-BAA6-A13944C6B74F}" srcOrd="4" destOrd="0" presId="urn:microsoft.com/office/officeart/2005/8/layout/hList2"/>
    <dgm:cxn modelId="{6D49D5BC-D2A7-4A44-AAC8-BC9EB1EB882D}" type="presParOf" srcId="{750A6494-7D77-493B-BAA6-A13944C6B74F}" destId="{0E835E06-69B9-4B47-8AD4-55FD6CCB293E}" srcOrd="0" destOrd="0" presId="urn:microsoft.com/office/officeart/2005/8/layout/hList2"/>
    <dgm:cxn modelId="{2494E64B-5B57-448C-9D77-DD0DDD8CF10C}" type="presParOf" srcId="{750A6494-7D77-493B-BAA6-A13944C6B74F}" destId="{3EBDDD5A-9E21-4881-A7D6-01AA5A1F1E80}" srcOrd="1" destOrd="0" presId="urn:microsoft.com/office/officeart/2005/8/layout/hList2"/>
    <dgm:cxn modelId="{2A6B927E-0DCD-451C-A760-B606200F5F3A}" type="presParOf" srcId="{750A6494-7D77-493B-BAA6-A13944C6B74F}" destId="{35693EBD-BF29-4E29-9546-27934E3A7923}" srcOrd="2" destOrd="0" presId="urn:microsoft.com/office/officeart/2005/8/layout/h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D5E84B5-9BF3-4932-848E-076C4E918F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A06B43C-7DEE-4D81-B15F-CB7627A2A177}">
      <dgm:prSet/>
      <dgm:spPr/>
      <dgm:t>
        <a:bodyPr/>
        <a:lstStyle/>
        <a:p>
          <a:r>
            <a:rPr lang="en-US"/>
            <a:t>CA DOR Integrating Employment in Recovery (IER) - $390,000</a:t>
          </a:r>
        </a:p>
      </dgm:t>
    </dgm:pt>
    <dgm:pt modelId="{055E8523-D30E-4BA1-B182-8F7DE0DE81EB}" type="parTrans" cxnId="{44EA635D-4C54-4F56-92A5-585A4B11C686}">
      <dgm:prSet/>
      <dgm:spPr/>
      <dgm:t>
        <a:bodyPr/>
        <a:lstStyle/>
        <a:p>
          <a:endParaRPr lang="en-US"/>
        </a:p>
      </dgm:t>
    </dgm:pt>
    <dgm:pt modelId="{6EE88A20-55B6-4CE5-9F4F-7D9673603EE2}" type="sibTrans" cxnId="{44EA635D-4C54-4F56-92A5-585A4B11C686}">
      <dgm:prSet/>
      <dgm:spPr/>
      <dgm:t>
        <a:bodyPr/>
        <a:lstStyle/>
        <a:p>
          <a:endParaRPr lang="en-US"/>
        </a:p>
      </dgm:t>
    </dgm:pt>
    <dgm:pt modelId="{E76770E9-8C14-41A8-9FA4-E97674038729}">
      <dgm:prSet/>
      <dgm:spPr/>
      <dgm:t>
        <a:bodyPr/>
        <a:lstStyle/>
        <a:p>
          <a:r>
            <a:rPr lang="en-US"/>
            <a:t>DOR TBI Needs Assessment – $165,054</a:t>
          </a:r>
        </a:p>
      </dgm:t>
    </dgm:pt>
    <dgm:pt modelId="{6A5A9D3A-52D4-4C60-86B8-8A989B98917C}" type="parTrans" cxnId="{AE63C39C-BADA-40C2-98C5-D92517BBFC89}">
      <dgm:prSet/>
      <dgm:spPr/>
      <dgm:t>
        <a:bodyPr/>
        <a:lstStyle/>
        <a:p>
          <a:endParaRPr lang="en-US"/>
        </a:p>
      </dgm:t>
    </dgm:pt>
    <dgm:pt modelId="{EDCB5734-48FE-468F-BD24-0DF2A6644C47}" type="sibTrans" cxnId="{AE63C39C-BADA-40C2-98C5-D92517BBFC89}">
      <dgm:prSet/>
      <dgm:spPr/>
      <dgm:t>
        <a:bodyPr/>
        <a:lstStyle/>
        <a:p>
          <a:endParaRPr lang="en-US"/>
        </a:p>
      </dgm:t>
    </dgm:pt>
    <dgm:pt modelId="{CB427CF3-906A-4086-9B5F-B87A2E1E195D}">
      <dgm:prSet/>
      <dgm:spPr/>
      <dgm:t>
        <a:bodyPr/>
        <a:lstStyle/>
        <a:p>
          <a:r>
            <a:rPr lang="en-US"/>
            <a:t>Colorado CSNA – $49,840</a:t>
          </a:r>
        </a:p>
      </dgm:t>
    </dgm:pt>
    <dgm:pt modelId="{CFACF40B-6251-4CD9-9EFA-847C3B1BFE83}" type="parTrans" cxnId="{7D6D0331-B5CA-4ECF-97D0-B606B6BFB6F4}">
      <dgm:prSet/>
      <dgm:spPr/>
      <dgm:t>
        <a:bodyPr/>
        <a:lstStyle/>
        <a:p>
          <a:endParaRPr lang="en-US"/>
        </a:p>
      </dgm:t>
    </dgm:pt>
    <dgm:pt modelId="{38A7E16B-F5A8-4EFD-82D0-9B68F080FC9A}" type="sibTrans" cxnId="{7D6D0331-B5CA-4ECF-97D0-B606B6BFB6F4}">
      <dgm:prSet/>
      <dgm:spPr/>
      <dgm:t>
        <a:bodyPr/>
        <a:lstStyle/>
        <a:p>
          <a:endParaRPr lang="en-US"/>
        </a:p>
      </dgm:t>
    </dgm:pt>
    <dgm:pt modelId="{64961D74-FCF9-45DA-A93F-0FC9C28420FC}">
      <dgm:prSet/>
      <dgm:spPr/>
      <dgm:t>
        <a:bodyPr/>
        <a:lstStyle/>
        <a:p>
          <a:r>
            <a:rPr lang="en-US"/>
            <a:t>Delaware General and Blind CSNA – $76,894</a:t>
          </a:r>
        </a:p>
      </dgm:t>
    </dgm:pt>
    <dgm:pt modelId="{F72BE96F-4BDF-4409-BD72-8B637FA16380}" type="parTrans" cxnId="{EC6803DA-F7FB-4B3D-B4B1-266E0D6A9454}">
      <dgm:prSet/>
      <dgm:spPr/>
      <dgm:t>
        <a:bodyPr/>
        <a:lstStyle/>
        <a:p>
          <a:endParaRPr lang="en-US"/>
        </a:p>
      </dgm:t>
    </dgm:pt>
    <dgm:pt modelId="{19BCDD9D-6DBD-4886-A95C-B5F35914AE23}" type="sibTrans" cxnId="{EC6803DA-F7FB-4B3D-B4B1-266E0D6A9454}">
      <dgm:prSet/>
      <dgm:spPr/>
      <dgm:t>
        <a:bodyPr/>
        <a:lstStyle/>
        <a:p>
          <a:endParaRPr lang="en-US"/>
        </a:p>
      </dgm:t>
    </dgm:pt>
    <dgm:pt modelId="{44D27A54-1C92-4A78-89DD-BD00D2C13427}">
      <dgm:prSet/>
      <dgm:spPr/>
      <dgm:t>
        <a:bodyPr/>
        <a:lstStyle/>
        <a:p>
          <a:r>
            <a:rPr lang="en-US"/>
            <a:t>Virginia Blind – $57,791</a:t>
          </a:r>
        </a:p>
      </dgm:t>
    </dgm:pt>
    <dgm:pt modelId="{D0EE88D0-FC8F-41BB-AD3A-C60AB4CE856E}" type="parTrans" cxnId="{B0885413-0FF0-4747-B717-BCA979EEB512}">
      <dgm:prSet/>
      <dgm:spPr/>
      <dgm:t>
        <a:bodyPr/>
        <a:lstStyle/>
        <a:p>
          <a:endParaRPr lang="en-US"/>
        </a:p>
      </dgm:t>
    </dgm:pt>
    <dgm:pt modelId="{CC785A37-B731-4474-B6EC-1F872E40685F}" type="sibTrans" cxnId="{B0885413-0FF0-4747-B717-BCA979EEB512}">
      <dgm:prSet/>
      <dgm:spPr/>
      <dgm:t>
        <a:bodyPr/>
        <a:lstStyle/>
        <a:p>
          <a:endParaRPr lang="en-US"/>
        </a:p>
      </dgm:t>
    </dgm:pt>
    <dgm:pt modelId="{864BAC01-532B-495D-A298-6384BD65E8BB}">
      <dgm:prSet/>
      <dgm:spPr/>
      <dgm:t>
        <a:bodyPr/>
        <a:lstStyle/>
        <a:p>
          <a:r>
            <a:rPr lang="en-US"/>
            <a:t>Virginia General - $77,971</a:t>
          </a:r>
        </a:p>
      </dgm:t>
    </dgm:pt>
    <dgm:pt modelId="{0A5B6544-5ADE-4157-B168-FB55AB747BB1}" type="parTrans" cxnId="{5FF93CCF-FAE5-4F5E-9A3A-ACEAC50AB565}">
      <dgm:prSet/>
      <dgm:spPr/>
      <dgm:t>
        <a:bodyPr/>
        <a:lstStyle/>
        <a:p>
          <a:endParaRPr lang="en-US"/>
        </a:p>
      </dgm:t>
    </dgm:pt>
    <dgm:pt modelId="{03250C16-6780-45A2-8BC4-5A957CCB2582}" type="sibTrans" cxnId="{5FF93CCF-FAE5-4F5E-9A3A-ACEAC50AB565}">
      <dgm:prSet/>
      <dgm:spPr/>
      <dgm:t>
        <a:bodyPr/>
        <a:lstStyle/>
        <a:p>
          <a:endParaRPr lang="en-US"/>
        </a:p>
      </dgm:t>
    </dgm:pt>
    <dgm:pt modelId="{EC70407D-CE7D-E840-8377-78515FA29472}" type="pres">
      <dgm:prSet presAssocID="{6D5E84B5-9BF3-4932-848E-076C4E918F6C}" presName="linear" presStyleCnt="0">
        <dgm:presLayoutVars>
          <dgm:animLvl val="lvl"/>
          <dgm:resizeHandles val="exact"/>
        </dgm:presLayoutVars>
      </dgm:prSet>
      <dgm:spPr/>
    </dgm:pt>
    <dgm:pt modelId="{9AD3FACA-B771-994E-BEAA-10C3B5285F42}" type="pres">
      <dgm:prSet presAssocID="{2A06B43C-7DEE-4D81-B15F-CB7627A2A17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524C3EE-E116-5B47-A1B0-52AB268804D9}" type="pres">
      <dgm:prSet presAssocID="{6EE88A20-55B6-4CE5-9F4F-7D9673603EE2}" presName="spacer" presStyleCnt="0"/>
      <dgm:spPr/>
    </dgm:pt>
    <dgm:pt modelId="{14F2C334-9219-DC4F-ABE8-7FA4F91B43C3}" type="pres">
      <dgm:prSet presAssocID="{E76770E9-8C14-41A8-9FA4-E9767403872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FD5DC32-1D39-1E4B-B8F2-6DC152E6A981}" type="pres">
      <dgm:prSet presAssocID="{EDCB5734-48FE-468F-BD24-0DF2A6644C47}" presName="spacer" presStyleCnt="0"/>
      <dgm:spPr/>
    </dgm:pt>
    <dgm:pt modelId="{03ECF1F6-77C6-CA4A-AE1E-38203F9F559F}" type="pres">
      <dgm:prSet presAssocID="{CB427CF3-906A-4086-9B5F-B87A2E1E195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96E3EB0-11B1-3D42-83EF-6981E938C9BA}" type="pres">
      <dgm:prSet presAssocID="{38A7E16B-F5A8-4EFD-82D0-9B68F080FC9A}" presName="spacer" presStyleCnt="0"/>
      <dgm:spPr/>
    </dgm:pt>
    <dgm:pt modelId="{8618C73A-D33A-BE46-AF3C-A61B1E23BD7C}" type="pres">
      <dgm:prSet presAssocID="{64961D74-FCF9-45DA-A93F-0FC9C28420F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BD23978-1CED-8F4C-A85E-040D447D4558}" type="pres">
      <dgm:prSet presAssocID="{19BCDD9D-6DBD-4886-A95C-B5F35914AE23}" presName="spacer" presStyleCnt="0"/>
      <dgm:spPr/>
    </dgm:pt>
    <dgm:pt modelId="{97D61E3F-DCA2-314D-A6DC-3252F9D0E315}" type="pres">
      <dgm:prSet presAssocID="{44D27A54-1C92-4A78-89DD-BD00D2C1342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4489E4C-7C2C-834E-8142-8562CE3E91B8}" type="pres">
      <dgm:prSet presAssocID="{CC785A37-B731-4474-B6EC-1F872E40685F}" presName="spacer" presStyleCnt="0"/>
      <dgm:spPr/>
    </dgm:pt>
    <dgm:pt modelId="{A5BC4EA9-2645-1446-B453-1789FF21B99B}" type="pres">
      <dgm:prSet presAssocID="{864BAC01-532B-495D-A298-6384BD65E8B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41D800D-CA15-0F46-BF4B-DC0F799E973A}" type="presOf" srcId="{CB427CF3-906A-4086-9B5F-B87A2E1E195D}" destId="{03ECF1F6-77C6-CA4A-AE1E-38203F9F559F}" srcOrd="0" destOrd="0" presId="urn:microsoft.com/office/officeart/2005/8/layout/vList2"/>
    <dgm:cxn modelId="{B0885413-0FF0-4747-B717-BCA979EEB512}" srcId="{6D5E84B5-9BF3-4932-848E-076C4E918F6C}" destId="{44D27A54-1C92-4A78-89DD-BD00D2C13427}" srcOrd="4" destOrd="0" parTransId="{D0EE88D0-FC8F-41BB-AD3A-C60AB4CE856E}" sibTransId="{CC785A37-B731-4474-B6EC-1F872E40685F}"/>
    <dgm:cxn modelId="{4E4C1028-0F27-BE49-9182-BA118E605040}" type="presOf" srcId="{2A06B43C-7DEE-4D81-B15F-CB7627A2A177}" destId="{9AD3FACA-B771-994E-BEAA-10C3B5285F42}" srcOrd="0" destOrd="0" presId="urn:microsoft.com/office/officeart/2005/8/layout/vList2"/>
    <dgm:cxn modelId="{9A30482B-CA8F-7340-918C-284FBBE8CB70}" type="presOf" srcId="{64961D74-FCF9-45DA-A93F-0FC9C28420FC}" destId="{8618C73A-D33A-BE46-AF3C-A61B1E23BD7C}" srcOrd="0" destOrd="0" presId="urn:microsoft.com/office/officeart/2005/8/layout/vList2"/>
    <dgm:cxn modelId="{7D6D0331-B5CA-4ECF-97D0-B606B6BFB6F4}" srcId="{6D5E84B5-9BF3-4932-848E-076C4E918F6C}" destId="{CB427CF3-906A-4086-9B5F-B87A2E1E195D}" srcOrd="2" destOrd="0" parTransId="{CFACF40B-6251-4CD9-9EFA-847C3B1BFE83}" sibTransId="{38A7E16B-F5A8-4EFD-82D0-9B68F080FC9A}"/>
    <dgm:cxn modelId="{44EA635D-4C54-4F56-92A5-585A4B11C686}" srcId="{6D5E84B5-9BF3-4932-848E-076C4E918F6C}" destId="{2A06B43C-7DEE-4D81-B15F-CB7627A2A177}" srcOrd="0" destOrd="0" parTransId="{055E8523-D30E-4BA1-B182-8F7DE0DE81EB}" sibTransId="{6EE88A20-55B6-4CE5-9F4F-7D9673603EE2}"/>
    <dgm:cxn modelId="{AE63C39C-BADA-40C2-98C5-D92517BBFC89}" srcId="{6D5E84B5-9BF3-4932-848E-076C4E918F6C}" destId="{E76770E9-8C14-41A8-9FA4-E97674038729}" srcOrd="1" destOrd="0" parTransId="{6A5A9D3A-52D4-4C60-86B8-8A989B98917C}" sibTransId="{EDCB5734-48FE-468F-BD24-0DF2A6644C47}"/>
    <dgm:cxn modelId="{F50CC9AD-3C78-6E4B-A351-840616BFD84E}" type="presOf" srcId="{6D5E84B5-9BF3-4932-848E-076C4E918F6C}" destId="{EC70407D-CE7D-E840-8377-78515FA29472}" srcOrd="0" destOrd="0" presId="urn:microsoft.com/office/officeart/2005/8/layout/vList2"/>
    <dgm:cxn modelId="{5FF93CCF-FAE5-4F5E-9A3A-ACEAC50AB565}" srcId="{6D5E84B5-9BF3-4932-848E-076C4E918F6C}" destId="{864BAC01-532B-495D-A298-6384BD65E8BB}" srcOrd="5" destOrd="0" parTransId="{0A5B6544-5ADE-4157-B168-FB55AB747BB1}" sibTransId="{03250C16-6780-45A2-8BC4-5A957CCB2582}"/>
    <dgm:cxn modelId="{EC6803DA-F7FB-4B3D-B4B1-266E0D6A9454}" srcId="{6D5E84B5-9BF3-4932-848E-076C4E918F6C}" destId="{64961D74-FCF9-45DA-A93F-0FC9C28420FC}" srcOrd="3" destOrd="0" parTransId="{F72BE96F-4BDF-4409-BD72-8B637FA16380}" sibTransId="{19BCDD9D-6DBD-4886-A95C-B5F35914AE23}"/>
    <dgm:cxn modelId="{99C43EDD-E1C9-5149-9218-F7FAFE889B74}" type="presOf" srcId="{44D27A54-1C92-4A78-89DD-BD00D2C13427}" destId="{97D61E3F-DCA2-314D-A6DC-3252F9D0E315}" srcOrd="0" destOrd="0" presId="urn:microsoft.com/office/officeart/2005/8/layout/vList2"/>
    <dgm:cxn modelId="{F97CB5DF-4CA2-F441-A06F-B97E0B82CB8E}" type="presOf" srcId="{864BAC01-532B-495D-A298-6384BD65E8BB}" destId="{A5BC4EA9-2645-1446-B453-1789FF21B99B}" srcOrd="0" destOrd="0" presId="urn:microsoft.com/office/officeart/2005/8/layout/vList2"/>
    <dgm:cxn modelId="{584FF1FD-70C5-7E4A-8D9B-4C28E38699EF}" type="presOf" srcId="{E76770E9-8C14-41A8-9FA4-E97674038729}" destId="{14F2C334-9219-DC4F-ABE8-7FA4F91B43C3}" srcOrd="0" destOrd="0" presId="urn:microsoft.com/office/officeart/2005/8/layout/vList2"/>
    <dgm:cxn modelId="{84D58FAE-C932-3842-ACB3-58E65DFA4830}" type="presParOf" srcId="{EC70407D-CE7D-E840-8377-78515FA29472}" destId="{9AD3FACA-B771-994E-BEAA-10C3B5285F42}" srcOrd="0" destOrd="0" presId="urn:microsoft.com/office/officeart/2005/8/layout/vList2"/>
    <dgm:cxn modelId="{D2C11DB4-7BBE-7D42-A2E7-89A06D1B94FD}" type="presParOf" srcId="{EC70407D-CE7D-E840-8377-78515FA29472}" destId="{8524C3EE-E116-5B47-A1B0-52AB268804D9}" srcOrd="1" destOrd="0" presId="urn:microsoft.com/office/officeart/2005/8/layout/vList2"/>
    <dgm:cxn modelId="{3C13725A-2DB0-8945-A021-DAB5C050E126}" type="presParOf" srcId="{EC70407D-CE7D-E840-8377-78515FA29472}" destId="{14F2C334-9219-DC4F-ABE8-7FA4F91B43C3}" srcOrd="2" destOrd="0" presId="urn:microsoft.com/office/officeart/2005/8/layout/vList2"/>
    <dgm:cxn modelId="{1C8639F2-AFD0-1845-B4EC-9E0AFC308883}" type="presParOf" srcId="{EC70407D-CE7D-E840-8377-78515FA29472}" destId="{3FD5DC32-1D39-1E4B-B8F2-6DC152E6A981}" srcOrd="3" destOrd="0" presId="urn:microsoft.com/office/officeart/2005/8/layout/vList2"/>
    <dgm:cxn modelId="{8899AF11-D634-1348-9A19-5B59A53EBF44}" type="presParOf" srcId="{EC70407D-CE7D-E840-8377-78515FA29472}" destId="{03ECF1F6-77C6-CA4A-AE1E-38203F9F559F}" srcOrd="4" destOrd="0" presId="urn:microsoft.com/office/officeart/2005/8/layout/vList2"/>
    <dgm:cxn modelId="{FEC848A5-527D-DA49-85D1-08E87070448A}" type="presParOf" srcId="{EC70407D-CE7D-E840-8377-78515FA29472}" destId="{796E3EB0-11B1-3D42-83EF-6981E938C9BA}" srcOrd="5" destOrd="0" presId="urn:microsoft.com/office/officeart/2005/8/layout/vList2"/>
    <dgm:cxn modelId="{DA8041E1-115D-694E-A7E8-9A294B4FF655}" type="presParOf" srcId="{EC70407D-CE7D-E840-8377-78515FA29472}" destId="{8618C73A-D33A-BE46-AF3C-A61B1E23BD7C}" srcOrd="6" destOrd="0" presId="urn:microsoft.com/office/officeart/2005/8/layout/vList2"/>
    <dgm:cxn modelId="{20B589BE-D457-B64A-81C0-64897C098C3F}" type="presParOf" srcId="{EC70407D-CE7D-E840-8377-78515FA29472}" destId="{EBD23978-1CED-8F4C-A85E-040D447D4558}" srcOrd="7" destOrd="0" presId="urn:microsoft.com/office/officeart/2005/8/layout/vList2"/>
    <dgm:cxn modelId="{2E441D9E-4D44-414F-A6C4-12972739A115}" type="presParOf" srcId="{EC70407D-CE7D-E840-8377-78515FA29472}" destId="{97D61E3F-DCA2-314D-A6DC-3252F9D0E315}" srcOrd="8" destOrd="0" presId="urn:microsoft.com/office/officeart/2005/8/layout/vList2"/>
    <dgm:cxn modelId="{C4405F89-1FC9-0C44-82C3-AD0EBCDDDA4F}" type="presParOf" srcId="{EC70407D-CE7D-E840-8377-78515FA29472}" destId="{14489E4C-7C2C-834E-8142-8562CE3E91B8}" srcOrd="9" destOrd="0" presId="urn:microsoft.com/office/officeart/2005/8/layout/vList2"/>
    <dgm:cxn modelId="{6954CF46-35C5-0B48-BF63-56DB7094586D}" type="presParOf" srcId="{EC70407D-CE7D-E840-8377-78515FA29472}" destId="{A5BC4EA9-2645-1446-B453-1789FF21B99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C6868-F277-D34E-948F-DE96BF7981C9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7794B-3ADB-0647-BF3A-1EBE1463F8D4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SDSU Research Foundation, fiscal year 2024-25: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Overall award total $200,899,416</a:t>
          </a:r>
        </a:p>
      </dsp:txBody>
      <dsp:txXfrm>
        <a:off x="378614" y="886531"/>
        <a:ext cx="2810360" cy="1744948"/>
      </dsp:txXfrm>
    </dsp:sp>
    <dsp:sp modelId="{4B872138-9F5E-394E-9095-F0346C6843C4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7587B-B891-F740-9357-B17CA1673281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COE: 119 awards = $27,655, 327</a:t>
          </a:r>
        </a:p>
      </dsp:txBody>
      <dsp:txXfrm>
        <a:off x="3946203" y="886531"/>
        <a:ext cx="2810360" cy="1744948"/>
      </dsp:txXfrm>
    </dsp:sp>
    <dsp:sp modelId="{BE191E56-F86D-8C4F-908D-79ACEB466BAF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F80C2-EA8D-5F45-81BC-3CDEA6DE57E1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Interwork: 65 awards, $22,081,598</a:t>
          </a:r>
        </a:p>
      </dsp:txBody>
      <dsp:txXfrm>
        <a:off x="7513791" y="886531"/>
        <a:ext cx="2810360" cy="17449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371BC-8844-1E4C-AC34-49FFCF2BA917}">
      <dsp:nvSpPr>
        <dsp:cNvPr id="0" name=""/>
        <dsp:cNvSpPr/>
      </dsp:nvSpPr>
      <dsp:spPr>
        <a:xfrm>
          <a:off x="0" y="8717"/>
          <a:ext cx="9509760" cy="1229774"/>
        </a:xfrm>
        <a:prstGeom prst="roundRect">
          <a:avLst/>
        </a:prstGeom>
        <a:solidFill>
          <a:srgbClr val="399AB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prstClr val="white"/>
              </a:solidFill>
              <a:latin typeface="Georgia"/>
              <a:ea typeface="+mn-ea"/>
              <a:cs typeface="+mn-cs"/>
            </a:rPr>
            <a:t>2026 is shaping up to be another great year for NRLI, with 29 applicants from 24 SVRAs. </a:t>
          </a:r>
          <a:endParaRPr lang="en-US" sz="2400" kern="1200" dirty="0"/>
        </a:p>
      </dsp:txBody>
      <dsp:txXfrm>
        <a:off x="60033" y="68750"/>
        <a:ext cx="9389694" cy="1109708"/>
      </dsp:txXfrm>
    </dsp:sp>
    <dsp:sp modelId="{1E73C8C2-3E24-EE47-B118-086FAB4A0811}">
      <dsp:nvSpPr>
        <dsp:cNvPr id="0" name=""/>
        <dsp:cNvSpPr/>
      </dsp:nvSpPr>
      <dsp:spPr>
        <a:xfrm>
          <a:off x="0" y="1248619"/>
          <a:ext cx="9509760" cy="1229774"/>
        </a:xfrm>
        <a:prstGeom prst="roundRect">
          <a:avLst/>
        </a:prstGeom>
        <a:solidFill>
          <a:srgbClr val="30829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prstClr val="white"/>
              </a:solidFill>
              <a:latin typeface="Georgia"/>
              <a:ea typeface="+mn-ea"/>
              <a:cs typeface="+mn-cs"/>
            </a:rPr>
            <a:t>Mark Shultz and Michael Greco will leave the faculty. We are deeply appreciative for their valuable contributions to NRLI. </a:t>
          </a:r>
          <a:endParaRPr lang="en-US" sz="2300" dirty="0"/>
        </a:p>
      </dsp:txBody>
      <dsp:txXfrm>
        <a:off x="60033" y="1308652"/>
        <a:ext cx="9389694" cy="1109708"/>
      </dsp:txXfrm>
    </dsp:sp>
    <dsp:sp modelId="{343B4735-3F1D-46D9-95AA-EC7941933965}">
      <dsp:nvSpPr>
        <dsp:cNvPr id="0" name=""/>
        <dsp:cNvSpPr/>
      </dsp:nvSpPr>
      <dsp:spPr>
        <a:xfrm>
          <a:off x="0" y="2488312"/>
          <a:ext cx="9509760" cy="1229774"/>
        </a:xfrm>
        <a:prstGeom prst="roundRect">
          <a:avLst/>
        </a:prstGeom>
        <a:solidFill>
          <a:srgbClr val="26667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prstClr val="white"/>
              </a:solidFill>
              <a:latin typeface="Georgia"/>
              <a:ea typeface="+mn-ea"/>
              <a:cs typeface="+mn-cs"/>
            </a:rPr>
            <a:t>Former CSAVR CEO (and former SVRA director) Steve Wooderson, and former California SVRA Director Joe Xavier will join the 2026 faculty.</a:t>
          </a:r>
          <a:endParaRPr lang="en-US" sz="2300" dirty="0"/>
        </a:p>
      </dsp:txBody>
      <dsp:txXfrm>
        <a:off x="60033" y="2548345"/>
        <a:ext cx="9389694" cy="1109708"/>
      </dsp:txXfrm>
    </dsp:sp>
    <dsp:sp modelId="{F8C42869-4284-41AC-97CA-737A01934FAF}">
      <dsp:nvSpPr>
        <dsp:cNvPr id="0" name=""/>
        <dsp:cNvSpPr/>
      </dsp:nvSpPr>
      <dsp:spPr>
        <a:xfrm>
          <a:off x="0" y="3732065"/>
          <a:ext cx="9509760" cy="1229774"/>
        </a:xfrm>
        <a:prstGeom prst="roundRect">
          <a:avLst/>
        </a:prstGeom>
        <a:solidFill>
          <a:srgbClr val="2057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faculty would like to acknowledge the invaluable support provided by Kathy Fleming, John Summerfruit, Minah Oh, and Meera Adya. </a:t>
          </a:r>
          <a:r>
            <a:rPr lang="en-US" sz="2300" kern="1200"/>
            <a:t>We thank </a:t>
          </a:r>
          <a:r>
            <a:rPr lang="en-US" sz="2300" kern="1200" dirty="0"/>
            <a:t>Chaz Compton for his leadership, guidance and support. </a:t>
          </a:r>
        </a:p>
      </dsp:txBody>
      <dsp:txXfrm>
        <a:off x="60033" y="3792098"/>
        <a:ext cx="9389694" cy="11097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B6F8A-C4E9-AA42-AF53-7A2684B117AC}">
      <dsp:nvSpPr>
        <dsp:cNvPr id="0" name=""/>
        <dsp:cNvSpPr/>
      </dsp:nvSpPr>
      <dsp:spPr>
        <a:xfrm>
          <a:off x="0" y="599520"/>
          <a:ext cx="1706592" cy="102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VRTAC-QM</a:t>
          </a:r>
          <a:endParaRPr lang="en-US" sz="2000" kern="1200"/>
        </a:p>
      </dsp:txBody>
      <dsp:txXfrm>
        <a:off x="0" y="599520"/>
        <a:ext cx="1706592" cy="1023955"/>
      </dsp:txXfrm>
    </dsp:sp>
    <dsp:sp modelId="{BB61D9BD-533E-1F47-8B83-3CD76FD35DFF}">
      <dsp:nvSpPr>
        <dsp:cNvPr id="0" name=""/>
        <dsp:cNvSpPr/>
      </dsp:nvSpPr>
      <dsp:spPr>
        <a:xfrm>
          <a:off x="1877251" y="599520"/>
          <a:ext cx="1706592" cy="102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VRTAC</a:t>
          </a:r>
          <a:endParaRPr lang="en-US" sz="2000" kern="1200"/>
        </a:p>
      </dsp:txBody>
      <dsp:txXfrm>
        <a:off x="1877251" y="599520"/>
        <a:ext cx="1706592" cy="1023955"/>
      </dsp:txXfrm>
    </dsp:sp>
    <dsp:sp modelId="{C9525823-398A-EA4A-A568-EA0E7F2B33D4}">
      <dsp:nvSpPr>
        <dsp:cNvPr id="0" name=""/>
        <dsp:cNvSpPr/>
      </dsp:nvSpPr>
      <dsp:spPr>
        <a:xfrm>
          <a:off x="3754502" y="599520"/>
          <a:ext cx="1706592" cy="102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CA CSP</a:t>
          </a:r>
          <a:endParaRPr lang="en-US" sz="2000" kern="1200"/>
        </a:p>
      </dsp:txBody>
      <dsp:txXfrm>
        <a:off x="3754502" y="599520"/>
        <a:ext cx="1706592" cy="1023955"/>
      </dsp:txXfrm>
    </dsp:sp>
    <dsp:sp modelId="{34D01E6F-B74C-1C4A-898C-043523F8FB7A}">
      <dsp:nvSpPr>
        <dsp:cNvPr id="0" name=""/>
        <dsp:cNvSpPr/>
      </dsp:nvSpPr>
      <dsp:spPr>
        <a:xfrm>
          <a:off x="0" y="1794135"/>
          <a:ext cx="1706592" cy="102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NY SWTCIE</a:t>
          </a:r>
          <a:endParaRPr lang="en-US" sz="2000" kern="1200"/>
        </a:p>
      </dsp:txBody>
      <dsp:txXfrm>
        <a:off x="0" y="1794135"/>
        <a:ext cx="1706592" cy="1023955"/>
      </dsp:txXfrm>
    </dsp:sp>
    <dsp:sp modelId="{73D091B8-CD67-3A4E-9843-C7A7658DB8B6}">
      <dsp:nvSpPr>
        <dsp:cNvPr id="0" name=""/>
        <dsp:cNvSpPr/>
      </dsp:nvSpPr>
      <dsp:spPr>
        <a:xfrm>
          <a:off x="1877251" y="1794135"/>
          <a:ext cx="1706592" cy="102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Interwork Website</a:t>
          </a:r>
          <a:endParaRPr lang="en-US" sz="2000" kern="1200"/>
        </a:p>
      </dsp:txBody>
      <dsp:txXfrm>
        <a:off x="1877251" y="1794135"/>
        <a:ext cx="1706592" cy="1023955"/>
      </dsp:txXfrm>
    </dsp:sp>
    <dsp:sp modelId="{27A1321A-892C-4049-AC80-B931AB89C321}">
      <dsp:nvSpPr>
        <dsp:cNvPr id="0" name=""/>
        <dsp:cNvSpPr/>
      </dsp:nvSpPr>
      <dsp:spPr>
        <a:xfrm>
          <a:off x="3754502" y="1794135"/>
          <a:ext cx="1706592" cy="10239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Accessibility via Level Access</a:t>
          </a:r>
          <a:endParaRPr lang="en-US" sz="2000" kern="1200"/>
        </a:p>
      </dsp:txBody>
      <dsp:txXfrm>
        <a:off x="3754502" y="1794135"/>
        <a:ext cx="1706592" cy="10239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283C5-D8C9-4CC6-8DB0-5AB61C67CDF8}">
      <dsp:nvSpPr>
        <dsp:cNvPr id="0" name=""/>
        <dsp:cNvSpPr/>
      </dsp:nvSpPr>
      <dsp:spPr>
        <a:xfrm>
          <a:off x="752498" y="759"/>
          <a:ext cx="961822" cy="96182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E1396-7238-4BEA-9462-72B75C9D0E58}">
      <dsp:nvSpPr>
        <dsp:cNvPr id="0" name=""/>
        <dsp:cNvSpPr/>
      </dsp:nvSpPr>
      <dsp:spPr>
        <a:xfrm>
          <a:off x="957476" y="205738"/>
          <a:ext cx="551865" cy="5518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D8260-D2F6-4F26-B930-2917C3D9C369}">
      <dsp:nvSpPr>
        <dsp:cNvPr id="0" name=""/>
        <dsp:cNvSpPr/>
      </dsp:nvSpPr>
      <dsp:spPr>
        <a:xfrm>
          <a:off x="445030" y="1262166"/>
          <a:ext cx="1576757" cy="1138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cap="none" baseline="0" dirty="0"/>
            <a:t>VR Time Study </a:t>
          </a:r>
        </a:p>
      </dsp:txBody>
      <dsp:txXfrm>
        <a:off x="445030" y="1262166"/>
        <a:ext cx="1576757" cy="1138222"/>
      </dsp:txXfrm>
    </dsp:sp>
    <dsp:sp modelId="{EAECDD01-8F2D-4559-A18E-189EBFCB1AF3}">
      <dsp:nvSpPr>
        <dsp:cNvPr id="0" name=""/>
        <dsp:cNvSpPr/>
      </dsp:nvSpPr>
      <dsp:spPr>
        <a:xfrm>
          <a:off x="2605188" y="759"/>
          <a:ext cx="961822" cy="96182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63661-E2AE-4CD8-90DD-2077E93FE6A0}">
      <dsp:nvSpPr>
        <dsp:cNvPr id="0" name=""/>
        <dsp:cNvSpPr/>
      </dsp:nvSpPr>
      <dsp:spPr>
        <a:xfrm>
          <a:off x="2810167" y="205738"/>
          <a:ext cx="551865" cy="5518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E6525-2AA7-42A4-B2FC-26F692796033}">
      <dsp:nvSpPr>
        <dsp:cNvPr id="0" name=""/>
        <dsp:cNvSpPr/>
      </dsp:nvSpPr>
      <dsp:spPr>
        <a:xfrm>
          <a:off x="2297721" y="1262166"/>
          <a:ext cx="1576757" cy="1138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cap="none" baseline="0" dirty="0"/>
            <a:t>Advanced Analytics and Custom Dashboards</a:t>
          </a:r>
        </a:p>
      </dsp:txBody>
      <dsp:txXfrm>
        <a:off x="2297721" y="1262166"/>
        <a:ext cx="1576757" cy="1138222"/>
      </dsp:txXfrm>
    </dsp:sp>
    <dsp:sp modelId="{04C4F3BC-FAD1-4334-A92C-DF38154D43C3}">
      <dsp:nvSpPr>
        <dsp:cNvPr id="0" name=""/>
        <dsp:cNvSpPr/>
      </dsp:nvSpPr>
      <dsp:spPr>
        <a:xfrm>
          <a:off x="4457879" y="759"/>
          <a:ext cx="961822" cy="96182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317A3-24EF-42A2-A3CA-FA3377E7988C}">
      <dsp:nvSpPr>
        <dsp:cNvPr id="0" name=""/>
        <dsp:cNvSpPr/>
      </dsp:nvSpPr>
      <dsp:spPr>
        <a:xfrm>
          <a:off x="4662857" y="205738"/>
          <a:ext cx="551865" cy="5518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851EA-CF1B-4570-8F57-640C3A813B6D}">
      <dsp:nvSpPr>
        <dsp:cNvPr id="0" name=""/>
        <dsp:cNvSpPr/>
      </dsp:nvSpPr>
      <dsp:spPr>
        <a:xfrm>
          <a:off x="4150411" y="1262166"/>
          <a:ext cx="1576757" cy="1138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cap="none" baseline="0"/>
            <a:t>AI-powered Features in VR Time Study</a:t>
          </a:r>
        </a:p>
      </dsp:txBody>
      <dsp:txXfrm>
        <a:off x="4150411" y="1262166"/>
        <a:ext cx="1576757" cy="1138222"/>
      </dsp:txXfrm>
    </dsp:sp>
    <dsp:sp modelId="{994CAB87-9FCE-4A0B-B376-BB393C243F7B}">
      <dsp:nvSpPr>
        <dsp:cNvPr id="0" name=""/>
        <dsp:cNvSpPr/>
      </dsp:nvSpPr>
      <dsp:spPr>
        <a:xfrm>
          <a:off x="1328062" y="2794577"/>
          <a:ext cx="961822" cy="96182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9C529-FF5C-4BA9-9965-5BAF88A5551C}">
      <dsp:nvSpPr>
        <dsp:cNvPr id="0" name=""/>
        <dsp:cNvSpPr/>
      </dsp:nvSpPr>
      <dsp:spPr>
        <a:xfrm>
          <a:off x="1533040" y="2999556"/>
          <a:ext cx="551865" cy="55186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80251-1870-4C50-9267-75025FBA9DC8}">
      <dsp:nvSpPr>
        <dsp:cNvPr id="0" name=""/>
        <dsp:cNvSpPr/>
      </dsp:nvSpPr>
      <dsp:spPr>
        <a:xfrm>
          <a:off x="780785" y="4055983"/>
          <a:ext cx="2056376" cy="1138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cap="none" baseline="0" dirty="0"/>
            <a:t>Chat with Chart: Conversational Data Interaction</a:t>
          </a:r>
        </a:p>
      </dsp:txBody>
      <dsp:txXfrm>
        <a:off x="780785" y="4055983"/>
        <a:ext cx="2056376" cy="1138222"/>
      </dsp:txXfrm>
    </dsp:sp>
    <dsp:sp modelId="{BB8E5B53-9A79-4465-AA4B-C8A73C5E4D50}">
      <dsp:nvSpPr>
        <dsp:cNvPr id="0" name=""/>
        <dsp:cNvSpPr/>
      </dsp:nvSpPr>
      <dsp:spPr>
        <a:xfrm>
          <a:off x="3771343" y="2794577"/>
          <a:ext cx="961822" cy="96182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D39E43-C287-4E16-BB1A-5A7D947E91EA}">
      <dsp:nvSpPr>
        <dsp:cNvPr id="0" name=""/>
        <dsp:cNvSpPr/>
      </dsp:nvSpPr>
      <dsp:spPr>
        <a:xfrm>
          <a:off x="3976321" y="2999556"/>
          <a:ext cx="551865" cy="55186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15E6E-1651-4B61-B814-12BA238C74EC}">
      <dsp:nvSpPr>
        <dsp:cNvPr id="0" name=""/>
        <dsp:cNvSpPr/>
      </dsp:nvSpPr>
      <dsp:spPr>
        <a:xfrm>
          <a:off x="3113094" y="4055983"/>
          <a:ext cx="2278320" cy="1138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1" kern="1200" cap="none" baseline="0" dirty="0"/>
            <a:t>Interactive Walking Tour/Guided Tutorial</a:t>
          </a:r>
        </a:p>
      </dsp:txBody>
      <dsp:txXfrm>
        <a:off x="3113094" y="4055983"/>
        <a:ext cx="2278320" cy="11382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AB914-D914-C14D-8528-332741CB40AA}">
      <dsp:nvSpPr>
        <dsp:cNvPr id="0" name=""/>
        <dsp:cNvSpPr/>
      </dsp:nvSpPr>
      <dsp:spPr>
        <a:xfrm>
          <a:off x="2369969" y="510931"/>
          <a:ext cx="4339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3997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75352" y="554521"/>
        <a:ext cx="23229" cy="4259"/>
      </dsp:txXfrm>
    </dsp:sp>
    <dsp:sp modelId="{7D13D696-DA79-D946-A538-A3799FB6F00C}">
      <dsp:nvSpPr>
        <dsp:cNvPr id="0" name=""/>
        <dsp:cNvSpPr/>
      </dsp:nvSpPr>
      <dsp:spPr>
        <a:xfrm>
          <a:off x="519752" y="1045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Meera Adya</a:t>
          </a:r>
        </a:p>
      </dsp:txBody>
      <dsp:txXfrm>
        <a:off x="519752" y="1045"/>
        <a:ext cx="1852017" cy="1111210"/>
      </dsp:txXfrm>
    </dsp:sp>
    <dsp:sp modelId="{39343B76-080C-E04D-8729-9A187CB71C8F}">
      <dsp:nvSpPr>
        <dsp:cNvPr id="0" name=""/>
        <dsp:cNvSpPr/>
      </dsp:nvSpPr>
      <dsp:spPr>
        <a:xfrm>
          <a:off x="4686583" y="510931"/>
          <a:ext cx="3953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536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73616" y="554521"/>
        <a:ext cx="21298" cy="4259"/>
      </dsp:txXfrm>
    </dsp:sp>
    <dsp:sp modelId="{07B2F6E5-6E9D-9842-BA22-ECB48AD3C90F}">
      <dsp:nvSpPr>
        <dsp:cNvPr id="0" name=""/>
        <dsp:cNvSpPr/>
      </dsp:nvSpPr>
      <dsp:spPr>
        <a:xfrm>
          <a:off x="2836366" y="1045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Mary Baker-</a:t>
          </a:r>
          <a:r>
            <a:rPr lang="en-US" sz="1800" kern="1200" dirty="0" err="1">
              <a:solidFill>
                <a:schemeClr val="tx1"/>
              </a:solidFill>
            </a:rPr>
            <a:t>Ericzén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836366" y="1045"/>
        <a:ext cx="1852017" cy="1111210"/>
      </dsp:txXfrm>
    </dsp:sp>
    <dsp:sp modelId="{57FBBC5D-08F8-884D-8962-E9B0786FA253}">
      <dsp:nvSpPr>
        <dsp:cNvPr id="0" name=""/>
        <dsp:cNvSpPr/>
      </dsp:nvSpPr>
      <dsp:spPr>
        <a:xfrm>
          <a:off x="6964564" y="510931"/>
          <a:ext cx="3953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536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51597" y="554521"/>
        <a:ext cx="21298" cy="4259"/>
      </dsp:txXfrm>
    </dsp:sp>
    <dsp:sp modelId="{92A5C889-829C-FD42-BE1F-73A139B15FB1}">
      <dsp:nvSpPr>
        <dsp:cNvPr id="0" name=""/>
        <dsp:cNvSpPr/>
      </dsp:nvSpPr>
      <dsp:spPr>
        <a:xfrm>
          <a:off x="5114347" y="1045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Chuck Degeneffe</a:t>
          </a:r>
        </a:p>
      </dsp:txBody>
      <dsp:txXfrm>
        <a:off x="5114347" y="1045"/>
        <a:ext cx="1852017" cy="1111210"/>
      </dsp:txXfrm>
    </dsp:sp>
    <dsp:sp modelId="{CF1D54DC-759B-DD47-B40A-DDB297AE1801}">
      <dsp:nvSpPr>
        <dsp:cNvPr id="0" name=""/>
        <dsp:cNvSpPr/>
      </dsp:nvSpPr>
      <dsp:spPr>
        <a:xfrm>
          <a:off x="1484393" y="1110456"/>
          <a:ext cx="6833943" cy="395363"/>
        </a:xfrm>
        <a:custGeom>
          <a:avLst/>
          <a:gdLst/>
          <a:ahLst/>
          <a:cxnLst/>
          <a:rect l="0" t="0" r="0" b="0"/>
          <a:pathLst>
            <a:path>
              <a:moveTo>
                <a:pt x="6833943" y="0"/>
              </a:moveTo>
              <a:lnTo>
                <a:pt x="6833943" y="214781"/>
              </a:lnTo>
              <a:lnTo>
                <a:pt x="0" y="214781"/>
              </a:lnTo>
              <a:lnTo>
                <a:pt x="0" y="39536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30185" y="1306008"/>
        <a:ext cx="342360" cy="4259"/>
      </dsp:txXfrm>
    </dsp:sp>
    <dsp:sp modelId="{6B38E1C7-F492-AA43-B4B8-560849D4E516}">
      <dsp:nvSpPr>
        <dsp:cNvPr id="0" name=""/>
        <dsp:cNvSpPr/>
      </dsp:nvSpPr>
      <dsp:spPr>
        <a:xfrm>
          <a:off x="7392328" y="1045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Eric Felix</a:t>
          </a:r>
        </a:p>
      </dsp:txBody>
      <dsp:txXfrm>
        <a:off x="7392328" y="1045"/>
        <a:ext cx="1852017" cy="1111210"/>
      </dsp:txXfrm>
    </dsp:sp>
    <dsp:sp modelId="{9A3303F0-9F86-BF40-88DC-6D222EBE5715}">
      <dsp:nvSpPr>
        <dsp:cNvPr id="0" name=""/>
        <dsp:cNvSpPr/>
      </dsp:nvSpPr>
      <dsp:spPr>
        <a:xfrm>
          <a:off x="2408602" y="2048105"/>
          <a:ext cx="3953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536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95635" y="2091695"/>
        <a:ext cx="21298" cy="4259"/>
      </dsp:txXfrm>
    </dsp:sp>
    <dsp:sp modelId="{DF9D2D5A-A956-984D-AD06-EA9DCC7C0E3C}">
      <dsp:nvSpPr>
        <dsp:cNvPr id="0" name=""/>
        <dsp:cNvSpPr/>
      </dsp:nvSpPr>
      <dsp:spPr>
        <a:xfrm>
          <a:off x="558385" y="1538220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Mari Guillermo</a:t>
          </a:r>
        </a:p>
      </dsp:txBody>
      <dsp:txXfrm>
        <a:off x="558385" y="1538220"/>
        <a:ext cx="1852017" cy="1111210"/>
      </dsp:txXfrm>
    </dsp:sp>
    <dsp:sp modelId="{58D76F40-C60F-DC48-8C05-E10C3AF48BE1}">
      <dsp:nvSpPr>
        <dsp:cNvPr id="0" name=""/>
        <dsp:cNvSpPr/>
      </dsp:nvSpPr>
      <dsp:spPr>
        <a:xfrm>
          <a:off x="4686583" y="2048105"/>
          <a:ext cx="3953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536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73616" y="2091695"/>
        <a:ext cx="21298" cy="4259"/>
      </dsp:txXfrm>
    </dsp:sp>
    <dsp:sp modelId="{0A77FBCE-2252-234F-9DBA-8E4C389E0648}">
      <dsp:nvSpPr>
        <dsp:cNvPr id="0" name=""/>
        <dsp:cNvSpPr/>
      </dsp:nvSpPr>
      <dsp:spPr>
        <a:xfrm>
          <a:off x="2836366" y="1538220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Frank Harris III</a:t>
          </a:r>
        </a:p>
      </dsp:txBody>
      <dsp:txXfrm>
        <a:off x="2836366" y="1538220"/>
        <a:ext cx="1852017" cy="1111210"/>
      </dsp:txXfrm>
    </dsp:sp>
    <dsp:sp modelId="{5E8069E9-268C-B542-8E1C-3961846C3AE3}">
      <dsp:nvSpPr>
        <dsp:cNvPr id="0" name=""/>
        <dsp:cNvSpPr/>
      </dsp:nvSpPr>
      <dsp:spPr>
        <a:xfrm>
          <a:off x="6964564" y="2048105"/>
          <a:ext cx="3953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536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51597" y="2091695"/>
        <a:ext cx="21298" cy="4259"/>
      </dsp:txXfrm>
    </dsp:sp>
    <dsp:sp modelId="{B64F97CB-1AC3-034C-A63B-0FDCB2A92E0B}">
      <dsp:nvSpPr>
        <dsp:cNvPr id="0" name=""/>
        <dsp:cNvSpPr/>
      </dsp:nvSpPr>
      <dsp:spPr>
        <a:xfrm>
          <a:off x="5114347" y="1538220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Felisha  Herrera Villareal</a:t>
          </a:r>
        </a:p>
      </dsp:txBody>
      <dsp:txXfrm>
        <a:off x="5114347" y="1538220"/>
        <a:ext cx="1852017" cy="1111210"/>
      </dsp:txXfrm>
    </dsp:sp>
    <dsp:sp modelId="{2426DD17-F1C9-7A42-911F-01F00C2FF07F}">
      <dsp:nvSpPr>
        <dsp:cNvPr id="0" name=""/>
        <dsp:cNvSpPr/>
      </dsp:nvSpPr>
      <dsp:spPr>
        <a:xfrm>
          <a:off x="1484393" y="2647630"/>
          <a:ext cx="6833943" cy="395363"/>
        </a:xfrm>
        <a:custGeom>
          <a:avLst/>
          <a:gdLst/>
          <a:ahLst/>
          <a:cxnLst/>
          <a:rect l="0" t="0" r="0" b="0"/>
          <a:pathLst>
            <a:path>
              <a:moveTo>
                <a:pt x="6833943" y="0"/>
              </a:moveTo>
              <a:lnTo>
                <a:pt x="6833943" y="214781"/>
              </a:lnTo>
              <a:lnTo>
                <a:pt x="0" y="214781"/>
              </a:lnTo>
              <a:lnTo>
                <a:pt x="0" y="39536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30185" y="2843182"/>
        <a:ext cx="342360" cy="4259"/>
      </dsp:txXfrm>
    </dsp:sp>
    <dsp:sp modelId="{96FB7AF3-BA0E-BB42-B5F6-887C0BE1D833}">
      <dsp:nvSpPr>
        <dsp:cNvPr id="0" name=""/>
        <dsp:cNvSpPr/>
      </dsp:nvSpPr>
      <dsp:spPr>
        <a:xfrm>
          <a:off x="7392328" y="1538220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</a:rPr>
            <a:t>Toni Saia</a:t>
          </a:r>
        </a:p>
      </dsp:txBody>
      <dsp:txXfrm>
        <a:off x="7392328" y="1538220"/>
        <a:ext cx="1852017" cy="1111210"/>
      </dsp:txXfrm>
    </dsp:sp>
    <dsp:sp modelId="{7152C9BF-F493-C241-BB2C-8F01B35EC183}">
      <dsp:nvSpPr>
        <dsp:cNvPr id="0" name=""/>
        <dsp:cNvSpPr/>
      </dsp:nvSpPr>
      <dsp:spPr>
        <a:xfrm>
          <a:off x="2408602" y="3585279"/>
          <a:ext cx="3953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536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95635" y="3628870"/>
        <a:ext cx="21298" cy="4259"/>
      </dsp:txXfrm>
    </dsp:sp>
    <dsp:sp modelId="{BB04AAD2-035A-7640-9911-F6FEF1922FD8}">
      <dsp:nvSpPr>
        <dsp:cNvPr id="0" name=""/>
        <dsp:cNvSpPr/>
      </dsp:nvSpPr>
      <dsp:spPr>
        <a:xfrm>
          <a:off x="558385" y="3075394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Caren Sax including funds for EFRC &amp; CSA*</a:t>
          </a:r>
        </a:p>
      </dsp:txBody>
      <dsp:txXfrm>
        <a:off x="558385" y="3075394"/>
        <a:ext cx="1852017" cy="1111210"/>
      </dsp:txXfrm>
    </dsp:sp>
    <dsp:sp modelId="{77E60F5B-1C12-4143-95D5-40CF71175EE6}">
      <dsp:nvSpPr>
        <dsp:cNvPr id="0" name=""/>
        <dsp:cNvSpPr/>
      </dsp:nvSpPr>
      <dsp:spPr>
        <a:xfrm>
          <a:off x="4686583" y="3585279"/>
          <a:ext cx="3953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536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73616" y="3628870"/>
        <a:ext cx="21298" cy="4259"/>
      </dsp:txXfrm>
    </dsp:sp>
    <dsp:sp modelId="{84660EEC-B037-F64C-BF86-0526E2C1EF78}">
      <dsp:nvSpPr>
        <dsp:cNvPr id="0" name=""/>
        <dsp:cNvSpPr/>
      </dsp:nvSpPr>
      <dsp:spPr>
        <a:xfrm>
          <a:off x="2836366" y="3075394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Mark Tucker</a:t>
          </a:r>
        </a:p>
      </dsp:txBody>
      <dsp:txXfrm>
        <a:off x="2836366" y="3075394"/>
        <a:ext cx="1852017" cy="1111210"/>
      </dsp:txXfrm>
    </dsp:sp>
    <dsp:sp modelId="{94F425B9-D2C6-BD42-BB60-9DBEE320580E}">
      <dsp:nvSpPr>
        <dsp:cNvPr id="0" name=""/>
        <dsp:cNvSpPr/>
      </dsp:nvSpPr>
      <dsp:spPr>
        <a:xfrm>
          <a:off x="6964564" y="3585279"/>
          <a:ext cx="3953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5363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151597" y="3628870"/>
        <a:ext cx="21298" cy="4259"/>
      </dsp:txXfrm>
    </dsp:sp>
    <dsp:sp modelId="{2580B922-47A3-9640-854D-08FCE25D7FFC}">
      <dsp:nvSpPr>
        <dsp:cNvPr id="0" name=""/>
        <dsp:cNvSpPr/>
      </dsp:nvSpPr>
      <dsp:spPr>
        <a:xfrm>
          <a:off x="5114347" y="3075394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tx1"/>
              </a:solidFill>
            </a:rPr>
            <a:t>Xiwei</a:t>
          </a:r>
          <a:r>
            <a:rPr lang="en-US" sz="1800" kern="1200" dirty="0">
              <a:solidFill>
                <a:schemeClr val="tx1"/>
              </a:solidFill>
            </a:rPr>
            <a:t> Zhu</a:t>
          </a:r>
        </a:p>
      </dsp:txBody>
      <dsp:txXfrm>
        <a:off x="5114347" y="3075394"/>
        <a:ext cx="1852017" cy="1111210"/>
      </dsp:txXfrm>
    </dsp:sp>
    <dsp:sp modelId="{B4C424BC-E41D-984C-8424-27B6D12E7E2D}">
      <dsp:nvSpPr>
        <dsp:cNvPr id="0" name=""/>
        <dsp:cNvSpPr/>
      </dsp:nvSpPr>
      <dsp:spPr>
        <a:xfrm>
          <a:off x="7392328" y="3075394"/>
          <a:ext cx="1852017" cy="111121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0750" tIns="95259" rIns="90750" bIns="9525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Drew Karhan</a:t>
          </a:r>
        </a:p>
      </dsp:txBody>
      <dsp:txXfrm>
        <a:off x="7392328" y="3075394"/>
        <a:ext cx="1852017" cy="11112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C2F16-28FF-574D-8B9E-84D86CF32439}">
      <dsp:nvSpPr>
        <dsp:cNvPr id="0" name=""/>
        <dsp:cNvSpPr/>
      </dsp:nvSpPr>
      <dsp:spPr>
        <a:xfrm>
          <a:off x="488554" y="471"/>
          <a:ext cx="2038424" cy="122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John </a:t>
          </a:r>
          <a:r>
            <a:rPr lang="en-US" sz="1600" kern="1200" dirty="0" err="1"/>
            <a:t>Summerfruit</a:t>
          </a:r>
          <a:r>
            <a:rPr lang="en-US" sz="1600" kern="1200" dirty="0"/>
            <a:t>, Kathy Fleming, &amp; Allie Rosenbloom</a:t>
          </a:r>
        </a:p>
      </dsp:txBody>
      <dsp:txXfrm>
        <a:off x="488554" y="471"/>
        <a:ext cx="2038424" cy="1223054"/>
      </dsp:txXfrm>
    </dsp:sp>
    <dsp:sp modelId="{E7B6C14A-6E66-5C4B-B8A4-5A6DEE140243}">
      <dsp:nvSpPr>
        <dsp:cNvPr id="0" name=""/>
        <dsp:cNvSpPr/>
      </dsp:nvSpPr>
      <dsp:spPr>
        <a:xfrm>
          <a:off x="2730821" y="471"/>
          <a:ext cx="2038424" cy="122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Minah Oh &amp; the CDL Team</a:t>
          </a:r>
        </a:p>
      </dsp:txBody>
      <dsp:txXfrm>
        <a:off x="2730821" y="471"/>
        <a:ext cx="2038424" cy="1223054"/>
      </dsp:txXfrm>
    </dsp:sp>
    <dsp:sp modelId="{DE7B88A9-52BD-7246-91D9-2618E2CBA50C}">
      <dsp:nvSpPr>
        <dsp:cNvPr id="0" name=""/>
        <dsp:cNvSpPr/>
      </dsp:nvSpPr>
      <dsp:spPr>
        <a:xfrm>
          <a:off x="488554" y="1427368"/>
          <a:ext cx="2038424" cy="122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Chaz Compton</a:t>
          </a:r>
        </a:p>
      </dsp:txBody>
      <dsp:txXfrm>
        <a:off x="488554" y="1427368"/>
        <a:ext cx="2038424" cy="1223054"/>
      </dsp:txXfrm>
    </dsp:sp>
    <dsp:sp modelId="{59A0577E-0652-B74A-917B-A9D909DF85BA}">
      <dsp:nvSpPr>
        <dsp:cNvPr id="0" name=""/>
        <dsp:cNvSpPr/>
      </dsp:nvSpPr>
      <dsp:spPr>
        <a:xfrm>
          <a:off x="2730821" y="1427368"/>
          <a:ext cx="2038424" cy="122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Drew Karhan, Chip Kenney, Amber McConnell, Patricia Henke, &amp; Essie Jones</a:t>
          </a:r>
        </a:p>
      </dsp:txBody>
      <dsp:txXfrm>
        <a:off x="2730821" y="1427368"/>
        <a:ext cx="2038424" cy="1223054"/>
      </dsp:txXfrm>
    </dsp:sp>
    <dsp:sp modelId="{450ABE08-FE92-7849-BA92-3299FADA92D7}">
      <dsp:nvSpPr>
        <dsp:cNvPr id="0" name=""/>
        <dsp:cNvSpPr/>
      </dsp:nvSpPr>
      <dsp:spPr>
        <a:xfrm>
          <a:off x="488554" y="2854265"/>
          <a:ext cx="2038424" cy="122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Cheryl Fuller &amp; the NRLI team</a:t>
          </a:r>
        </a:p>
      </dsp:txBody>
      <dsp:txXfrm>
        <a:off x="488554" y="2854265"/>
        <a:ext cx="2038424" cy="1223054"/>
      </dsp:txXfrm>
    </dsp:sp>
    <dsp:sp modelId="{4384935C-F184-244A-82FC-84A82272C259}">
      <dsp:nvSpPr>
        <dsp:cNvPr id="0" name=""/>
        <dsp:cNvSpPr/>
      </dsp:nvSpPr>
      <dsp:spPr>
        <a:xfrm>
          <a:off x="2730821" y="2854265"/>
          <a:ext cx="2038424" cy="122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Joyce Clark &amp; Lupe Rojas-Sanchez &amp; the EFRC team</a:t>
          </a:r>
        </a:p>
      </dsp:txBody>
      <dsp:txXfrm>
        <a:off x="2730821" y="2854265"/>
        <a:ext cx="2038424" cy="1223054"/>
      </dsp:txXfrm>
    </dsp:sp>
    <dsp:sp modelId="{61125657-D40F-9348-8A1E-2CFDF56900F4}">
      <dsp:nvSpPr>
        <dsp:cNvPr id="0" name=""/>
        <dsp:cNvSpPr/>
      </dsp:nvSpPr>
      <dsp:spPr>
        <a:xfrm>
          <a:off x="488554" y="4281162"/>
          <a:ext cx="2038424" cy="122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Josh Belfy &amp; Mary Ellen Sousa &amp; the CSA team</a:t>
          </a:r>
        </a:p>
      </dsp:txBody>
      <dsp:txXfrm>
        <a:off x="488554" y="4281162"/>
        <a:ext cx="2038424" cy="1223054"/>
      </dsp:txXfrm>
    </dsp:sp>
    <dsp:sp modelId="{F0E2A91C-9625-DD42-928A-829201FDC254}">
      <dsp:nvSpPr>
        <dsp:cNvPr id="0" name=""/>
        <dsp:cNvSpPr/>
      </dsp:nvSpPr>
      <dsp:spPr>
        <a:xfrm>
          <a:off x="2730821" y="4281162"/>
          <a:ext cx="2038424" cy="1223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Theresa Lally</a:t>
          </a:r>
        </a:p>
      </dsp:txBody>
      <dsp:txXfrm>
        <a:off x="2730821" y="4281162"/>
        <a:ext cx="2038424" cy="12230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A16A9-C91E-DD4B-9825-E9A1D9B8203A}">
      <dsp:nvSpPr>
        <dsp:cNvPr id="0" name=""/>
        <dsp:cNvSpPr/>
      </dsp:nvSpPr>
      <dsp:spPr>
        <a:xfrm>
          <a:off x="2751718" y="1231307"/>
          <a:ext cx="5999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7083" y="45720"/>
              </a:lnTo>
              <a:lnTo>
                <a:pt x="317083" y="58599"/>
              </a:lnTo>
              <a:lnTo>
                <a:pt x="599966" y="5859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35933" y="1273872"/>
        <a:ext cx="31534" cy="6311"/>
      </dsp:txXfrm>
    </dsp:sp>
    <dsp:sp modelId="{24522A68-2105-8E47-BB00-F248C1240E0B}">
      <dsp:nvSpPr>
        <dsp:cNvPr id="0" name=""/>
        <dsp:cNvSpPr/>
      </dsp:nvSpPr>
      <dsp:spPr>
        <a:xfrm>
          <a:off x="11926" y="454550"/>
          <a:ext cx="2741591" cy="1644954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340" tIns="141014" rIns="134340" bIns="14101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Dr. Marissa Vasquez Department Chair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Summer 2025</a:t>
          </a:r>
        </a:p>
      </dsp:txBody>
      <dsp:txXfrm>
        <a:off x="11926" y="454550"/>
        <a:ext cx="2741591" cy="1644954"/>
      </dsp:txXfrm>
    </dsp:sp>
    <dsp:sp modelId="{35E0E070-52EF-B341-9261-2F3040E559E2}">
      <dsp:nvSpPr>
        <dsp:cNvPr id="0" name=""/>
        <dsp:cNvSpPr/>
      </dsp:nvSpPr>
      <dsp:spPr>
        <a:xfrm>
          <a:off x="6123875" y="1231307"/>
          <a:ext cx="5999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8599"/>
              </a:moveTo>
              <a:lnTo>
                <a:pt x="317083" y="58599"/>
              </a:lnTo>
              <a:lnTo>
                <a:pt x="317083" y="45720"/>
              </a:lnTo>
              <a:lnTo>
                <a:pt x="599966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08091" y="1273872"/>
        <a:ext cx="31534" cy="6311"/>
      </dsp:txXfrm>
    </dsp:sp>
    <dsp:sp modelId="{EC575678-E643-6340-83F6-348EEBD3DCF6}">
      <dsp:nvSpPr>
        <dsp:cNvPr id="0" name=""/>
        <dsp:cNvSpPr/>
      </dsp:nvSpPr>
      <dsp:spPr>
        <a:xfrm>
          <a:off x="3384084" y="467430"/>
          <a:ext cx="2741591" cy="1644954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340" tIns="141014" rIns="134340" bIns="14101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Promotion &amp; Tenure awarded: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Dr. Mari Guillermo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Dr. Toni Saia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Dr. Tanya G Serrano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384084" y="467430"/>
        <a:ext cx="2741591" cy="1644954"/>
      </dsp:txXfrm>
    </dsp:sp>
    <dsp:sp modelId="{E7BE461B-17E3-FA41-B849-017CE19D7F02}">
      <dsp:nvSpPr>
        <dsp:cNvPr id="0" name=""/>
        <dsp:cNvSpPr/>
      </dsp:nvSpPr>
      <dsp:spPr>
        <a:xfrm>
          <a:off x="1382722" y="2097705"/>
          <a:ext cx="6744315" cy="599966"/>
        </a:xfrm>
        <a:custGeom>
          <a:avLst/>
          <a:gdLst/>
          <a:ahLst/>
          <a:cxnLst/>
          <a:rect l="0" t="0" r="0" b="0"/>
          <a:pathLst>
            <a:path>
              <a:moveTo>
                <a:pt x="6744315" y="0"/>
              </a:moveTo>
              <a:lnTo>
                <a:pt x="6744315" y="317083"/>
              </a:lnTo>
              <a:lnTo>
                <a:pt x="0" y="317083"/>
              </a:lnTo>
              <a:lnTo>
                <a:pt x="0" y="59996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85536" y="2394532"/>
        <a:ext cx="338686" cy="6311"/>
      </dsp:txXfrm>
    </dsp:sp>
    <dsp:sp modelId="{77F8ABF3-15F3-6648-B565-54B576B3981A}">
      <dsp:nvSpPr>
        <dsp:cNvPr id="0" name=""/>
        <dsp:cNvSpPr/>
      </dsp:nvSpPr>
      <dsp:spPr>
        <a:xfrm>
          <a:off x="6756241" y="454550"/>
          <a:ext cx="2741591" cy="1644954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340" tIns="141014" rIns="134340" bIns="14101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Promotion to Professor: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Dr. Mark Tucker</a:t>
          </a:r>
          <a:endParaRPr lang="en-US" sz="2000" kern="1200" dirty="0"/>
        </a:p>
      </dsp:txBody>
      <dsp:txXfrm>
        <a:off x="6756241" y="454550"/>
        <a:ext cx="2741591" cy="1644954"/>
      </dsp:txXfrm>
    </dsp:sp>
    <dsp:sp modelId="{7184B3E7-543D-F440-A574-185BEB9D6BF1}">
      <dsp:nvSpPr>
        <dsp:cNvPr id="0" name=""/>
        <dsp:cNvSpPr/>
      </dsp:nvSpPr>
      <dsp:spPr>
        <a:xfrm>
          <a:off x="2751718" y="3506829"/>
          <a:ext cx="5999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9966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35937" y="3549393"/>
        <a:ext cx="31528" cy="6311"/>
      </dsp:txXfrm>
    </dsp:sp>
    <dsp:sp modelId="{CC0C7AAF-28B5-374B-8796-4871CC7F392C}">
      <dsp:nvSpPr>
        <dsp:cNvPr id="0" name=""/>
        <dsp:cNvSpPr/>
      </dsp:nvSpPr>
      <dsp:spPr>
        <a:xfrm>
          <a:off x="11926" y="2730071"/>
          <a:ext cx="2741591" cy="1644954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340" tIns="141014" rIns="134340" bIns="14101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New Long-Term Training projects funded to support Rehabilitation Counseling students on campus &amp; via distance education</a:t>
          </a:r>
        </a:p>
      </dsp:txBody>
      <dsp:txXfrm>
        <a:off x="11926" y="2730071"/>
        <a:ext cx="2741591" cy="1644954"/>
      </dsp:txXfrm>
    </dsp:sp>
    <dsp:sp modelId="{3761F6CE-C8E5-BE4B-A475-8475B431AFB7}">
      <dsp:nvSpPr>
        <dsp:cNvPr id="0" name=""/>
        <dsp:cNvSpPr/>
      </dsp:nvSpPr>
      <dsp:spPr>
        <a:xfrm>
          <a:off x="3384084" y="2730071"/>
          <a:ext cx="2741591" cy="1644954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4340" tIns="141014" rIns="134340" bIns="1410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New BA program in Leadership Studies growing: 120 Major students &amp; 130 Minor student;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First BA grads in May 2026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Taking on leadership roles (AS President, COE Student Council, NCRC, Lobby Corps)</a:t>
          </a:r>
        </a:p>
      </dsp:txBody>
      <dsp:txXfrm>
        <a:off x="3384084" y="2730071"/>
        <a:ext cx="2741591" cy="16449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C2EEE-F749-409B-A5F1-9F390D9505B0}">
      <dsp:nvSpPr>
        <dsp:cNvPr id="0" name=""/>
        <dsp:cNvSpPr/>
      </dsp:nvSpPr>
      <dsp:spPr>
        <a:xfrm>
          <a:off x="0" y="0"/>
          <a:ext cx="9509760" cy="6892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4A060-7C9A-484C-9853-7FF07DC396F0}">
      <dsp:nvSpPr>
        <dsp:cNvPr id="0" name=""/>
        <dsp:cNvSpPr/>
      </dsp:nvSpPr>
      <dsp:spPr>
        <a:xfrm>
          <a:off x="208511" y="158327"/>
          <a:ext cx="379111" cy="379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4FD89-D425-47D4-9C6F-B129EEE3695E}">
      <dsp:nvSpPr>
        <dsp:cNvPr id="0" name=""/>
        <dsp:cNvSpPr/>
      </dsp:nvSpPr>
      <dsp:spPr>
        <a:xfrm>
          <a:off x="796133" y="3236"/>
          <a:ext cx="8713626" cy="689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50" tIns="72950" rIns="72950" bIns="729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Dr. </a:t>
          </a:r>
          <a:r>
            <a:rPr lang="en-US" sz="1700" kern="1200" dirty="0" err="1"/>
            <a:t>Xiwei</a:t>
          </a:r>
          <a:r>
            <a:rPr lang="en-US" sz="1700" kern="1200" dirty="0"/>
            <a:t> Zhu joined the ARPE faculty as Assistant Professor in Quantitative Methodology</a:t>
          </a:r>
        </a:p>
      </dsp:txBody>
      <dsp:txXfrm>
        <a:off x="796133" y="3236"/>
        <a:ext cx="8713626" cy="689293"/>
      </dsp:txXfrm>
    </dsp:sp>
    <dsp:sp modelId="{0CA18CB5-15DC-42C0-B05E-CC8ECA361D79}">
      <dsp:nvSpPr>
        <dsp:cNvPr id="0" name=""/>
        <dsp:cNvSpPr/>
      </dsp:nvSpPr>
      <dsp:spPr>
        <a:xfrm>
          <a:off x="0" y="864852"/>
          <a:ext cx="9509760" cy="6892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9363B-DFF8-472D-BFD5-8D4389A7EC34}">
      <dsp:nvSpPr>
        <dsp:cNvPr id="0" name=""/>
        <dsp:cNvSpPr/>
      </dsp:nvSpPr>
      <dsp:spPr>
        <a:xfrm>
          <a:off x="208511" y="1019943"/>
          <a:ext cx="379111" cy="379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312E8-D6B3-4877-9484-6176288C2210}">
      <dsp:nvSpPr>
        <dsp:cNvPr id="0" name=""/>
        <dsp:cNvSpPr/>
      </dsp:nvSpPr>
      <dsp:spPr>
        <a:xfrm>
          <a:off x="796133" y="864852"/>
          <a:ext cx="8713626" cy="689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50" tIns="72950" rIns="72950" bIns="729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Dr. Felisha Herrera Villarreal appointed as DRI Fellow for Faculty Programs</a:t>
          </a:r>
        </a:p>
      </dsp:txBody>
      <dsp:txXfrm>
        <a:off x="796133" y="864852"/>
        <a:ext cx="8713626" cy="689293"/>
      </dsp:txXfrm>
    </dsp:sp>
    <dsp:sp modelId="{AED691A5-6E51-47B0-A822-60CD953F1FA8}">
      <dsp:nvSpPr>
        <dsp:cNvPr id="0" name=""/>
        <dsp:cNvSpPr/>
      </dsp:nvSpPr>
      <dsp:spPr>
        <a:xfrm>
          <a:off x="0" y="1726469"/>
          <a:ext cx="9509760" cy="6892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F5D88-4E64-4147-A277-48D9A4207286}">
      <dsp:nvSpPr>
        <dsp:cNvPr id="0" name=""/>
        <dsp:cNvSpPr/>
      </dsp:nvSpPr>
      <dsp:spPr>
        <a:xfrm>
          <a:off x="208511" y="1881560"/>
          <a:ext cx="379111" cy="379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3EF3A-F8D8-4346-B0DF-0F180A921A1F}">
      <dsp:nvSpPr>
        <dsp:cNvPr id="0" name=""/>
        <dsp:cNvSpPr/>
      </dsp:nvSpPr>
      <dsp:spPr>
        <a:xfrm>
          <a:off x="796133" y="1726469"/>
          <a:ext cx="8713626" cy="689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50" tIns="72950" rIns="72950" bIns="729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Dr. Vasquez will Chair the 2026 American Association of Hispanics in Higher Education Conference at SDSU</a:t>
          </a:r>
        </a:p>
      </dsp:txBody>
      <dsp:txXfrm>
        <a:off x="796133" y="1726469"/>
        <a:ext cx="8713626" cy="689293"/>
      </dsp:txXfrm>
    </dsp:sp>
    <dsp:sp modelId="{ACE82A7C-3216-445F-B548-D8372C178368}">
      <dsp:nvSpPr>
        <dsp:cNvPr id="0" name=""/>
        <dsp:cNvSpPr/>
      </dsp:nvSpPr>
      <dsp:spPr>
        <a:xfrm>
          <a:off x="0" y="2588085"/>
          <a:ext cx="9509760" cy="6892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2625C-615F-48CB-8E38-0518837BBBF8}">
      <dsp:nvSpPr>
        <dsp:cNvPr id="0" name=""/>
        <dsp:cNvSpPr/>
      </dsp:nvSpPr>
      <dsp:spPr>
        <a:xfrm>
          <a:off x="208511" y="2743176"/>
          <a:ext cx="379111" cy="3791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EB9D1-66B4-4549-9D96-8EDBF3B3AD12}">
      <dsp:nvSpPr>
        <dsp:cNvPr id="0" name=""/>
        <dsp:cNvSpPr/>
      </dsp:nvSpPr>
      <dsp:spPr>
        <a:xfrm>
          <a:off x="796133" y="2588085"/>
          <a:ext cx="8713626" cy="689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50" tIns="72950" rIns="72950" bIns="729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Dr.</a:t>
          </a:r>
          <a:r>
            <a:rPr lang="en-US" sz="1700" kern="1200" baseline="0" dirty="0"/>
            <a:t> Toni Saia was named by the Western Association for Counselor Education and Supervision for the 2025 Research Award</a:t>
          </a:r>
        </a:p>
      </dsp:txBody>
      <dsp:txXfrm>
        <a:off x="796133" y="2588085"/>
        <a:ext cx="8713626" cy="689293"/>
      </dsp:txXfrm>
    </dsp:sp>
    <dsp:sp modelId="{DE10CA8A-8611-44D4-8BD8-D5AA7081701A}">
      <dsp:nvSpPr>
        <dsp:cNvPr id="0" name=""/>
        <dsp:cNvSpPr/>
      </dsp:nvSpPr>
      <dsp:spPr>
        <a:xfrm>
          <a:off x="0" y="3449702"/>
          <a:ext cx="9509760" cy="68929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37615-3B32-4A96-935A-A0DEF1AE1C58}">
      <dsp:nvSpPr>
        <dsp:cNvPr id="0" name=""/>
        <dsp:cNvSpPr/>
      </dsp:nvSpPr>
      <dsp:spPr>
        <a:xfrm>
          <a:off x="208511" y="3604793"/>
          <a:ext cx="379111" cy="37911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90B42-CA80-4379-A531-EE1034538069}">
      <dsp:nvSpPr>
        <dsp:cNvPr id="0" name=""/>
        <dsp:cNvSpPr/>
      </dsp:nvSpPr>
      <dsp:spPr>
        <a:xfrm>
          <a:off x="796133" y="3449702"/>
          <a:ext cx="8713626" cy="689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50" tIns="72950" rIns="72950" bIns="729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Dr. Eric Felix will serve as Graduate Advisor &amp; Program Coordinator of PELSA starting Spring 2026</a:t>
          </a:r>
        </a:p>
      </dsp:txBody>
      <dsp:txXfrm>
        <a:off x="796133" y="3449702"/>
        <a:ext cx="8713626" cy="6892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2E3360-2DD8-3B40-8B44-998BF7E80D73}">
      <dsp:nvSpPr>
        <dsp:cNvPr id="0" name=""/>
        <dsp:cNvSpPr/>
      </dsp:nvSpPr>
      <dsp:spPr>
        <a:xfrm>
          <a:off x="3080" y="587635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CDER (Global Campus) Master’s in Rehabilitation Counseling (Dr. </a:t>
          </a:r>
          <a:r>
            <a:rPr lang="en-US" sz="1600" kern="1200" dirty="0" err="1"/>
            <a:t>Degeneffe</a:t>
          </a:r>
          <a:r>
            <a:rPr lang="en-US" sz="1600" kern="1200" dirty="0"/>
            <a:t> and Ms. Thomas)</a:t>
          </a:r>
        </a:p>
      </dsp:txBody>
      <dsp:txXfrm>
        <a:off x="3080" y="587635"/>
        <a:ext cx="2444055" cy="1466433"/>
      </dsp:txXfrm>
    </dsp:sp>
    <dsp:sp modelId="{7ECA4A60-49B0-D443-BE0B-3EEDD2E59276}">
      <dsp:nvSpPr>
        <dsp:cNvPr id="0" name=""/>
        <dsp:cNvSpPr/>
      </dsp:nvSpPr>
      <dsp:spPr>
        <a:xfrm>
          <a:off x="2691541" y="587635"/>
          <a:ext cx="2444055" cy="1466433"/>
        </a:xfrm>
        <a:prstGeom prst="rect">
          <a:avLst/>
        </a:prstGeom>
        <a:solidFill>
          <a:schemeClr val="accent5">
            <a:hueOff val="-2025358"/>
            <a:satOff val="-138"/>
            <a:lumOff val="3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Community College Equity Assessment Lab (Drs. Harris III and Vasquez)</a:t>
          </a:r>
        </a:p>
      </dsp:txBody>
      <dsp:txXfrm>
        <a:off x="2691541" y="587635"/>
        <a:ext cx="2444055" cy="1466433"/>
      </dsp:txXfrm>
    </dsp:sp>
    <dsp:sp modelId="{8565B3E7-45CE-6143-A6AD-B3E4971F0750}">
      <dsp:nvSpPr>
        <dsp:cNvPr id="0" name=""/>
        <dsp:cNvSpPr/>
      </dsp:nvSpPr>
      <dsp:spPr>
        <a:xfrm>
          <a:off x="5380002" y="587635"/>
          <a:ext cx="2444055" cy="1466433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Community College Higher Ed Access Leadership Equity Scholarship (Dr. Felix)</a:t>
          </a:r>
        </a:p>
      </dsp:txBody>
      <dsp:txXfrm>
        <a:off x="5380002" y="587635"/>
        <a:ext cx="2444055" cy="1466433"/>
      </dsp:txXfrm>
    </dsp:sp>
    <dsp:sp modelId="{1B89A739-7E80-9D47-9E27-B9EB0B3D5AE4}">
      <dsp:nvSpPr>
        <dsp:cNvPr id="0" name=""/>
        <dsp:cNvSpPr/>
      </dsp:nvSpPr>
      <dsp:spPr>
        <a:xfrm>
          <a:off x="8068463" y="587635"/>
          <a:ext cx="2444055" cy="1466433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Lunch and Learn Research Seminar Series (Dr. Degeneffe)</a:t>
          </a:r>
        </a:p>
      </dsp:txBody>
      <dsp:txXfrm>
        <a:off x="8068463" y="587635"/>
        <a:ext cx="2444055" cy="1466433"/>
      </dsp:txXfrm>
    </dsp:sp>
    <dsp:sp modelId="{7D7218DA-E581-634B-B11D-6CB94CC297CE}">
      <dsp:nvSpPr>
        <dsp:cNvPr id="0" name=""/>
        <dsp:cNvSpPr/>
      </dsp:nvSpPr>
      <dsp:spPr>
        <a:xfrm>
          <a:off x="1347311" y="2298474"/>
          <a:ext cx="2444055" cy="1466433"/>
        </a:xfrm>
        <a:prstGeom prst="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Center for Pacific Studies: IS3D BA degree in Palau (via Global Campus); current cohort graduating in May 2026, new BA cohort starting in fall 2026</a:t>
          </a:r>
        </a:p>
      </dsp:txBody>
      <dsp:txXfrm>
        <a:off x="1347311" y="2298474"/>
        <a:ext cx="2444055" cy="1466433"/>
      </dsp:txXfrm>
    </dsp:sp>
    <dsp:sp modelId="{074E8A1A-4D64-1A4B-A0DD-5CDED012023A}">
      <dsp:nvSpPr>
        <dsp:cNvPr id="0" name=""/>
        <dsp:cNvSpPr/>
      </dsp:nvSpPr>
      <dsp:spPr>
        <a:xfrm>
          <a:off x="4035772" y="2298474"/>
          <a:ext cx="2444055" cy="1466433"/>
        </a:xfrm>
        <a:prstGeom prst="rect">
          <a:avLst/>
        </a:prstGeom>
        <a:solidFill>
          <a:schemeClr val="accent5">
            <a:hueOff val="-10126791"/>
            <a:satOff val="-688"/>
            <a:lumOff val="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Research and Equity Scholarship Institute on Student Trajectories in Education (Dr.  Herrera Villarreal)</a:t>
          </a:r>
        </a:p>
      </dsp:txBody>
      <dsp:txXfrm>
        <a:off x="4035772" y="2298474"/>
        <a:ext cx="2444055" cy="1466433"/>
      </dsp:txXfrm>
    </dsp:sp>
    <dsp:sp modelId="{D87DF949-E017-D840-BF73-8F2435CD2E49}">
      <dsp:nvSpPr>
        <dsp:cNvPr id="0" name=""/>
        <dsp:cNvSpPr/>
      </dsp:nvSpPr>
      <dsp:spPr>
        <a:xfrm>
          <a:off x="6724233" y="2298474"/>
          <a:ext cx="2444055" cy="1466433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U.S. Department of Education Long-Term Training Grants (Drs. </a:t>
          </a:r>
          <a:r>
            <a:rPr lang="en-US" sz="1600" kern="1200" dirty="0" err="1"/>
            <a:t>Degeneffe</a:t>
          </a:r>
          <a:r>
            <a:rPr lang="en-US" sz="1600" kern="1200" dirty="0"/>
            <a:t>, Guillermo, Tucker, and Saia)</a:t>
          </a:r>
        </a:p>
      </dsp:txBody>
      <dsp:txXfrm>
        <a:off x="6724233" y="2298474"/>
        <a:ext cx="2444055" cy="14664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F5E0C-5CBE-B044-9870-B96670027F07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13EE0-258E-0D4D-A76B-A2F4639DEEBD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First program started in 1996; most recent cohort of 33 students admitted in Fall 2024 with 14 of them employed by a state VR agency</a:t>
          </a:r>
        </a:p>
      </dsp:txBody>
      <dsp:txXfrm>
        <a:off x="378614" y="886531"/>
        <a:ext cx="2810360" cy="1744948"/>
      </dsp:txXfrm>
    </dsp:sp>
    <dsp:sp modelId="{38330DAA-401E-0943-8683-5304957AB219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FE031-0A18-1F4B-8DEC-BBD3C46964BD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Cohort model follows a 3-year program, administered via Global Campus, using same courses as on-campus program; CRC exam administered in final spring term (graduation summer 2027)</a:t>
          </a:r>
        </a:p>
      </dsp:txBody>
      <dsp:txXfrm>
        <a:off x="3946203" y="886531"/>
        <a:ext cx="2810360" cy="1744948"/>
      </dsp:txXfrm>
    </dsp:sp>
    <dsp:sp modelId="{B605F400-2F70-B140-94DF-3471D6FF3B3E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FBC2E-3219-964E-A96D-CA81E55F8080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Faculty/staff: Chuck Degeneffe, Rose Thomas, Mark Tucker, Toni Saia, Mari Guillermo and part-time lecturers, instructional assistants</a:t>
          </a:r>
        </a:p>
      </dsp:txBody>
      <dsp:txXfrm>
        <a:off x="7513791" y="886531"/>
        <a:ext cx="2810360" cy="1744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018A5-0894-46B9-8565-7A716A731733}">
      <dsp:nvSpPr>
        <dsp:cNvPr id="0" name=""/>
        <dsp:cNvSpPr/>
      </dsp:nvSpPr>
      <dsp:spPr>
        <a:xfrm rot="16200000">
          <a:off x="-1458963" y="2209004"/>
          <a:ext cx="3394043" cy="476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9908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i="1" kern="1200" dirty="0"/>
            <a:t>Emerging Scholars</a:t>
          </a:r>
          <a:endParaRPr lang="en-US" sz="2000" kern="1200" dirty="0"/>
        </a:p>
      </dsp:txBody>
      <dsp:txXfrm>
        <a:off x="-1458963" y="2209004"/>
        <a:ext cx="3394043" cy="476116"/>
      </dsp:txXfrm>
    </dsp:sp>
    <dsp:sp modelId="{333F54EB-F32F-4F88-BC97-B3EBBC5038A5}">
      <dsp:nvSpPr>
        <dsp:cNvPr id="0" name=""/>
        <dsp:cNvSpPr/>
      </dsp:nvSpPr>
      <dsp:spPr>
        <a:xfrm>
          <a:off x="475467" y="750040"/>
          <a:ext cx="2694760" cy="3394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1990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i="1" kern="1200" dirty="0"/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2400" i="0" kern="1200" dirty="0">
              <a:latin typeface="Arial Narrow" panose="020B0606020202030204" pitchFamily="34" charset="0"/>
            </a:rPr>
            <a:t>Guillermo &amp; Saia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2400" i="0" kern="1200" dirty="0">
              <a:latin typeface="Arial Narrow" panose="020B0606020202030204" pitchFamily="34" charset="0"/>
            </a:rPr>
            <a:t>12-15 Scholars/ yr.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2400" i="0" kern="1200" dirty="0">
              <a:latin typeface="Arial Narrow" panose="020B0606020202030204" pitchFamily="34" charset="0"/>
            </a:rPr>
            <a:t>Distance Learning Prog.</a:t>
          </a:r>
        </a:p>
      </dsp:txBody>
      <dsp:txXfrm>
        <a:off x="475467" y="750040"/>
        <a:ext cx="2694760" cy="3394043"/>
      </dsp:txXfrm>
    </dsp:sp>
    <dsp:sp modelId="{17280058-9D64-4B9C-95E5-0DA3AC850341}">
      <dsp:nvSpPr>
        <dsp:cNvPr id="0" name=""/>
        <dsp:cNvSpPr/>
      </dsp:nvSpPr>
      <dsp:spPr>
        <a:xfrm>
          <a:off x="141765" y="207253"/>
          <a:ext cx="780859" cy="780859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634737-59F9-496E-8517-158B62ECB1FB}">
      <dsp:nvSpPr>
        <dsp:cNvPr id="0" name=""/>
        <dsp:cNvSpPr/>
      </dsp:nvSpPr>
      <dsp:spPr>
        <a:xfrm rot="16200000">
          <a:off x="2081234" y="2086025"/>
          <a:ext cx="3394043" cy="722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9908" bIns="0" numCol="1" spcCol="1270" anchor="b" anchorCtr="0">
          <a:noAutofit/>
        </a:bodyPr>
        <a:lstStyle/>
        <a:p>
          <a:pPr marL="0" lvl="0" indent="0" algn="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i="1" kern="1200" dirty="0"/>
            <a:t>Technology for Rehab. &amp;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 AI-Integrated Learning</a:t>
          </a:r>
          <a:endParaRPr lang="en-US" sz="1600" kern="1200" dirty="0"/>
        </a:p>
      </dsp:txBody>
      <dsp:txXfrm>
        <a:off x="2081234" y="2086025"/>
        <a:ext cx="3394043" cy="722073"/>
      </dsp:txXfrm>
    </dsp:sp>
    <dsp:sp modelId="{28211754-E25C-4BA4-B96F-61F3E4791EAA}">
      <dsp:nvSpPr>
        <dsp:cNvPr id="0" name=""/>
        <dsp:cNvSpPr/>
      </dsp:nvSpPr>
      <dsp:spPr>
        <a:xfrm>
          <a:off x="4200219" y="750040"/>
          <a:ext cx="2690444" cy="33940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1990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300"/>
            </a:spcAft>
            <a:buChar char="•"/>
          </a:pPr>
          <a:endParaRPr lang="en-US" sz="2400" i="0" kern="1200" dirty="0">
            <a:latin typeface="Arial Narrow" panose="020B0606020202030204" pitchFamily="34" charset="0"/>
          </a:endParaRP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2400" i="0" kern="1200" dirty="0">
              <a:latin typeface="Arial Narrow" panose="020B0606020202030204" pitchFamily="34" charset="0"/>
            </a:rPr>
            <a:t>Saia &amp; Guillermo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2400" i="0" kern="1200" dirty="0">
              <a:latin typeface="Arial Narrow" panose="020B0606020202030204" pitchFamily="34" charset="0"/>
            </a:rPr>
            <a:t>8-10 Scholars/ yr.</a:t>
          </a: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2400" i="0" kern="1200" dirty="0">
              <a:latin typeface="Arial Narrow" panose="020B0606020202030204" pitchFamily="34" charset="0"/>
            </a:rPr>
            <a:t>Adv. Cert. – </a:t>
          </a:r>
          <a:br>
            <a:rPr lang="en-US" sz="2400" i="0" kern="1200" dirty="0">
              <a:latin typeface="Arial Narrow" panose="020B0606020202030204" pitchFamily="34" charset="0"/>
            </a:rPr>
          </a:br>
          <a:r>
            <a:rPr lang="en-US" sz="2400" i="0" kern="1200" dirty="0">
              <a:latin typeface="Arial Narrow" panose="020B0606020202030204" pitchFamily="34" charset="0"/>
            </a:rPr>
            <a:t>Rehab. Tech.</a:t>
          </a:r>
        </a:p>
      </dsp:txBody>
      <dsp:txXfrm>
        <a:off x="4200219" y="750040"/>
        <a:ext cx="2690444" cy="3394043"/>
      </dsp:txXfrm>
    </dsp:sp>
    <dsp:sp modelId="{AC3F6A93-EA44-41C6-A58E-33F837FD57FE}">
      <dsp:nvSpPr>
        <dsp:cNvPr id="0" name=""/>
        <dsp:cNvSpPr/>
      </dsp:nvSpPr>
      <dsp:spPr>
        <a:xfrm>
          <a:off x="3902494" y="207253"/>
          <a:ext cx="780859" cy="780859"/>
        </a:xfrm>
        <a:prstGeom prst="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93EBD-BF29-4E29-9546-27934E3A7923}">
      <dsp:nvSpPr>
        <dsp:cNvPr id="0" name=""/>
        <dsp:cNvSpPr/>
      </dsp:nvSpPr>
      <dsp:spPr>
        <a:xfrm rot="16200000">
          <a:off x="5781340" y="2207195"/>
          <a:ext cx="3394043" cy="476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9908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Workforce Development in the CA Dept. of  Rehab.</a:t>
          </a:r>
        </a:p>
      </dsp:txBody>
      <dsp:txXfrm>
        <a:off x="5781340" y="2207195"/>
        <a:ext cx="3394043" cy="476116"/>
      </dsp:txXfrm>
    </dsp:sp>
    <dsp:sp modelId="{3EBDDD5A-9E21-4881-A7D6-01AA5A1F1E80}">
      <dsp:nvSpPr>
        <dsp:cNvPr id="0" name=""/>
        <dsp:cNvSpPr/>
      </dsp:nvSpPr>
      <dsp:spPr>
        <a:xfrm>
          <a:off x="7769076" y="749045"/>
          <a:ext cx="2690444" cy="33924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419908" rIns="16357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300" i="0" kern="1200" dirty="0">
              <a:latin typeface="Arial Narrow" panose="020B0606020202030204" pitchFamily="34" charset="0"/>
            </a:rPr>
            <a:t>Degeneffe &amp; Tucker</a:t>
          </a:r>
        </a:p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300" i="0" kern="1200" dirty="0">
              <a:latin typeface="Arial Narrow" panose="020B0606020202030204" pitchFamily="34" charset="0"/>
            </a:rPr>
            <a:t>16 Scholars/ yr.</a:t>
          </a:r>
        </a:p>
        <a:p>
          <a:pPr marL="228600" lvl="1" indent="-228600" algn="l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300" i="0" kern="1200" dirty="0">
              <a:latin typeface="Arial Narrow" panose="020B0606020202030204" pitchFamily="34" charset="0"/>
            </a:rPr>
            <a:t>Adv. Cert. – Cognitive Disabilities, Psych Rehab and Co-Occurring Disorders</a:t>
          </a:r>
        </a:p>
      </dsp:txBody>
      <dsp:txXfrm>
        <a:off x="7769076" y="749045"/>
        <a:ext cx="2690444" cy="3392414"/>
      </dsp:txXfrm>
    </dsp:sp>
    <dsp:sp modelId="{0E835E06-69B9-4B47-8AD4-55FD6CCB293E}">
      <dsp:nvSpPr>
        <dsp:cNvPr id="0" name=""/>
        <dsp:cNvSpPr/>
      </dsp:nvSpPr>
      <dsp:spPr>
        <a:xfrm>
          <a:off x="7539895" y="207253"/>
          <a:ext cx="777240" cy="777240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3FACA-B771-994E-BEAA-10C3B5285F42}">
      <dsp:nvSpPr>
        <dsp:cNvPr id="0" name=""/>
        <dsp:cNvSpPr/>
      </dsp:nvSpPr>
      <dsp:spPr>
        <a:xfrm>
          <a:off x="0" y="72008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CA DOR Integrating Employment in Recovery (IER) - $390,000</a:t>
          </a:r>
        </a:p>
      </dsp:txBody>
      <dsp:txXfrm>
        <a:off x="31185" y="103193"/>
        <a:ext cx="10453230" cy="576450"/>
      </dsp:txXfrm>
    </dsp:sp>
    <dsp:sp modelId="{14F2C334-9219-DC4F-ABE8-7FA4F91B43C3}">
      <dsp:nvSpPr>
        <dsp:cNvPr id="0" name=""/>
        <dsp:cNvSpPr/>
      </dsp:nvSpPr>
      <dsp:spPr>
        <a:xfrm>
          <a:off x="0" y="785708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DOR TBI Needs Assessment – $165,054</a:t>
          </a:r>
        </a:p>
      </dsp:txBody>
      <dsp:txXfrm>
        <a:off x="31185" y="816893"/>
        <a:ext cx="10453230" cy="576450"/>
      </dsp:txXfrm>
    </dsp:sp>
    <dsp:sp modelId="{03ECF1F6-77C6-CA4A-AE1E-38203F9F559F}">
      <dsp:nvSpPr>
        <dsp:cNvPr id="0" name=""/>
        <dsp:cNvSpPr/>
      </dsp:nvSpPr>
      <dsp:spPr>
        <a:xfrm>
          <a:off x="0" y="14994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Colorado CSNA – $49,840</a:t>
          </a:r>
        </a:p>
      </dsp:txBody>
      <dsp:txXfrm>
        <a:off x="31185" y="1530594"/>
        <a:ext cx="10453230" cy="576450"/>
      </dsp:txXfrm>
    </dsp:sp>
    <dsp:sp modelId="{8618C73A-D33A-BE46-AF3C-A61B1E23BD7C}">
      <dsp:nvSpPr>
        <dsp:cNvPr id="0" name=""/>
        <dsp:cNvSpPr/>
      </dsp:nvSpPr>
      <dsp:spPr>
        <a:xfrm>
          <a:off x="0" y="22131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Delaware General and Blind CSNA – $76,894</a:t>
          </a:r>
        </a:p>
      </dsp:txBody>
      <dsp:txXfrm>
        <a:off x="31185" y="2244294"/>
        <a:ext cx="10453230" cy="576450"/>
      </dsp:txXfrm>
    </dsp:sp>
    <dsp:sp modelId="{97D61E3F-DCA2-314D-A6DC-3252F9D0E315}">
      <dsp:nvSpPr>
        <dsp:cNvPr id="0" name=""/>
        <dsp:cNvSpPr/>
      </dsp:nvSpPr>
      <dsp:spPr>
        <a:xfrm>
          <a:off x="0" y="29268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Virginia Blind – $57,791</a:t>
          </a:r>
        </a:p>
      </dsp:txBody>
      <dsp:txXfrm>
        <a:off x="31185" y="2957994"/>
        <a:ext cx="10453230" cy="576450"/>
      </dsp:txXfrm>
    </dsp:sp>
    <dsp:sp modelId="{A5BC4EA9-2645-1446-B453-1789FF21B99B}">
      <dsp:nvSpPr>
        <dsp:cNvPr id="0" name=""/>
        <dsp:cNvSpPr/>
      </dsp:nvSpPr>
      <dsp:spPr>
        <a:xfrm>
          <a:off x="0" y="3640509"/>
          <a:ext cx="10515600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Virginia General - $77,971</a:t>
          </a:r>
        </a:p>
      </dsp:txBody>
      <dsp:txXfrm>
        <a:off x="31185" y="3671694"/>
        <a:ext cx="10453230" cy="576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867F-8B28-DD47-A29D-8F9BB858B724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A0E13-4AA6-EC4E-A17C-9BDF8E5BA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0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A0E13-4AA6-EC4E-A17C-9BDF8E5BAE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1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DRI = Division of Research and Innovation</a:t>
            </a:r>
          </a:p>
          <a:p>
            <a:r>
              <a:rPr lang="en-US" dirty="0"/>
              <a:t>PELSA – Postsecondary Educational Leadership in Student Affairs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A0E13-4AA6-EC4E-A17C-9BDF8E5BAE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7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SzPts val="1400"/>
              <a:buNone/>
            </a:pPr>
            <a:endParaRPr lang="en-US" dirty="0"/>
          </a:p>
        </p:txBody>
      </p:sp>
      <p:sp>
        <p:nvSpPr>
          <p:cNvPr id="179" name="Google Shape;17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Lupe or Joyce 9</a:t>
            </a:r>
          </a:p>
          <a:p>
            <a:endParaRPr lang="en-US" sz="1600" dirty="0"/>
          </a:p>
          <a:p>
            <a:r>
              <a:rPr lang="en-US" sz="1600" dirty="0"/>
              <a:t>EFRC embraces community collaboration </a:t>
            </a:r>
          </a:p>
          <a:p>
            <a:r>
              <a:rPr lang="en-US" sz="1600" dirty="0"/>
              <a:t>EFRC Staff participate on local conference committees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6CE9C-6870-4ED3-A143-BE35806BF8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37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76E47-69CA-4F34-A757-4B39994C170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81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580F-E35D-42E1-AF82-E41CC201EA9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84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39446-6953-447E-A4E3-E7CFBF87004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59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64966-94AE-54DB-C2B0-120D5DB28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13EC05-3547-A8FA-5681-E786A64AD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A164D5-9E50-0EC6-34C1-42CE2E8EA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261E2-A853-C8AC-5F7C-5AEC7E1AB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39446-6953-447E-A4E3-E7CFBF870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372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A0E13-4AA6-EC4E-A17C-9BDF8E5BAEA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9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E34C-D7DE-2A99-BF4D-08C0EC9BB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3BDF7-3288-31DC-1F60-84FEB2F56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92979-67A9-07ED-C5FA-B941A577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EFB6E-64FA-93ED-6FD5-88C22F8F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02CE8-83B9-B793-7868-33122E01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1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CAB51-0212-4112-CA21-80D060070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87052-A28E-8C2C-F366-E4101180C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FB22B-0EEA-8352-3EC6-AD352D6D7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A6B1B-38DF-CF49-29CA-615068AB7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6D84A-BFA9-7525-2679-FF3BFDB87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7602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6A6979-FCC1-F21C-F10B-F13747BB9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773BCE-89A4-800A-9F48-12FA6F813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6402C-D085-5298-EBF0-93BECD22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9AB78-3138-638C-4F89-63BBAD517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5772A-E0E7-F8A4-DF72-D3093A1BD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510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45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AE8321-5884-9E75-1272-926961F31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908591"/>
            <a:ext cx="4058728" cy="5225507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2DF521-FA73-0B43-D1F3-A28543BA84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99125" y="0"/>
            <a:ext cx="5786438" cy="6134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0E6515-DDBF-35F4-5C9E-FF113FD16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274074"/>
            <a:ext cx="672354" cy="58392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32A424-7EFB-F80C-2BDA-94D103A55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8EFEEF-ABDC-22C9-C5DB-0494BEB8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99342" y="6136928"/>
            <a:ext cx="57867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005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6E88-5831-0259-DCFE-122F14A6A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9DEB-2E48-316E-6F57-EFF73E772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F167C-1884-3B39-102E-6CB4D0DAA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0598F-AE84-DF44-61C3-C968A2B4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19BD2-96AA-6AC9-5BF6-5A30022E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388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ACFE2-EDFB-9E3B-4E6F-74ECFA146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083FE-BD34-285E-FA95-A5B72E1C8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CE136-F0D9-84FF-E7EC-C0EE6431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0E053-E361-1894-B286-3BC95276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DB43D-FFB3-F308-DBBB-9BFD6CF2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1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4472-9812-606A-D6E8-A5E62E00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61C93-AD55-831B-9476-E820D3010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F705B-1CA7-5C4A-C167-EFD73EBA6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69BDF-E6B0-59AA-2E8C-9C9C0B97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13581-8FC9-4992-52B4-CEDA30F4A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D77A9-D532-5F04-BE43-00BC029F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557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9FA70-845B-B82A-44A6-C2FE5511F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DD7AB-9882-769B-28CE-1462141CF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56C40-2861-92DA-6A5E-DDF29DA52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8B530-57F3-4F60-A883-ADB4C55A3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4D973-1C9A-6486-4F6B-804A88E7D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F0637-C2EF-325A-F1F6-92BDFCCF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E919D-328F-73DE-7354-24EA62CB4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6215C9-A26F-0180-E34E-F93AC7F8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3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BFAC-8C3F-35E4-2811-E12FB506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9887FB-A26E-4BFA-27A8-2BD93E6C7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79274-E3C3-4334-5B44-8B18621CA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D8754-D250-91D5-D4C5-1BE2580E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04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C37C2-53C6-8C0C-DD8F-F075F6A21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B7B0E9-7ACA-C267-9753-0B5F0B4F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2CFDB-C18D-383D-D119-ADA557A79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4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8285D-296D-26E1-83C4-E5620377A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39EC2-E03C-B989-E872-E6DC77C02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2CD24-04C2-5603-AA4C-1EABFEFC2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015E0-B055-6A46-1FEE-4FF18C5CC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4F1BF-17EC-2B69-033B-EEC90BF1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07D9D-F192-8B59-4178-446A794B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609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411D2-3FE1-500E-9EAB-C415122E6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623444-45F0-C24E-7ADF-7685D5F640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A0D9C-F95D-C94B-1640-1BA2D0A03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A4E97-7D0A-E979-463A-4246B198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995F70-F41D-35E6-4B65-4B902FCF1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8063E-3317-8F05-B704-C3602F64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3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7637D5-D50C-F628-94C5-AE463B7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C51C4-AD3A-5044-FD97-ABD226CC2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498B7-9242-BF04-F692-54360233A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2D5C7-AC88-082C-C38C-E65B89A3B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0A606-6F70-1A03-8DA0-1A361907B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4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hyperlink" Target="https://efrconline.org/events/list/?tribe-bar-date=2025-09-15" TargetMode="External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feriapartnership.org/" TargetMode="External"/><Relationship Id="rId13" Type="http://schemas.openxmlformats.org/officeDocument/2006/relationships/image" Target="../media/image42.png"/><Relationship Id="rId18" Type="http://schemas.openxmlformats.org/officeDocument/2006/relationships/image" Target="../media/image46.jpeg"/><Relationship Id="rId3" Type="http://schemas.openxmlformats.org/officeDocument/2006/relationships/image" Target="../media/image27.jpe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9.jpeg"/><Relationship Id="rId4" Type="http://schemas.openxmlformats.org/officeDocument/2006/relationships/hyperlink" Target="http://www.iepday.org/" TargetMode="External"/><Relationship Id="rId9" Type="http://schemas.openxmlformats.org/officeDocument/2006/relationships/image" Target="../media/image38.png"/><Relationship Id="rId14" Type="http://schemas.openxmlformats.org/officeDocument/2006/relationships/hyperlink" Target="https://efrconline.org/events/list/?tribe-bar-date=2025-09-15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hyperlink" Target="https://efrconline.org/events/list/?tribe-bar-date=2025-09-1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80.png"/><Relationship Id="rId7" Type="http://schemas.openxmlformats.org/officeDocument/2006/relationships/diagramQuickStyle" Target="../diagrams/quickStyl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81.svg"/><Relationship Id="rId9" Type="http://schemas.microsoft.com/office/2007/relationships/diagramDrawing" Target="../diagrams/drawing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83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CDA0C-22F3-A60A-AFB7-19D221872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499" y="2960716"/>
            <a:ext cx="4800888" cy="23876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400" dirty="0"/>
              <a:t>The year in review </a:t>
            </a:r>
            <a:br>
              <a:rPr lang="en-US" sz="5400" dirty="0"/>
            </a:br>
            <a:r>
              <a:rPr lang="en-US" sz="5400" dirty="0"/>
              <a:t>Dec. 11, 2025</a:t>
            </a:r>
            <a:br>
              <a:rPr lang="en-US" sz="5400" dirty="0"/>
            </a:br>
            <a:endParaRPr lang="en-US" sz="54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DSU College of Education Interwork Institute">
            <a:extLst>
              <a:ext uri="{FF2B5EF4-FFF2-40B4-BE49-F238E27FC236}">
                <a16:creationId xmlns:a16="http://schemas.microsoft.com/office/drawing/2014/main" id="{CBC68085-BFEE-06C0-B624-DDE06FD852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492" y="3032864"/>
            <a:ext cx="5536001" cy="7335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FDD16-6C8B-A1FC-BD3F-50C61AAE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How ARPE &amp; Interwork intersect for research, student support, professional development:</a:t>
            </a:r>
          </a:p>
        </p:txBody>
      </p:sp>
      <p:graphicFrame>
        <p:nvGraphicFramePr>
          <p:cNvPr id="5" name="Content Placeholder 2" descr="List of Research Intersections">
            <a:extLst>
              <a:ext uri="{FF2B5EF4-FFF2-40B4-BE49-F238E27FC236}">
                <a16:creationId xmlns:a16="http://schemas.microsoft.com/office/drawing/2014/main" id="{B06974E0-F344-52CD-58E8-EA100DB86E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02763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871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F56B2-E034-7A68-91A8-FB2D064E3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613954"/>
            <a:ext cx="10173010" cy="1750424"/>
          </a:xfrm>
        </p:spPr>
        <p:txBody>
          <a:bodyPr anchor="ctr">
            <a:normAutofit fontScale="90000"/>
          </a:bodyPr>
          <a:lstStyle/>
          <a:p>
            <a:r>
              <a:rPr lang="en-US" sz="4800" dirty="0"/>
              <a:t>CDER (Consortium for Distance Education in Rehabilitation)</a:t>
            </a:r>
            <a:br>
              <a:rPr lang="en-US" sz="4800" dirty="0"/>
            </a:br>
            <a:r>
              <a:rPr lang="en-US" sz="4000" dirty="0"/>
              <a:t>Dr. Chuck Degeneffe &amp; Rose Thomas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A71B91-2363-5136-F673-083A164828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6774792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241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83008E-2793-F354-4B18-BEB5A65F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Long-Term Training grants funded</a:t>
            </a:r>
            <a:br>
              <a:rPr lang="en-US" dirty="0"/>
            </a:br>
            <a:r>
              <a:rPr lang="en-US" sz="3100" i="1" dirty="0"/>
              <a:t>Rehabilitation Services Administration (2025-2030)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BAA4DF8-FBA8-CA7A-6E18-371C857998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70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9002B31-A065-494A-B889-DFEFD7D89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DE3BC8-3E37-53E5-A224-AE84CBD5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9528788" cy="726224"/>
          </a:xfr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Dec. 2025: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First RCP Alumni event in many years!</a:t>
            </a:r>
          </a:p>
        </p:txBody>
      </p:sp>
      <p:pic>
        <p:nvPicPr>
          <p:cNvPr id="17" name="Picture 16" descr="A couple of women holding a sign&#10;&#10;AI-generated content may be incorrect.">
            <a:extLst>
              <a:ext uri="{FF2B5EF4-FFF2-40B4-BE49-F238E27FC236}">
                <a16:creationId xmlns:a16="http://schemas.microsoft.com/office/drawing/2014/main" id="{0B09D998-E3C0-80E8-2A2B-63E2641707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863" y="1557336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53C0596-47FA-A66E-C81E-0223430E00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7493" y="1557339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4" name="Picture 1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87AC4C9-CE79-85D0-DAA3-E61F0EDA44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4123" y="1557339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Picture 8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A24925AD-DE17-CCCC-FB4B-CFFB91086D1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000752" y="1557341"/>
            <a:ext cx="2638800" cy="475138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1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19942B-7754-43E3-B92B-FBF6E414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441" y="2733728"/>
            <a:ext cx="10515600" cy="976526"/>
          </a:xfrm>
        </p:spPr>
        <p:txBody>
          <a:bodyPr/>
          <a:lstStyle/>
          <a:p>
            <a:r>
              <a:rPr lang="en-US" dirty="0"/>
              <a:t>Center for Pacific Studies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A3404-213D-C742-57A2-AD9221591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2791" y="3482276"/>
            <a:ext cx="3679209" cy="659570"/>
          </a:xfrm>
        </p:spPr>
        <p:txBody>
          <a:bodyPr>
            <a:normAutofit/>
          </a:bodyPr>
          <a:lstStyle/>
          <a:p>
            <a:r>
              <a:rPr lang="en-US" sz="2400" dirty="0"/>
              <a:t>Dr. Theresa Lally. Director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E2A04-4BB5-AA1C-3399-E7DB03AB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8957273" y="4336291"/>
            <a:ext cx="2881953" cy="2161465"/>
          </a:xfrm>
          <a:prstGeom prst="rect">
            <a:avLst/>
          </a:prstGeom>
        </p:spPr>
      </p:pic>
      <p:pic>
        <p:nvPicPr>
          <p:cNvPr id="3" name="Picture 2" descr="A group of people sitting at a table looking at papers&#10;&#10;AI-generated content may be incorrect.">
            <a:extLst>
              <a:ext uri="{FF2B5EF4-FFF2-40B4-BE49-F238E27FC236}">
                <a16:creationId xmlns:a16="http://schemas.microsoft.com/office/drawing/2014/main" id="{DEE7CCA8-AAF1-8F31-6F97-5192090009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454" y="0"/>
            <a:ext cx="6292898" cy="2831804"/>
          </a:xfrm>
          <a:prstGeom prst="rect">
            <a:avLst/>
          </a:prstGeom>
        </p:spPr>
      </p:pic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2876B1E-5F9F-D7E7-540B-1FA77A4740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564"/>
            <a:ext cx="8106770" cy="3357184"/>
          </a:xfrm>
          <a:prstGeom prst="rect">
            <a:avLst/>
          </a:prstGeom>
        </p:spPr>
      </p:pic>
      <p:pic>
        <p:nvPicPr>
          <p:cNvPr id="12" name="Picture 11" descr="A group of people sitting at a table playing cards&#10;&#10;AI-generated content may be incorrect.">
            <a:extLst>
              <a:ext uri="{FF2B5EF4-FFF2-40B4-BE49-F238E27FC236}">
                <a16:creationId xmlns:a16="http://schemas.microsoft.com/office/drawing/2014/main" id="{43D6237D-9606-53B5-B8CA-470E63AE17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172501" cy="284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60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F99E3F-48D3-862A-AB0A-85F5B7E87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365125"/>
            <a:ext cx="679990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/>
              <a:t>Surprise visit to current cohort</a:t>
            </a:r>
            <a:r>
              <a:rPr lang="en-US" sz="2400" dirty="0"/>
              <a:t>: BA in Liberal Arts &amp; Sciences, Major in Interdisciplinary Studies in 3 Departments (IS3D)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4C10E2-2601-09CC-6BF1-42E140B3A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5387502" cy="43513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dirty="0"/>
              <a:t>26 students ready to graduate in May 2026; started Jan. 2023</a:t>
            </a:r>
          </a:p>
          <a:p>
            <a:r>
              <a:rPr lang="en-US" sz="2400" dirty="0"/>
              <a:t>Faculty are from: ARPE, STE, DLE, SPED, + those who teach upper division electives including Pacific Oceanography, Anthropology, Asian American Experience - </a:t>
            </a:r>
            <a:r>
              <a:rPr lang="en-US" sz="2400" dirty="0">
                <a:effectLst/>
              </a:rPr>
              <a:t>added 2 new instructors from SDSU </a:t>
            </a:r>
          </a:p>
          <a:p>
            <a:r>
              <a:rPr lang="en-US" sz="2400" dirty="0">
                <a:effectLst/>
              </a:rPr>
              <a:t>Instructors visit local schools, businesses, and outer islands of Peleliu and </a:t>
            </a:r>
            <a:r>
              <a:rPr lang="en-US" sz="2400" dirty="0" err="1">
                <a:effectLst/>
              </a:rPr>
              <a:t>Anguar</a:t>
            </a:r>
            <a:r>
              <a:rPr lang="en-US" sz="2400" dirty="0">
                <a:effectLst/>
              </a:rPr>
              <a:t>. </a:t>
            </a:r>
          </a:p>
          <a:p>
            <a:r>
              <a:rPr lang="en-US" sz="2400" dirty="0"/>
              <a:t>Planning new BA cohort for Fall 2026</a:t>
            </a:r>
            <a:endParaRPr lang="en-US" sz="2400" dirty="0">
              <a:effectLst/>
            </a:endParaRPr>
          </a:p>
          <a:p>
            <a:pPr marL="0"/>
            <a:endParaRPr lang="en-US" sz="2400" dirty="0">
              <a:effectLst/>
            </a:endParaRPr>
          </a:p>
          <a:p>
            <a:pPr marL="0"/>
            <a:endParaRPr lang="en-US" sz="2400" dirty="0"/>
          </a:p>
        </p:txBody>
      </p:sp>
      <p:pic>
        <p:nvPicPr>
          <p:cNvPr id="8" name="Content Placeholder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CF4E992-73FB-95B5-7D12-E5284A2851E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5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2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smiling for a picture&#10;&#10;AI-generated content may be incorrect.">
            <a:extLst>
              <a:ext uri="{FF2B5EF4-FFF2-40B4-BE49-F238E27FC236}">
                <a16:creationId xmlns:a16="http://schemas.microsoft.com/office/drawing/2014/main" id="{8436A68B-730C-FEA0-DED4-64F9E9E154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6817" y="487157"/>
            <a:ext cx="11277600" cy="5883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3AC067-5CFB-2661-2AAD-0FCB913FB4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026" y="4477723"/>
            <a:ext cx="1422252" cy="14178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3A0E6C-A15F-7B44-0511-B550C0E7229B}"/>
              </a:ext>
            </a:extLst>
          </p:cNvPr>
          <p:cNvSpPr/>
          <p:nvPr/>
        </p:nvSpPr>
        <p:spPr>
          <a:xfrm rot="-780000">
            <a:off x="5314705" y="1349659"/>
            <a:ext cx="46587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New Website</a:t>
            </a:r>
            <a:endParaRPr lang="en-US" sz="40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464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6;gf1c594086c_0_17" descr="Background pattern&#10;&#10;Description automatically generated">
            <a:extLst>
              <a:ext uri="{FF2B5EF4-FFF2-40B4-BE49-F238E27FC236}">
                <a16:creationId xmlns:a16="http://schemas.microsoft.com/office/drawing/2014/main" id="{59477A56-995E-E56C-6003-AC8CCD363B06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 txBox="1">
            <a:spLocks noGrp="1"/>
          </p:cNvSpPr>
          <p:nvPr>
            <p:ph type="ctrTitle"/>
          </p:nvPr>
        </p:nvSpPr>
        <p:spPr>
          <a:xfrm>
            <a:off x="0" y="357719"/>
            <a:ext cx="9329667" cy="659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l">
              <a:buClr>
                <a:srgbClr val="EE6822"/>
              </a:buClr>
              <a:buSzPts val="4000"/>
            </a:pPr>
            <a:r>
              <a:rPr lang="en-US" sz="3200" dirty="0">
                <a:solidFill>
                  <a:schemeClr val="bg1"/>
                </a:solidFill>
                <a:latin typeface="Overlock"/>
                <a:ea typeface="Overlock"/>
                <a:cs typeface="Overlock"/>
                <a:sym typeface="Overlock"/>
              </a:rPr>
              <a:t>  Workshops &amp; Family Support Activities 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85" name="Google Shape;185;p8" descr="A picture containing text, sign&#10;&#10;Description automatically generated"/>
          <p:cNvPicPr preferRelativeResize="0"/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3353" y="1606025"/>
            <a:ext cx="2002912" cy="155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olorful text with orange and purple letters&#10;&#10;Description automatically generated">
            <a:extLst>
              <a:ext uri="{FF2B5EF4-FFF2-40B4-BE49-F238E27FC236}">
                <a16:creationId xmlns:a16="http://schemas.microsoft.com/office/drawing/2014/main" id="{036DE55F-D9F2-8C6C-5A83-1FBDA34A61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683" y="4056444"/>
            <a:ext cx="2714526" cy="8178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51067-6425-AB9F-23C2-4B57313796E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628" y="3361123"/>
            <a:ext cx="1892362" cy="1890852"/>
          </a:xfrm>
          <a:prstGeom prst="rect">
            <a:avLst/>
          </a:prstGeom>
        </p:spPr>
      </p:pic>
      <p:pic>
        <p:nvPicPr>
          <p:cNvPr id="2" name="Picture 1" descr="A computer screen with a book and a phone on it&#10;&#10;AI-generated content may be incorrect.">
            <a:extLst>
              <a:ext uri="{FF2B5EF4-FFF2-40B4-BE49-F238E27FC236}">
                <a16:creationId xmlns:a16="http://schemas.microsoft.com/office/drawing/2014/main" id="{9D7A9EBA-3372-92F4-4D78-A8992C47A3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52" y="3118442"/>
            <a:ext cx="2374623" cy="2199835"/>
          </a:xfrm>
          <a:prstGeom prst="rect">
            <a:avLst/>
          </a:prstGeom>
        </p:spPr>
      </p:pic>
      <p:pic>
        <p:nvPicPr>
          <p:cNvPr id="9" name="Picture 8" descr="A computer and a phone on a desk&#10;&#10;AI-generated content may be incorrect.">
            <a:extLst>
              <a:ext uri="{FF2B5EF4-FFF2-40B4-BE49-F238E27FC236}">
                <a16:creationId xmlns:a16="http://schemas.microsoft.com/office/drawing/2014/main" id="{E772AF31-1284-76D6-AF87-349EC546ED3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00" y="1510807"/>
            <a:ext cx="2144325" cy="15592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B3E8F5-9E3D-BA69-DB7F-A85E5F8FC50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1751" y="3472156"/>
            <a:ext cx="2288906" cy="22817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29C1B0-EECF-E1EE-7C0F-8B1A96DAE5AB}"/>
              </a:ext>
            </a:extLst>
          </p:cNvPr>
          <p:cNvSpPr txBox="1"/>
          <p:nvPr/>
        </p:nvSpPr>
        <p:spPr>
          <a:xfrm>
            <a:off x="9730981" y="2806953"/>
            <a:ext cx="2275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en-US" sz="2400" b="1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400" b="1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EFRConline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8" name="Google Shape;189;p8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7FE44B42-46AF-80EB-4E48-00BA1B5DF4F8}"/>
              </a:ext>
            </a:extLst>
          </p:cNvPr>
          <p:cNvPicPr preferRelativeResize="0"/>
          <p:nvPr/>
        </p:nvPicPr>
        <p:blipFill rotWithShape="1">
          <a:blip r:embed="rId11" cstate="email">
            <a:clrChange>
              <a:clrFrom>
                <a:srgbClr val="E9F5FC"/>
              </a:clrFrom>
              <a:clrTo>
                <a:srgbClr val="E9F5FC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192" y="1881629"/>
            <a:ext cx="3099334" cy="1018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5A0364-6495-11B6-6AD4-67DDF316A94D}"/>
              </a:ext>
            </a:extLst>
          </p:cNvPr>
          <p:cNvSpPr/>
          <p:nvPr/>
        </p:nvSpPr>
        <p:spPr>
          <a:xfrm>
            <a:off x="3612904" y="5277765"/>
            <a:ext cx="31438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NEW</a:t>
            </a:r>
            <a:br>
              <a:rPr lang="en-US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</a:br>
            <a:r>
              <a:rPr lang="en-US" cap="none" spc="0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IEP Series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39EEE4-E32D-EC0E-4283-C7758A965BA8}"/>
              </a:ext>
            </a:extLst>
          </p:cNvPr>
          <p:cNvSpPr/>
          <p:nvPr/>
        </p:nvSpPr>
        <p:spPr>
          <a:xfrm>
            <a:off x="453528" y="5122799"/>
            <a:ext cx="2644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New </a:t>
            </a:r>
            <a:br>
              <a:rPr lang="en-US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</a:br>
            <a:r>
              <a:rPr lang="en-US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Transition/Adult 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E95AA3-6E4D-B1B3-CECE-97930E7AEFBA}"/>
              </a:ext>
            </a:extLst>
          </p:cNvPr>
          <p:cNvSpPr/>
          <p:nvPr/>
        </p:nvSpPr>
        <p:spPr>
          <a:xfrm>
            <a:off x="7678252" y="4799634"/>
            <a:ext cx="12389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NEW</a:t>
            </a:r>
          </a:p>
          <a:p>
            <a:pPr algn="ctr"/>
            <a:r>
              <a:rPr lang="en-US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Play 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20956-7CE9-3DB9-404E-9F7014045FBC}"/>
              </a:ext>
            </a:extLst>
          </p:cNvPr>
          <p:cNvSpPr txBox="1"/>
          <p:nvPr/>
        </p:nvSpPr>
        <p:spPr>
          <a:xfrm>
            <a:off x="9503483" y="246769"/>
            <a:ext cx="2275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EFRC Co-Directors: </a:t>
            </a:r>
          </a:p>
          <a:p>
            <a:r>
              <a:rPr lang="en-US" dirty="0"/>
              <a:t>Joyce Clark</a:t>
            </a:r>
          </a:p>
          <a:p>
            <a:r>
              <a:rPr lang="en-US" dirty="0"/>
              <a:t>Lupe Rojas-Sanchez &amp; 20 dedicated staff!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6;gf1c594086c_0_17" descr="Background pattern&#10;&#10;Description automatically generated">
            <a:extLst>
              <a:ext uri="{FF2B5EF4-FFF2-40B4-BE49-F238E27FC236}">
                <a16:creationId xmlns:a16="http://schemas.microsoft.com/office/drawing/2014/main" id="{24B9D563-B2A0-C17B-DE3D-A9E42CCF6B0B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EF12D7-3D14-A84D-709E-36006FAD2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59944"/>
            <a:ext cx="9115125" cy="646291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Overlock" panose="020B0604020202020204"/>
              </a:rPr>
              <a:t>  EFRC Community</a:t>
            </a:r>
            <a:r>
              <a:rPr lang="en-US" sz="3200" dirty="0">
                <a:solidFill>
                  <a:schemeClr val="accent2"/>
                </a:solidFill>
                <a:latin typeface="Overlock" panose="020B0604020202020204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Overlock" panose="020B0604020202020204"/>
              </a:rPr>
              <a:t>Conference Affiliations</a:t>
            </a:r>
          </a:p>
        </p:txBody>
      </p:sp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90785927-7B4F-9D24-5B42-6C5895EE8A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975" y="1682392"/>
            <a:ext cx="2270504" cy="188289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FA66A9B-4C45-0F3D-E844-65101C0C37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095" y="1379277"/>
            <a:ext cx="2420304" cy="1029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13416F-8C1B-8779-FA08-5F461C8F04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536" y="2706090"/>
            <a:ext cx="1733026" cy="1342013"/>
          </a:xfrm>
          <a:prstGeom prst="rect">
            <a:avLst/>
          </a:prstGeom>
        </p:spPr>
      </p:pic>
      <p:pic>
        <p:nvPicPr>
          <p:cNvPr id="3" name="Picture 2">
            <a:hlinkClick r:id="rId8"/>
            <a:extLst>
              <a:ext uri="{FF2B5EF4-FFF2-40B4-BE49-F238E27FC236}">
                <a16:creationId xmlns:a16="http://schemas.microsoft.com/office/drawing/2014/main" id="{63B6FE3E-4384-46AE-FAB7-3FC82A263A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15" y="1422231"/>
            <a:ext cx="2084783" cy="2353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AAC3C-9894-064C-EBBF-6730ED86B9A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1369" y="4341439"/>
            <a:ext cx="2146627" cy="1332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E3F3C7-6651-EE1E-CCEB-835645CE4409}"/>
              </a:ext>
            </a:extLst>
          </p:cNvPr>
          <p:cNvSpPr txBox="1"/>
          <p:nvPr/>
        </p:nvSpPr>
        <p:spPr>
          <a:xfrm>
            <a:off x="6390413" y="5597255"/>
            <a:ext cx="1986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5AA4"/>
                </a:solidFill>
              </a:rPr>
              <a:t>SYMPOSIUM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DB247-69AA-CB86-6B0D-E4492EF9D258}"/>
              </a:ext>
            </a:extLst>
          </p:cNvPr>
          <p:cNvSpPr txBox="1"/>
          <p:nvPr/>
        </p:nvSpPr>
        <p:spPr>
          <a:xfrm>
            <a:off x="506352" y="3758616"/>
            <a:ext cx="2059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FERIA </a:t>
            </a:r>
            <a:r>
              <a:rPr lang="en-US" sz="1800" dirty="0"/>
              <a:t>PARTNERSHIP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009538-E3D4-1FEF-297E-47A4E17FA03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918" y="2450934"/>
            <a:ext cx="2482930" cy="2269963"/>
          </a:xfrm>
          <a:prstGeom prst="rect">
            <a:avLst/>
          </a:prstGeom>
        </p:spPr>
      </p:pic>
      <p:pic>
        <p:nvPicPr>
          <p:cNvPr id="14" name="Picture 13" descr="A close up of a sign&#10;&#10;AI-generated content may be incorrect.">
            <a:extLst>
              <a:ext uri="{FF2B5EF4-FFF2-40B4-BE49-F238E27FC236}">
                <a16:creationId xmlns:a16="http://schemas.microsoft.com/office/drawing/2014/main" id="{06313B6A-0A5D-D280-88F6-AC37DB49008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84" y="4737115"/>
            <a:ext cx="2799625" cy="706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E1EF1-5A7D-6B8F-D8E6-A258559C766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2862" y="3713874"/>
            <a:ext cx="2235880" cy="22289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A7F83-21B4-0BBB-E6A1-C052F52A01F4}"/>
              </a:ext>
            </a:extLst>
          </p:cNvPr>
          <p:cNvSpPr txBox="1"/>
          <p:nvPr/>
        </p:nvSpPr>
        <p:spPr>
          <a:xfrm>
            <a:off x="9787825" y="3132492"/>
            <a:ext cx="20521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</a:t>
            </a:r>
            <a:r>
              <a:rPr lang="en-US" sz="2400" b="1" dirty="0">
                <a:solidFill>
                  <a:schemeClr val="tx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EFRConline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BC4A4F-52E8-DFEB-3E85-91A0D05D12AE}"/>
              </a:ext>
            </a:extLst>
          </p:cNvPr>
          <p:cNvSpPr txBox="1"/>
          <p:nvPr/>
        </p:nvSpPr>
        <p:spPr>
          <a:xfrm>
            <a:off x="8330968" y="3382076"/>
            <a:ext cx="766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NEW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B8BB04-196F-D4C1-7EF5-989EDE4A6418}"/>
              </a:ext>
            </a:extLst>
          </p:cNvPr>
          <p:cNvSpPr txBox="1"/>
          <p:nvPr/>
        </p:nvSpPr>
        <p:spPr>
          <a:xfrm>
            <a:off x="1020975" y="5514381"/>
            <a:ext cx="2303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74A4E"/>
                </a:solidFill>
              </a:rPr>
              <a:t>Conference</a:t>
            </a:r>
          </a:p>
        </p:txBody>
      </p:sp>
      <p:pic>
        <p:nvPicPr>
          <p:cNvPr id="19" name="Picture 18" descr="A person holding a sign and a microphone&#10;&#10;AI-generated content may be incorrect.">
            <a:extLst>
              <a:ext uri="{FF2B5EF4-FFF2-40B4-BE49-F238E27FC236}">
                <a16:creationId xmlns:a16="http://schemas.microsoft.com/office/drawing/2014/main" id="{F343D8EF-9DF6-056A-0B01-24685C9B088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586" y="1501024"/>
            <a:ext cx="972909" cy="9075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E4A38C-32DF-7C27-A9F1-6692D89A78CE}"/>
              </a:ext>
            </a:extLst>
          </p:cNvPr>
          <p:cNvSpPr txBox="1"/>
          <p:nvPr/>
        </p:nvSpPr>
        <p:spPr>
          <a:xfrm>
            <a:off x="5510223" y="1657040"/>
            <a:ext cx="1620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Paula Kluth Inclusion Rules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8424F5-4F5B-386F-3FA2-5401B7196E7E}"/>
              </a:ext>
            </a:extLst>
          </p:cNvPr>
          <p:cNvSpPr txBox="1"/>
          <p:nvPr/>
        </p:nvSpPr>
        <p:spPr>
          <a:xfrm>
            <a:off x="9909848" y="2281421"/>
            <a:ext cx="180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Steve Allen</a:t>
            </a:r>
          </a:p>
          <a:p>
            <a:pPr algn="ctr"/>
            <a:r>
              <a:rPr lang="en-US" sz="1600" dirty="0"/>
              <a:t>PolicyWorks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88FACE-3705-DB2D-68A1-366532EFC567}"/>
              </a:ext>
            </a:extLst>
          </p:cNvPr>
          <p:cNvSpPr txBox="1"/>
          <p:nvPr/>
        </p:nvSpPr>
        <p:spPr>
          <a:xfrm>
            <a:off x="4159032" y="5617970"/>
            <a:ext cx="1510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Dr. Caren Sax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1B01D8-51CC-7CAC-6F8A-057110E4D1F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3259" y="1296212"/>
            <a:ext cx="852928" cy="94287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C88A8B-664B-9B54-29AB-2781EAA55AC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795" y="4484601"/>
            <a:ext cx="1066856" cy="106685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87AC4D-D05E-949B-1A2E-99048C9086A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093" y="4435724"/>
            <a:ext cx="1033122" cy="113288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E320BF5-3CD7-51F8-8990-FDCFC3EAC38B}"/>
              </a:ext>
            </a:extLst>
          </p:cNvPr>
          <p:cNvSpPr txBox="1"/>
          <p:nvPr/>
        </p:nvSpPr>
        <p:spPr>
          <a:xfrm>
            <a:off x="2883654" y="5637492"/>
            <a:ext cx="140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Dr. Toni Saia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AB3940-229D-D5AD-8888-6C7F1C4287BE}"/>
              </a:ext>
            </a:extLst>
          </p:cNvPr>
          <p:cNvSpPr txBox="1"/>
          <p:nvPr/>
        </p:nvSpPr>
        <p:spPr>
          <a:xfrm>
            <a:off x="3196991" y="4048103"/>
            <a:ext cx="227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Interwork Institute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755ADE-4DCC-D5CB-07C1-F852288275A5}"/>
              </a:ext>
            </a:extLst>
          </p:cNvPr>
          <p:cNvSpPr txBox="1"/>
          <p:nvPr/>
        </p:nvSpPr>
        <p:spPr>
          <a:xfrm>
            <a:off x="8171082" y="4355834"/>
            <a:ext cx="1164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Disability Visibility</a:t>
            </a:r>
          </a:p>
        </p:txBody>
      </p:sp>
    </p:spTree>
    <p:extLst>
      <p:ext uri="{BB962C8B-B14F-4D97-AF65-F5344CB8AC3E}">
        <p14:creationId xmlns:p14="http://schemas.microsoft.com/office/powerpoint/2010/main" val="10723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46;gf1c594086c_0_17" descr="Background pattern&#10;&#10;Description automatically generated">
            <a:extLst>
              <a:ext uri="{FF2B5EF4-FFF2-40B4-BE49-F238E27FC236}">
                <a16:creationId xmlns:a16="http://schemas.microsoft.com/office/drawing/2014/main" id="{D64B078E-86B3-86CB-0732-349E11C054F0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D374F-01A3-D299-981B-1E682A01E1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02" y="1217793"/>
            <a:ext cx="2446469" cy="2159009"/>
          </a:xfrm>
          <a:prstGeom prst="rect">
            <a:avLst/>
          </a:prstGeom>
        </p:spPr>
      </p:pic>
      <p:pic>
        <p:nvPicPr>
          <p:cNvPr id="183" name="Google Shape;183;p8" descr="A picture containing text, accessory, businesscard&#10;&#10;Description automatically generated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1600000">
            <a:off x="6816661" y="1442691"/>
            <a:ext cx="2336097" cy="193411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0B5926-4E0A-3A8B-482C-54D355708B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85" y="4197828"/>
            <a:ext cx="2822589" cy="1474803"/>
          </a:xfrm>
          <a:prstGeom prst="rect">
            <a:avLst/>
          </a:prstGeom>
        </p:spPr>
      </p:pic>
      <p:pic>
        <p:nvPicPr>
          <p:cNvPr id="7" name="Picture 6" descr="A logo with a glass of orange liquid and colorful flowers&#10;&#10;AI-generated content may be incorrect.">
            <a:extLst>
              <a:ext uri="{FF2B5EF4-FFF2-40B4-BE49-F238E27FC236}">
                <a16:creationId xmlns:a16="http://schemas.microsoft.com/office/drawing/2014/main" id="{F60737BB-65AE-03F9-FC17-5CADBFCFFD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659" y="1217793"/>
            <a:ext cx="2336097" cy="2336097"/>
          </a:xfrm>
          <a:prstGeom prst="rect">
            <a:avLst/>
          </a:prstGeom>
        </p:spPr>
      </p:pic>
      <p:pic>
        <p:nvPicPr>
          <p:cNvPr id="3" name="Picture 2" descr="A colorful logo with paint brush strokes&#10;&#10;AI-generated content may be incorrect.">
            <a:extLst>
              <a:ext uri="{FF2B5EF4-FFF2-40B4-BE49-F238E27FC236}">
                <a16:creationId xmlns:a16="http://schemas.microsoft.com/office/drawing/2014/main" id="{3835FBE7-0AAD-2F53-B24F-C7801025162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039" y="3556878"/>
            <a:ext cx="2595664" cy="2336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51516-D528-EB95-3FDE-05E89BD3B4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2240" y="3158167"/>
            <a:ext cx="2743328" cy="2734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735C52-571D-13E1-9D64-E0A7D3866ACD}"/>
              </a:ext>
            </a:extLst>
          </p:cNvPr>
          <p:cNvSpPr txBox="1"/>
          <p:nvPr/>
        </p:nvSpPr>
        <p:spPr>
          <a:xfrm>
            <a:off x="9669254" y="2839151"/>
            <a:ext cx="2006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EFRConline</a:t>
            </a:r>
            <a:endParaRPr lang="en-US" sz="2400" b="1" dirty="0"/>
          </a:p>
        </p:txBody>
      </p:sp>
      <p:sp>
        <p:nvSpPr>
          <p:cNvPr id="2" name="Google Shape;182;p8">
            <a:extLst>
              <a:ext uri="{FF2B5EF4-FFF2-40B4-BE49-F238E27FC236}">
                <a16:creationId xmlns:a16="http://schemas.microsoft.com/office/drawing/2014/main" id="{D4FF7800-21B0-1144-4235-8823CBAE322F}"/>
              </a:ext>
            </a:extLst>
          </p:cNvPr>
          <p:cNvSpPr txBox="1">
            <a:spLocks/>
          </p:cNvSpPr>
          <p:nvPr/>
        </p:nvSpPr>
        <p:spPr>
          <a:xfrm>
            <a:off x="0" y="357719"/>
            <a:ext cx="9213529" cy="6596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E6822"/>
              </a:buClr>
              <a:buSzPts val="4000"/>
            </a:pPr>
            <a:r>
              <a:rPr lang="en-US" sz="3200" dirty="0">
                <a:solidFill>
                  <a:schemeClr val="bg1"/>
                </a:solidFill>
                <a:latin typeface="Overlock"/>
                <a:ea typeface="Overlock"/>
                <a:cs typeface="Overlock"/>
                <a:sym typeface="Overlock"/>
              </a:rPr>
              <a:t>  Family Support Activities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0DCD51-B565-2218-32D5-A48482884421}"/>
              </a:ext>
            </a:extLst>
          </p:cNvPr>
          <p:cNvSpPr/>
          <p:nvPr/>
        </p:nvSpPr>
        <p:spPr>
          <a:xfrm>
            <a:off x="614385" y="3313232"/>
            <a:ext cx="28603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NEW</a:t>
            </a:r>
          </a:p>
          <a:p>
            <a:pPr algn="ctr"/>
            <a:r>
              <a:rPr lang="en-US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Mobile Sensory Experience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FFE99A-1082-C39D-D058-E8D9CC4C2BD6}"/>
              </a:ext>
            </a:extLst>
          </p:cNvPr>
          <p:cNvSpPr/>
          <p:nvPr/>
        </p:nvSpPr>
        <p:spPr>
          <a:xfrm>
            <a:off x="4967274" y="1442690"/>
            <a:ext cx="6815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3449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ller coaster with a loop&#10;&#10;AI-generated content may be incorrect.">
            <a:extLst>
              <a:ext uri="{FF2B5EF4-FFF2-40B4-BE49-F238E27FC236}">
                <a16:creationId xmlns:a16="http://schemas.microsoft.com/office/drawing/2014/main" id="{F3C2E6C3-9716-0B64-1F22-17BD7E5596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DB260-19FF-B7CE-02EF-D2309B07B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As always – highs &amp; lows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574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6;gf1c594086c_0_17" descr="Background pattern&#10;&#10;Description automatically generated">
            <a:extLst>
              <a:ext uri="{FF2B5EF4-FFF2-40B4-BE49-F238E27FC236}">
                <a16:creationId xmlns:a16="http://schemas.microsoft.com/office/drawing/2014/main" id="{DE9F8975-5B5D-9A97-FD8C-6DD465132DA4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CF6B61E-77C5-3151-B044-4BB7485E00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9379"/>
            <a:ext cx="12192000" cy="5010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8D5E0-F583-3038-FB64-12D310CB7C07}"/>
              </a:ext>
            </a:extLst>
          </p:cNvPr>
          <p:cNvSpPr txBox="1"/>
          <p:nvPr/>
        </p:nvSpPr>
        <p:spPr>
          <a:xfrm>
            <a:off x="0" y="383048"/>
            <a:ext cx="483188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EFRC 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4044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sign&#10;&#10;AI-generated content may be incorrect.">
            <a:extLst>
              <a:ext uri="{FF2B5EF4-FFF2-40B4-BE49-F238E27FC236}">
                <a16:creationId xmlns:a16="http://schemas.microsoft.com/office/drawing/2014/main" id="{F962946F-0914-0ED7-753C-EAF3C7131C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1155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BCCE2-3A46-EFFB-E676-5D2B5391EA73}"/>
              </a:ext>
            </a:extLst>
          </p:cNvPr>
          <p:cNvSpPr txBox="1"/>
          <p:nvPr/>
        </p:nvSpPr>
        <p:spPr>
          <a:xfrm>
            <a:off x="7869911" y="2234969"/>
            <a:ext cx="38502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EFRC Co-Director </a:t>
            </a:r>
          </a:p>
          <a:p>
            <a:r>
              <a:rPr lang="en-US" sz="2800" dirty="0"/>
              <a:t>Lupe Rojas-Sanchez, </a:t>
            </a:r>
          </a:p>
          <a:p>
            <a:r>
              <a:rPr lang="en-US" sz="2800" dirty="0"/>
              <a:t>honored for 35 years of </a:t>
            </a:r>
          </a:p>
          <a:p>
            <a:r>
              <a:rPr lang="en-US" sz="2800" dirty="0"/>
              <a:t>service!</a:t>
            </a:r>
          </a:p>
        </p:txBody>
      </p:sp>
    </p:spTree>
    <p:extLst>
      <p:ext uri="{BB962C8B-B14F-4D97-AF65-F5344CB8AC3E}">
        <p14:creationId xmlns:p14="http://schemas.microsoft.com/office/powerpoint/2010/main" val="239429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9D8326-B701-CBE8-39AA-6C700DA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19" y="1923550"/>
            <a:ext cx="5013325" cy="4800807"/>
          </a:xfrm>
        </p:spPr>
        <p:txBody>
          <a:bodyPr>
            <a:normAutofit fontScale="90000"/>
          </a:bodyPr>
          <a:lstStyle/>
          <a:p>
            <a:r>
              <a:rPr lang="en-US" dirty="0"/>
              <a:t>-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SUCCESS 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follow-up study of ~100 participants examining employment, mental health &amp; functioning outcomes</a:t>
            </a:r>
            <a:b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-Virtual Interview project, Interview T.I.M.E. (Training Inspired Minds for Employment), multisite R01 enrolled ~50 participants in SD (50 more in 2026)</a:t>
            </a:r>
            <a:b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-Driving program, D.R.I.V.E. and Thrive has new names, new logos and in commercialization phase (see next slides)</a:t>
            </a:r>
            <a:b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13" descr="A close-up of a pine cone">
            <a:extLst>
              <a:ext uri="{FF2B5EF4-FFF2-40B4-BE49-F238E27FC236}">
                <a16:creationId xmlns:a16="http://schemas.microsoft.com/office/drawing/2014/main" id="{975CC0D6-B1DF-FCDA-F41E-56F7EFA2D4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65D391-8307-9188-536A-816786DD4AE6}"/>
              </a:ext>
            </a:extLst>
          </p:cNvPr>
          <p:cNvSpPr txBox="1"/>
          <p:nvPr/>
        </p:nvSpPr>
        <p:spPr>
          <a:xfrm>
            <a:off x="49237" y="133643"/>
            <a:ext cx="58591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ACHIEVE-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Autism Research Projects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Dr. Mary Baker-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Ericzén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2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women holding signs&#10;&#10;AI-generated content may be incorrect.">
            <a:extLst>
              <a:ext uri="{FF2B5EF4-FFF2-40B4-BE49-F238E27FC236}">
                <a16:creationId xmlns:a16="http://schemas.microsoft.com/office/drawing/2014/main" id="{864AA75C-985F-2A88-C7D7-CB33390969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88C561-EBE6-94B3-9E98-4D845076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052" y="0"/>
            <a:ext cx="10696574" cy="770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Driving Team- road signs Halloween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585B7-4967-56CB-8BB2-7E326D38E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3DB2ADC-AF19-4574-8C10-79B5B04FCA27}" type="slidenum">
              <a:rPr 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9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705CC7-F230-0E42-2E36-A57E708BAF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E6C0E-B8EB-7B7C-824C-F5A258A96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3DB2ADC-AF19-4574-8C10-79B5B04FCA27}" type="slidenum">
              <a:rPr 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0E2C5-8FF6-2C00-3753-E99F8D29F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3DB2ADC-AF19-4574-8C10-79B5B04FCA27}" type="slidenum">
              <a:rPr lang="en-US" sz="1800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1800"/>
          </a:p>
        </p:txBody>
      </p:sp>
      <p:pic>
        <p:nvPicPr>
          <p:cNvPr id="7" name="Picture 6" descr="A book cover with a red car on a road&#10;&#10;AI-generated content may be incorrect.">
            <a:extLst>
              <a:ext uri="{FF2B5EF4-FFF2-40B4-BE49-F238E27FC236}">
                <a16:creationId xmlns:a16="http://schemas.microsoft.com/office/drawing/2014/main" id="{5CC461BA-A7E7-8021-1A89-CFDB030B33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562" y="-136525"/>
            <a:ext cx="6090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3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299EA-DBD2-C51A-2720-F66273C1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9" descr="A poster with text and images">
            <a:extLst>
              <a:ext uri="{FF2B5EF4-FFF2-40B4-BE49-F238E27FC236}">
                <a16:creationId xmlns:a16="http://schemas.microsoft.com/office/drawing/2014/main" id="{2CB58A82-E7B2-83B6-9ADF-5AD0D6CE7C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8" y="0"/>
            <a:ext cx="8292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EDF461B-4A5A-B71E-9516-2FD08AE7F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2"/>
            <a:ext cx="12217680" cy="684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7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46327" y="0"/>
            <a:ext cx="4045673" cy="6858000"/>
            <a:chOff x="0" y="0"/>
            <a:chExt cx="159829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8291" cy="2709333"/>
            </a:xfrm>
            <a:custGeom>
              <a:avLst/>
              <a:gdLst/>
              <a:ahLst/>
              <a:cxnLst/>
              <a:rect l="l" t="t" r="r" b="b"/>
              <a:pathLst>
                <a:path w="1598291" h="2709333">
                  <a:moveTo>
                    <a:pt x="0" y="0"/>
                  </a:moveTo>
                  <a:lnTo>
                    <a:pt x="1598291" y="0"/>
                  </a:lnTo>
                  <a:lnTo>
                    <a:pt x="159829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98291" cy="27664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4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31120" y="292363"/>
            <a:ext cx="3487441" cy="6273274"/>
            <a:chOff x="0" y="0"/>
            <a:chExt cx="1393084" cy="2505906"/>
          </a:xfrm>
        </p:grpSpPr>
        <p:sp>
          <p:nvSpPr>
            <p:cNvPr id="6" name="Freeform 6"/>
            <p:cNvSpPr/>
            <p:nvPr/>
          </p:nvSpPr>
          <p:spPr>
            <a:xfrm rot="114000">
              <a:off x="-41159" y="-22405"/>
              <a:ext cx="1475402" cy="2550716"/>
            </a:xfrm>
            <a:custGeom>
              <a:avLst/>
              <a:gdLst/>
              <a:ahLst/>
              <a:cxnLst/>
              <a:rect l="l" t="t" r="r" b="b"/>
              <a:pathLst>
                <a:path w="1475402" h="2550716">
                  <a:moveTo>
                    <a:pt x="0" y="46188"/>
                  </a:moveTo>
                  <a:lnTo>
                    <a:pt x="1392319" y="0"/>
                  </a:lnTo>
                  <a:lnTo>
                    <a:pt x="1475402" y="2504528"/>
                  </a:lnTo>
                  <a:lnTo>
                    <a:pt x="83084" y="2550716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4000" y="535237"/>
            <a:ext cx="7670799" cy="5910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Creative Support Alternatives has a long history of participation in community events and activities with a goal </a:t>
            </a:r>
            <a:r>
              <a:rPr lang="en-US" sz="1600" b="1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of promoting the possibilities associated with Supported Living Services</a:t>
            </a:r>
            <a:r>
              <a:rPr lang="en-US" sz="1600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, providing information and educating community members, self-advocates, families, colleagues, and others while building and deepening partnerships</a:t>
            </a:r>
          </a:p>
          <a:p>
            <a:pPr algn="just"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ea typeface="Palatino" pitchFamily="2" charset="77"/>
              <a:cs typeface="Beirut" pitchFamily="2" charset="-78"/>
              <a:sym typeface="Stavok Grotesque Bold"/>
            </a:endParaRPr>
          </a:p>
          <a:p>
            <a:pPr marL="304815" indent="-304815">
              <a:lnSpc>
                <a:spcPts val="22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LEADING THE CHARGE CONFERENCE</a:t>
            </a:r>
            <a:r>
              <a:rPr lang="en-US" sz="1600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: COLLABORATING FOR EFFECTIVE SERVICES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ea typeface="Palatino" pitchFamily="2" charset="77"/>
              <a:cs typeface="Beirut" pitchFamily="2" charset="-78"/>
              <a:sym typeface="Stavok Grotesque Bold"/>
            </a:endParaRPr>
          </a:p>
          <a:p>
            <a:pPr marL="304815" indent="-304815">
              <a:lnSpc>
                <a:spcPts val="22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INVOLVED EXCEPTIONAL PARENTS DAY</a:t>
            </a:r>
            <a:r>
              <a:rPr lang="en-US" sz="1600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: HOSTED TABLE, SHARED INFO AND CONNECTED WITH PARENTS AND OTHERS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  <a:ea typeface="Palatino" pitchFamily="2" charset="77"/>
              <a:cs typeface="Beirut" pitchFamily="2" charset="-78"/>
              <a:sym typeface="Stavok Grotesque Bold"/>
            </a:endParaRPr>
          </a:p>
          <a:p>
            <a:pPr marL="304815" indent="-304815">
              <a:lnSpc>
                <a:spcPts val="22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RAMONA RESOURCE FAIR</a:t>
            </a:r>
            <a:r>
              <a:rPr lang="en-US" sz="1600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: SPREADING THE WORD IN NORTHERN SD COUNTY THAT SUPPORTED LIVING IS AN OPTION FOR ALL!</a:t>
            </a:r>
          </a:p>
          <a:p>
            <a:pPr marL="304815" indent="-304815">
              <a:lnSpc>
                <a:spcPts val="22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ea typeface="Palatino" pitchFamily="2" charset="77"/>
              <a:cs typeface="Beirut" pitchFamily="2" charset="-78"/>
              <a:sym typeface="Stavok Grotesque Bold"/>
            </a:endParaRPr>
          </a:p>
          <a:p>
            <a:pPr marL="304815" indent="-304815">
              <a:lnSpc>
                <a:spcPts val="22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SDRC 3RD ANNUAL FAMILY AND VENDOR RESOURCE FAIR</a:t>
            </a:r>
          </a:p>
          <a:p>
            <a:pPr marL="304815" indent="-304815">
              <a:lnSpc>
                <a:spcPts val="22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ea typeface="Palatino" pitchFamily="2" charset="77"/>
              <a:cs typeface="Beirut" pitchFamily="2" charset="-78"/>
              <a:sym typeface="Stavok Grotesque Bold"/>
            </a:endParaRPr>
          </a:p>
          <a:p>
            <a:pPr marL="304815" indent="-304815">
              <a:lnSpc>
                <a:spcPts val="22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SAVE MEDICAID RALLY </a:t>
            </a:r>
            <a:r>
              <a:rPr lang="en-US" sz="1600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HELD AT CONGRESSMAN DARYLL ISA’S OFFICE: DSP’S, PEOPLE WE SERVE, AND LEADERSHIP TEAM PARTICIPATED </a:t>
            </a:r>
          </a:p>
          <a:p>
            <a:pPr marL="304815" indent="-304815">
              <a:lnSpc>
                <a:spcPts val="22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ea typeface="Palatino" pitchFamily="2" charset="77"/>
              <a:cs typeface="Beirut" pitchFamily="2" charset="-78"/>
              <a:sym typeface="Stavok Grotesque Bold"/>
            </a:endParaRPr>
          </a:p>
          <a:p>
            <a:pPr marL="304815" indent="-304815">
              <a:lnSpc>
                <a:spcPts val="224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CSA WAS WELL-REPRESENTED AT THE </a:t>
            </a:r>
            <a:r>
              <a:rPr lang="en-US" sz="1600" b="1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ANNUAL  RACE FOR AUTISM</a:t>
            </a:r>
            <a:r>
              <a:rPr lang="en-US" sz="1600" dirty="0">
                <a:solidFill>
                  <a:srgbClr val="000000"/>
                </a:solidFill>
                <a:ea typeface="Palatino" pitchFamily="2" charset="77"/>
                <a:cs typeface="Beirut" pitchFamily="2" charset="-78"/>
                <a:sym typeface="Stavok Grotesque Bold"/>
              </a:rPr>
              <a:t>, RAISING AWARENESS AND EDUCATING OTHERS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2628" y="0"/>
            <a:ext cx="13520459" cy="6985355"/>
          </a:xfrm>
          <a:custGeom>
            <a:avLst/>
            <a:gdLst/>
            <a:ahLst/>
            <a:cxnLst/>
            <a:rect l="l" t="t" r="r" b="b"/>
            <a:pathLst>
              <a:path w="20280689" h="10478033">
                <a:moveTo>
                  <a:pt x="0" y="0"/>
                </a:moveTo>
                <a:lnTo>
                  <a:pt x="20280689" y="0"/>
                </a:lnTo>
                <a:lnTo>
                  <a:pt x="20280689" y="10478033"/>
                </a:lnTo>
                <a:lnTo>
                  <a:pt x="0" y="104780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grpSp>
        <p:nvGrpSpPr>
          <p:cNvPr id="3" name="Group 3"/>
          <p:cNvGrpSpPr/>
          <p:nvPr/>
        </p:nvGrpSpPr>
        <p:grpSpPr>
          <a:xfrm>
            <a:off x="8667669" y="3429001"/>
            <a:ext cx="3281351" cy="328135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28575" cap="sq">
              <a:solidFill>
                <a:srgbClr val="FF4937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25709" y="140792"/>
            <a:ext cx="4388401" cy="2378681"/>
            <a:chOff x="0" y="0"/>
            <a:chExt cx="1345395" cy="7292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5395" cy="729256"/>
            </a:xfrm>
            <a:custGeom>
              <a:avLst/>
              <a:gdLst/>
              <a:ahLst/>
              <a:cxnLst/>
              <a:rect l="l" t="t" r="r" b="b"/>
              <a:pathLst>
                <a:path w="1345395" h="729256">
                  <a:moveTo>
                    <a:pt x="0" y="0"/>
                  </a:moveTo>
                  <a:lnTo>
                    <a:pt x="1345395" y="0"/>
                  </a:lnTo>
                  <a:lnTo>
                    <a:pt x="1345395" y="729256"/>
                  </a:lnTo>
                  <a:lnTo>
                    <a:pt x="0" y="729256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28575" cap="sq">
              <a:solidFill>
                <a:srgbClr val="FF4937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527602" y="3883174"/>
            <a:ext cx="2827177" cy="282717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28575" cap="sq">
              <a:solidFill>
                <a:srgbClr val="FF4937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05BE3D8-B614-B347-1FA0-849C3BACA635}"/>
              </a:ext>
            </a:extLst>
          </p:cNvPr>
          <p:cNvSpPr txBox="1"/>
          <p:nvPr/>
        </p:nvSpPr>
        <p:spPr>
          <a:xfrm>
            <a:off x="4614110" y="1410479"/>
            <a:ext cx="4463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It’s all about relationships &amp; respect!</a:t>
            </a:r>
            <a:r>
              <a:rPr lang="en-US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F8D181-6D06-AECF-ED29-472459E95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good news: We’re still here -  and still doing great work!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4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6826" y="7388"/>
            <a:ext cx="5255174" cy="6850612"/>
            <a:chOff x="0" y="0"/>
            <a:chExt cx="2076118" cy="2706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118" cy="2706414"/>
            </a:xfrm>
            <a:custGeom>
              <a:avLst/>
              <a:gdLst/>
              <a:ahLst/>
              <a:cxnLst/>
              <a:rect l="l" t="t" r="r" b="b"/>
              <a:pathLst>
                <a:path w="2076118" h="2706414">
                  <a:moveTo>
                    <a:pt x="0" y="0"/>
                  </a:moveTo>
                  <a:lnTo>
                    <a:pt x="2076118" y="0"/>
                  </a:lnTo>
                  <a:lnTo>
                    <a:pt x="2076118" y="2706414"/>
                  </a:lnTo>
                  <a:lnTo>
                    <a:pt x="0" y="27064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076118" cy="27635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4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54240" y="7388"/>
            <a:ext cx="6493715" cy="2357849"/>
            <a:chOff x="0" y="0"/>
            <a:chExt cx="2593963" cy="9418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93963" cy="941860"/>
            </a:xfrm>
            <a:custGeom>
              <a:avLst/>
              <a:gdLst/>
              <a:ahLst/>
              <a:cxnLst/>
              <a:rect l="l" t="t" r="r" b="b"/>
              <a:pathLst>
                <a:path w="2593963" h="941860">
                  <a:moveTo>
                    <a:pt x="0" y="0"/>
                  </a:moveTo>
                  <a:lnTo>
                    <a:pt x="2593963" y="0"/>
                  </a:lnTo>
                  <a:lnTo>
                    <a:pt x="2593963" y="941860"/>
                  </a:lnTo>
                  <a:lnTo>
                    <a:pt x="0" y="9418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685800" cy="6858000"/>
            <a:chOff x="0" y="0"/>
            <a:chExt cx="270933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933" cy="2709333"/>
            </a:xfrm>
            <a:custGeom>
              <a:avLst/>
              <a:gdLst/>
              <a:ahLst/>
              <a:cxnLst/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70933" cy="27664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40"/>
                </a:lnSpc>
              </a:pPr>
              <a:endParaRPr sz="1200"/>
            </a:p>
          </p:txBody>
        </p:sp>
      </p:grpSp>
      <p:sp>
        <p:nvSpPr>
          <p:cNvPr id="10" name="AutoShape 10"/>
          <p:cNvSpPr/>
          <p:nvPr/>
        </p:nvSpPr>
        <p:spPr>
          <a:xfrm>
            <a:off x="1103850" y="2357849"/>
            <a:ext cx="523128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1508349" y="233056"/>
            <a:ext cx="4422291" cy="1891738"/>
          </a:xfrm>
          <a:custGeom>
            <a:avLst/>
            <a:gdLst/>
            <a:ahLst/>
            <a:cxnLst/>
            <a:rect l="l" t="t" r="r" b="b"/>
            <a:pathLst>
              <a:path w="6633436" h="2837607">
                <a:moveTo>
                  <a:pt x="0" y="0"/>
                </a:moveTo>
                <a:lnTo>
                  <a:pt x="6633436" y="0"/>
                </a:lnTo>
                <a:lnTo>
                  <a:pt x="6633436" y="2837607"/>
                </a:lnTo>
                <a:lnTo>
                  <a:pt x="0" y="283760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3" name="Group 13"/>
          <p:cNvGrpSpPr/>
          <p:nvPr/>
        </p:nvGrpSpPr>
        <p:grpSpPr>
          <a:xfrm>
            <a:off x="6754240" y="7388"/>
            <a:ext cx="6493715" cy="2357849"/>
            <a:chOff x="0" y="0"/>
            <a:chExt cx="2593963" cy="9418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93963" cy="941860"/>
            </a:xfrm>
            <a:custGeom>
              <a:avLst/>
              <a:gdLst/>
              <a:ahLst/>
              <a:cxnLst/>
              <a:rect l="l" t="t" r="r" b="b"/>
              <a:pathLst>
                <a:path w="2593963" h="941860">
                  <a:moveTo>
                    <a:pt x="0" y="0"/>
                  </a:moveTo>
                  <a:lnTo>
                    <a:pt x="2593963" y="0"/>
                  </a:lnTo>
                  <a:lnTo>
                    <a:pt x="2593963" y="941860"/>
                  </a:lnTo>
                  <a:lnTo>
                    <a:pt x="0" y="941860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9752" y="2124794"/>
            <a:ext cx="3479163" cy="3569824"/>
            <a:chOff x="0" y="0"/>
            <a:chExt cx="1389778" cy="142599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89778" cy="1425993"/>
            </a:xfrm>
            <a:custGeom>
              <a:avLst/>
              <a:gdLst/>
              <a:ahLst/>
              <a:cxnLst/>
              <a:rect l="l" t="t" r="r" b="b"/>
              <a:pathLst>
                <a:path w="1389778" h="1425993">
                  <a:moveTo>
                    <a:pt x="0" y="0"/>
                  </a:moveTo>
                  <a:lnTo>
                    <a:pt x="1389778" y="0"/>
                  </a:lnTo>
                  <a:lnTo>
                    <a:pt x="1389778" y="1425993"/>
                  </a:lnTo>
                  <a:lnTo>
                    <a:pt x="0" y="1425993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54240" y="4659838"/>
            <a:ext cx="3331025" cy="2198162"/>
            <a:chOff x="0" y="0"/>
            <a:chExt cx="2051858" cy="13540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1858" cy="1354033"/>
            </a:xfrm>
            <a:custGeom>
              <a:avLst/>
              <a:gdLst/>
              <a:ahLst/>
              <a:cxnLst/>
              <a:rect l="l" t="t" r="r" b="b"/>
              <a:pathLst>
                <a:path w="2051858" h="1354033">
                  <a:moveTo>
                    <a:pt x="0" y="0"/>
                  </a:moveTo>
                  <a:lnTo>
                    <a:pt x="2051858" y="0"/>
                  </a:lnTo>
                  <a:lnTo>
                    <a:pt x="2051858" y="1354033"/>
                  </a:lnTo>
                  <a:lnTo>
                    <a:pt x="0" y="1354033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22" name="Picture 21" descr="A blue and white poster with buildings and text&#10;&#10;AI-generated content may be incorrect.">
            <a:extLst>
              <a:ext uri="{FF2B5EF4-FFF2-40B4-BE49-F238E27FC236}">
                <a16:creationId xmlns:a16="http://schemas.microsoft.com/office/drawing/2014/main" id="{9CD77E73-8844-A399-5B0B-CE90E034E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8" y="27036"/>
            <a:ext cx="650035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women standing together in a kitchen&#10;&#10;AI-generated content may be incorrect.">
            <a:extLst>
              <a:ext uri="{FF2B5EF4-FFF2-40B4-BE49-F238E27FC236}">
                <a16:creationId xmlns:a16="http://schemas.microsoft.com/office/drawing/2014/main" id="{47D12BC3-4AF9-03ED-8655-4A01ACB431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239536" y="818188"/>
            <a:ext cx="6258983" cy="5221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5C3AD-BA68-10AF-2DF2-B91A2271F93D}"/>
              </a:ext>
            </a:extLst>
          </p:cNvPr>
          <p:cNvSpPr txBox="1"/>
          <p:nvPr/>
        </p:nvSpPr>
        <p:spPr>
          <a:xfrm>
            <a:off x="5820697" y="228600"/>
            <a:ext cx="6051449" cy="3781335"/>
          </a:xfrm>
          <a:prstGeom prst="rect">
            <a:avLst/>
          </a:prstGeom>
        </p:spPr>
        <p:txBody>
          <a:bodyPr vert="horz" lIns="60960" tIns="30480" rIns="60960" bIns="30480" rtlCol="0" anchor="t">
            <a:normAutofit lnSpcReduction="10000"/>
          </a:bodyPr>
          <a:lstStyle/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CSA has been involved in the 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SDRC Supported Living Roundtable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meetings, and webinars, trainings &amp; meetings on the DDS initiatives and changes that impact SLS services. This ensures we stay proactive and can respond quickly as funding and regulatory changes occur. </a:t>
            </a:r>
          </a:p>
          <a:p>
            <a:pPr algn="just">
              <a:lnSpc>
                <a:spcPct val="90000"/>
              </a:lnSpc>
              <a:spcAft>
                <a:spcPts val="400"/>
              </a:spcAft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Our efforts during 2025 have generated 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</a:rPr>
              <a:t>$2.2 million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in funding. </a:t>
            </a:r>
          </a:p>
          <a:p>
            <a:pPr indent="-152408" algn="just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n-US" sz="2000" b="1" dirty="0">
                <a:solidFill>
                  <a:srgbClr val="000000"/>
                </a:solidFill>
                <a:ea typeface="Palatino" pitchFamily="2" charset="77"/>
                <a:cs typeface="Calibri" panose="020F0502020204030204" pitchFamily="34" charset="0"/>
                <a:sym typeface="Pragmatica Bold"/>
              </a:rPr>
              <a:t>WE ARE EXCITED FOR WHAT 2026 HAS IN STORE AS WE BEGIN OUR 34</a:t>
            </a:r>
            <a:r>
              <a:rPr lang="en-US" sz="2000" b="1" baseline="30000" dirty="0">
                <a:solidFill>
                  <a:srgbClr val="000000"/>
                </a:solidFill>
                <a:ea typeface="Palatino" pitchFamily="2" charset="77"/>
                <a:cs typeface="Calibri" panose="020F0502020204030204" pitchFamily="34" charset="0"/>
                <a:sym typeface="Pragmatica Bold"/>
              </a:rPr>
              <a:t>TH</a:t>
            </a:r>
            <a:r>
              <a:rPr lang="en-US" sz="2000" b="1" dirty="0">
                <a:solidFill>
                  <a:srgbClr val="000000"/>
                </a:solidFill>
                <a:ea typeface="Palatino" pitchFamily="2" charset="77"/>
                <a:cs typeface="Calibri" panose="020F0502020204030204" pitchFamily="34" charset="0"/>
                <a:sym typeface="Pragmatica Bold"/>
              </a:rPr>
              <a:t> YEAR!</a:t>
            </a:r>
          </a:p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</p:txBody>
      </p:sp>
      <p:pic>
        <p:nvPicPr>
          <p:cNvPr id="7" name="Picture 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69C3601C-D7F2-E2D5-F2CC-0F9E74416F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3914" y="3619272"/>
            <a:ext cx="5530593" cy="30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594DFC-38CB-183E-1DD1-2A13E2A3E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331960" cy="3573821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VRTAC &amp; </a:t>
            </a:r>
            <a:br>
              <a:rPr lang="en-US" dirty="0"/>
            </a:br>
            <a:r>
              <a:rPr lang="en-US" dirty="0"/>
              <a:t>VR-related projects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0B06999-ACEB-0ABD-FE72-B2E457311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en-US" sz="3600" dirty="0"/>
              <a:t>Chaz Compton &amp;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92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45674-23AE-A297-9492-D3F331C44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335" y="1523121"/>
            <a:ext cx="9489440" cy="29069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Success of VRTAC-QM led to new RSA funding!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$30 million (over 5 years) for the new, combined VRTAC-QM + VRTAC-QE = </a:t>
            </a:r>
            <a:br>
              <a:rPr lang="en-US" sz="4000" dirty="0"/>
            </a:br>
            <a:r>
              <a:rPr lang="en-US" sz="4000" dirty="0"/>
              <a:t>one national VRTAC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 SDSU Interwork!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2025 - 2030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083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13F4EA-9F3B-81D4-EFC8-5235CEFF9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Autofit/>
          </a:bodyPr>
          <a:lstStyle/>
          <a:p>
            <a:r>
              <a:rPr lang="en-US" dirty="0"/>
              <a:t>VRTAC-QM met/surpassed all goals </a:t>
            </a:r>
            <a:br>
              <a:rPr lang="en-US" dirty="0"/>
            </a:br>
            <a:r>
              <a:rPr lang="en-US" dirty="0"/>
              <a:t>(2020-25)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358CB68-C759-3B2A-AFA5-2C3266C3F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Autofit/>
          </a:bodyPr>
          <a:lstStyle/>
          <a:p>
            <a:r>
              <a:rPr lang="en-US" sz="3200" dirty="0"/>
              <a:t>New VRTAC will build on success of relationships, strategies, training, and technology resources</a:t>
            </a:r>
          </a:p>
          <a:p>
            <a:r>
              <a:rPr lang="en-US" sz="3200" dirty="0"/>
              <a:t>PI: Dr. Mark Tucker</a:t>
            </a:r>
          </a:p>
          <a:p>
            <a:r>
              <a:rPr lang="en-US" sz="3200" dirty="0"/>
              <a:t>Project Director: Dr. Chaz Compton</a:t>
            </a:r>
          </a:p>
          <a:p>
            <a:r>
              <a:rPr lang="en-US" sz="3200" dirty="0"/>
              <a:t>Project Co-Director: Dr. Meera Adya</a:t>
            </a:r>
          </a:p>
          <a:p>
            <a:r>
              <a:rPr lang="en-US" sz="3200" dirty="0"/>
              <a:t>Partners: George </a:t>
            </a:r>
            <a:r>
              <a:rPr lang="en-US" sz="3200"/>
              <a:t>Washington University, NDI</a:t>
            </a:r>
            <a:r>
              <a:rPr lang="en-US" sz="3200" dirty="0"/>
              <a:t>, </a:t>
            </a:r>
            <a:r>
              <a:rPr lang="en-US" sz="3200" dirty="0" err="1"/>
              <a:t>YesLMS</a:t>
            </a:r>
            <a:r>
              <a:rPr lang="en-US" sz="3200" dirty="0"/>
              <a:t>, Case Review Solutions, </a:t>
            </a:r>
            <a:r>
              <a:rPr lang="en-US" sz="3200" dirty="0" err="1"/>
              <a:t>Intellitect</a:t>
            </a:r>
            <a:r>
              <a:rPr lang="en-US" sz="3200" dirty="0"/>
              <a:t>, and </a:t>
            </a:r>
            <a:r>
              <a:rPr lang="en-US" sz="3200" dirty="0" err="1"/>
              <a:t>SaraWorks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24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F54C-DFDB-B586-345B-45ADAFEA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Projects with SVRAs in 2025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B1D466-2CBE-9BD0-3838-ADDB64C0E1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64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CF3021-99F9-B110-5707-9006389BB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2" y="891652"/>
            <a:ext cx="4412021" cy="3741308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National Rehabilitation Leadership Institute (NRLI)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2025</a:t>
            </a:r>
          </a:p>
        </p:txBody>
      </p:sp>
      <p:pic>
        <p:nvPicPr>
          <p:cNvPr id="3" name="Picture 2" descr="NRLI logo. A gold medallion with San Diego State University at the top, Leadership at the bottom, and NRLI in the center.">
            <a:extLst>
              <a:ext uri="{FF2B5EF4-FFF2-40B4-BE49-F238E27FC236}">
                <a16:creationId xmlns:a16="http://schemas.microsoft.com/office/drawing/2014/main" id="{1611CD24-4124-616D-3704-5EE649BE3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13569"/>
            <a:ext cx="5608320" cy="5586412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221B94B-565B-A4B7-6E24-A4B6D4B0C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4710730"/>
            <a:ext cx="3975090" cy="1655762"/>
          </a:xfrm>
        </p:spPr>
        <p:txBody>
          <a:bodyPr/>
          <a:lstStyle/>
          <a:p>
            <a:endParaRPr lang="en-US" dirty="0"/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Cheryl Fuller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8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D748C2-4502-834A-6412-5DD98CF2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NRLI in 2025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8049D-EED7-A7B6-C29D-146124A6E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695" y="426720"/>
            <a:ext cx="7357583" cy="599440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The 2025 NRLI faculty included five former state VR directors, one of whom is a former RSA Commissioner, and all faculty have decades of experience in Vocational Rehabilitation: </a:t>
            </a:r>
          </a:p>
          <a:p>
            <a:pPr lvl="1"/>
            <a:r>
              <a:rPr lang="en-US" sz="2800" dirty="0"/>
              <a:t>Faculty Members: Allison Flanigan, Michael Greco, Kenna Hickman, Mark Schultz, John Walsh, and new faculty member Cheryl Fuller.</a:t>
            </a:r>
          </a:p>
          <a:p>
            <a:r>
              <a:rPr lang="en-US" dirty="0"/>
              <a:t>Weeklong seminars (sessions) were conducted in February, May, and August, with executive coaching provided during and between sessions. The fourth and final session will be held in February 2026.</a:t>
            </a:r>
          </a:p>
          <a:p>
            <a:r>
              <a:rPr lang="en-US" dirty="0"/>
              <a:t>As of December, the 2025 NRLI Cohort is a dynamic group of 28 current and emerging VR leaders from 18 State VR Agencies (SVRAs). </a:t>
            </a:r>
          </a:p>
          <a:p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E7B241-F2FE-84D7-43FC-2184BF250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804" y="4688458"/>
            <a:ext cx="1844299" cy="1837094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91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F88586-B11E-FE25-2DFF-33347C0A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81" y="1020260"/>
            <a:ext cx="9941561" cy="9312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2025 Projects: </a:t>
            </a:r>
            <a:r>
              <a:rPr lang="en-US" sz="4000" dirty="0"/>
              <a:t>NRLI participants worked in groups to identify an issue affecting the national VR program.</a:t>
            </a:r>
            <a:br>
              <a:rPr lang="en-US" dirty="0"/>
            </a:b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5829A03-DA3B-C53A-DF6D-4696BE3CF71C}"/>
              </a:ext>
            </a:extLst>
          </p:cNvPr>
          <p:cNvSpPr txBox="1">
            <a:spLocks/>
          </p:cNvSpPr>
          <p:nvPr/>
        </p:nvSpPr>
        <p:spPr>
          <a:xfrm>
            <a:off x="792081" y="1812302"/>
            <a:ext cx="9474611" cy="44188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•"/>
              <a:defRPr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•"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6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24028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Their work proposed solutions to: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data collection for the RSA-911 report 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interstate data exchange among SVRAs</a:t>
            </a:r>
          </a:p>
          <a:p>
            <a:r>
              <a:rPr lang="en-US" sz="2400" dirty="0">
                <a:solidFill>
                  <a:schemeClr val="tx1"/>
                </a:solidFill>
              </a:rPr>
              <a:t>vendor payment structures to focus on outcomes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rebrand the national VR program to better align the program’s name with its mission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improve counselor recruitment, training and retention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create a national framework for new counselor training and professional development</a:t>
            </a:r>
          </a:p>
        </p:txBody>
      </p:sp>
      <p:pic>
        <p:nvPicPr>
          <p:cNvPr id="7" name="Picture 6" descr="NRLI logo. A gold medallion with San Diego State University at the top, Leadership at the bottom, and NRLI in the center.">
            <a:extLst>
              <a:ext uri="{FF2B5EF4-FFF2-40B4-BE49-F238E27FC236}">
                <a16:creationId xmlns:a16="http://schemas.microsoft.com/office/drawing/2014/main" id="{F49706A9-92F6-1AC8-B539-B3C3368699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600" y="5070880"/>
            <a:ext cx="986319" cy="9824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2227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A80C77-1DE3-E25C-488B-2B4A39B3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D85DE1-485C-8913-03DC-42DA8A9F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62" y="613123"/>
            <a:ext cx="5323715" cy="875748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Program Improvements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8E7AA8-8D5A-B350-F27E-66E0721D5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062" y="1637732"/>
            <a:ext cx="6521210" cy="460714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New topics introduced:</a:t>
            </a:r>
          </a:p>
          <a:p>
            <a:pPr>
              <a:buFontTx/>
              <a:buChar char="-"/>
            </a:pPr>
            <a:r>
              <a:rPr lang="en-US" dirty="0"/>
              <a:t>Root cause analysis strategies</a:t>
            </a:r>
          </a:p>
          <a:p>
            <a:pPr>
              <a:buFontTx/>
              <a:buChar char="-"/>
            </a:pPr>
            <a:r>
              <a:rPr lang="en-US" dirty="0"/>
              <a:t>Managing change &amp; leading through change</a:t>
            </a:r>
          </a:p>
          <a:p>
            <a:pPr>
              <a:buFontTx/>
              <a:buChar char="-"/>
            </a:pPr>
            <a:r>
              <a:rPr lang="en-US" dirty="0"/>
              <a:t>Rapid engagement strategies</a:t>
            </a:r>
          </a:p>
          <a:p>
            <a:pPr>
              <a:buFontTx/>
              <a:buChar char="-"/>
            </a:pPr>
            <a:r>
              <a:rPr lang="en-US" dirty="0"/>
              <a:t>Offered a one-day virtual session on leading during uncertainty </a:t>
            </a:r>
          </a:p>
          <a:p>
            <a:pPr>
              <a:buFontTx/>
              <a:buChar char="-"/>
            </a:pPr>
            <a:r>
              <a:rPr lang="en-US" dirty="0"/>
              <a:t>First draft of paper presentations prior to final presentations in DC in Feb. 2026</a:t>
            </a:r>
          </a:p>
          <a:p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NRLI logo. A gold medallion with San Diego State University at the top, Leadership at the bottom, and NRLI in the center.">
            <a:extLst>
              <a:ext uri="{FF2B5EF4-FFF2-40B4-BE49-F238E27FC236}">
                <a16:creationId xmlns:a16="http://schemas.microsoft.com/office/drawing/2014/main" id="{6A47D778-11C8-7743-253F-D0F257D99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8" b="-3"/>
          <a:stretch>
            <a:fillRect/>
          </a:stretch>
        </p:blipFill>
        <p:spPr>
          <a:xfrm>
            <a:off x="9046637" y="2340129"/>
            <a:ext cx="2363929" cy="236393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352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11170-4F7F-F691-2AE5-9FB37E1D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Responding to changes in federal policy, priorities, funding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80CCBE-4882-F5C1-30FA-71F0976614E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45473495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37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55BA0-6F7A-266B-B3CD-52D1BDEBF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31E90C-B25B-88CC-D1B2-DD37DB6D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88" y="0"/>
            <a:ext cx="10293179" cy="1088136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/>
              <a:t>Looking Ahead to 2026</a:t>
            </a:r>
            <a:endParaRPr lang="en-US" sz="4000" dirty="0"/>
          </a:p>
        </p:txBody>
      </p:sp>
      <p:graphicFrame>
        <p:nvGraphicFramePr>
          <p:cNvPr id="7" name="Content Placeholder 4" descr="2024 NRLI Cohort Summary">
            <a:extLst>
              <a:ext uri="{FF2B5EF4-FFF2-40B4-BE49-F238E27FC236}">
                <a16:creationId xmlns:a16="http://schemas.microsoft.com/office/drawing/2014/main" id="{8DF47F44-CB61-F353-799A-2CD27E35B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563483"/>
              </p:ext>
            </p:extLst>
          </p:nvPr>
        </p:nvGraphicFramePr>
        <p:xfrm>
          <a:off x="1341120" y="1220056"/>
          <a:ext cx="9509760" cy="4962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 descr="NRLI logo. A gold medallion with San Diego State University at the top, Leadership at the bottom, and NRLI in the center.">
            <a:extLst>
              <a:ext uri="{FF2B5EF4-FFF2-40B4-BE49-F238E27FC236}">
                <a16:creationId xmlns:a16="http://schemas.microsoft.com/office/drawing/2014/main" id="{D4C878FE-CBF6-9D64-8C7B-94112D62CE1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268" y="184064"/>
            <a:ext cx="986319" cy="9824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1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4E0D21-D286-E2C9-8050-CBA4AF1C3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4683"/>
            <a:ext cx="9144000" cy="2551829"/>
          </a:xfrm>
        </p:spPr>
        <p:txBody>
          <a:bodyPr anchor="ctr">
            <a:normAutofit/>
          </a:bodyPr>
          <a:lstStyle/>
          <a:p>
            <a:r>
              <a:rPr lang="en-US" sz="6600" dirty="0"/>
              <a:t>Pathways to Success Project</a:t>
            </a:r>
            <a:r>
              <a:rPr lang="en-US" sz="6600" dirty="0">
                <a:effectLst/>
              </a:rPr>
              <a:t> </a:t>
            </a:r>
            <a:br>
              <a:rPr lang="en-US" sz="6600" dirty="0">
                <a:effectLst/>
              </a:rPr>
            </a:br>
            <a:r>
              <a:rPr lang="en-US" sz="4400" dirty="0">
                <a:effectLst/>
              </a:rPr>
              <a:t>DIF grant with CA DOR</a:t>
            </a:r>
            <a:endParaRPr lang="en-US" sz="4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94C939-0DBC-8D7C-01BC-789ED4118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8331"/>
            <a:ext cx="9144000" cy="1182135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Esmeralda Jones, Director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14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A97BB-EB27-E6BE-658A-818546C4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507" y="715279"/>
            <a:ext cx="8074815" cy="1113522"/>
          </a:xfrm>
        </p:spPr>
        <p:txBody>
          <a:bodyPr anchor="ctr">
            <a:normAutofit/>
          </a:bodyPr>
          <a:lstStyle/>
          <a:p>
            <a:r>
              <a:rPr lang="en-US" dirty="0"/>
              <a:t>Project Highlights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1424411-2669-2042-3A30-68711C3B4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507" y="1828801"/>
            <a:ext cx="8986520" cy="4022344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/>
              <a:t>1. Systems Built &amp; Launched</a:t>
            </a:r>
            <a:endParaRPr lang="en-US" sz="2600" dirty="0"/>
          </a:p>
          <a:p>
            <a:pPr lvl="0"/>
            <a:r>
              <a:rPr lang="en-US" sz="2400" dirty="0"/>
              <a:t>Business Engagement Tool (BET)</a:t>
            </a:r>
          </a:p>
          <a:p>
            <a:pPr lvl="0"/>
            <a:r>
              <a:rPr lang="en-US" sz="2400" dirty="0"/>
              <a:t>Automated Vocational Pathways Form (career ladders, salaries, certifications, training routes, IPE-ready downloads)</a:t>
            </a:r>
          </a:p>
          <a:p>
            <a:pPr lvl="0"/>
            <a:r>
              <a:rPr lang="en-US" sz="2400" dirty="0"/>
              <a:t>National Apprenticeship Listings integrated into TCI</a:t>
            </a:r>
          </a:p>
          <a:p>
            <a:pPr marL="0" indent="0">
              <a:buNone/>
            </a:pPr>
            <a:r>
              <a:rPr lang="en-US" sz="2600" b="1" dirty="0"/>
              <a:t>2. Reporting &amp; Automation</a:t>
            </a:r>
            <a:endParaRPr lang="en-US" sz="2600" dirty="0"/>
          </a:p>
          <a:p>
            <a:pPr lvl="0"/>
            <a:r>
              <a:rPr lang="en-US" sz="2400" b="1" dirty="0"/>
              <a:t>Designed automated BET reporting</a:t>
            </a:r>
            <a:r>
              <a:rPr lang="en-US" sz="2400" dirty="0"/>
              <a:t> (daily, monthly, yearly) that will automate WIOA indicators, including Business Engagement Measure 6 and measurable skill gains</a:t>
            </a:r>
          </a:p>
          <a:p>
            <a:pPr lvl="0"/>
            <a:r>
              <a:rPr lang="en-US" sz="2400" b="1" dirty="0"/>
              <a:t>Will</a:t>
            </a:r>
            <a:r>
              <a:rPr lang="en-US" sz="2400" dirty="0"/>
              <a:t> remove manual reporting and </a:t>
            </a:r>
            <a:r>
              <a:rPr lang="en-US" sz="2400" b="1" dirty="0"/>
              <a:t>will</a:t>
            </a:r>
            <a:r>
              <a:rPr lang="en-US" sz="2400" dirty="0"/>
              <a:t> increase accuracy once released (Projected for 2026)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949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9931-0590-3762-A2CF-9C8E8E1BE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836" y="335280"/>
            <a:ext cx="7373284" cy="6527789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3. Training &amp; Capacity Building</a:t>
            </a:r>
            <a:endParaRPr lang="en-US" dirty="0"/>
          </a:p>
          <a:p>
            <a:pPr lvl="0"/>
            <a:r>
              <a:rPr lang="en-US" sz="2400" dirty="0"/>
              <a:t>Built a centralized Career Pathways &amp; Business Engagement Repository</a:t>
            </a:r>
          </a:p>
          <a:p>
            <a:pPr lvl="0"/>
            <a:r>
              <a:rPr lang="en-US" sz="2400" dirty="0"/>
              <a:t>Career Pathways trainings were highly successful, leading to strong adoption and improved counselor competency</a:t>
            </a:r>
          </a:p>
          <a:p>
            <a:pPr lvl="0"/>
            <a:r>
              <a:rPr lang="en-US" sz="2400" dirty="0"/>
              <a:t>Training success allowed the program to transition from monthly mandatory sessions to a flexible on-demand model</a:t>
            </a:r>
          </a:p>
          <a:p>
            <a:pPr lvl="0"/>
            <a:r>
              <a:rPr lang="en-US" sz="2400" dirty="0"/>
              <a:t>Counselor performance improved significantly, and several counselors were promoted into management roles</a:t>
            </a:r>
          </a:p>
          <a:p>
            <a:pPr lvl="0"/>
            <a:r>
              <a:rPr lang="en-US" sz="2400" dirty="0"/>
              <a:t>Currently creating a secure, authorized-access YouTube training channel for trainees only</a:t>
            </a:r>
          </a:p>
          <a:p>
            <a:pPr marL="0" indent="0">
              <a:buNone/>
            </a:pPr>
            <a:r>
              <a:rPr lang="en-US" b="1" dirty="0"/>
              <a:t>4. Collaboration &amp; Expansion</a:t>
            </a:r>
            <a:endParaRPr lang="en-US" dirty="0"/>
          </a:p>
          <a:p>
            <a:pPr lvl="0"/>
            <a:r>
              <a:rPr lang="en-US" sz="2400" dirty="0"/>
              <a:t>Facilitated introductions with the United States Department of Labor</a:t>
            </a:r>
          </a:p>
          <a:p>
            <a:pPr lvl="0"/>
            <a:r>
              <a:rPr lang="en-US" sz="2400" dirty="0"/>
              <a:t>Facilitated introductions with the California Division of Apprenticeship Standards</a:t>
            </a:r>
          </a:p>
          <a:p>
            <a:pPr lvl="0"/>
            <a:r>
              <a:rPr lang="en-US" sz="2400" dirty="0"/>
              <a:t>PSP counselor and business engagement teams completed neurodiversity trainings with UCSD Tarjan Center </a:t>
            </a:r>
          </a:p>
          <a:p>
            <a:pPr marL="0" indent="0">
              <a:buNone/>
            </a:pPr>
            <a:r>
              <a:rPr lang="en-US" b="1" dirty="0"/>
              <a:t>5. User Experience &amp; Workflow Improvements</a:t>
            </a:r>
            <a:endParaRPr lang="en-US" dirty="0"/>
          </a:p>
          <a:p>
            <a:pPr lvl="0"/>
            <a:r>
              <a:rPr lang="en-US" sz="2400" dirty="0"/>
              <a:t>Designed a more intuitive TCI landing page</a:t>
            </a:r>
          </a:p>
          <a:p>
            <a:pPr lvl="0"/>
            <a:r>
              <a:rPr lang="en-US" sz="2400" dirty="0"/>
              <a:t>Standardized workflows for business engagement, career pathways, and training access</a:t>
            </a: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5DF7C-73F1-0CC7-4480-537512D6B807}"/>
              </a:ext>
            </a:extLst>
          </p:cNvPr>
          <p:cNvSpPr txBox="1"/>
          <p:nvPr/>
        </p:nvSpPr>
        <p:spPr>
          <a:xfrm>
            <a:off x="39335" y="4615920"/>
            <a:ext cx="3905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Pathways to Success</a:t>
            </a:r>
          </a:p>
        </p:txBody>
      </p:sp>
    </p:spTree>
    <p:extLst>
      <p:ext uri="{BB962C8B-B14F-4D97-AF65-F5344CB8AC3E}">
        <p14:creationId xmlns:p14="http://schemas.microsoft.com/office/powerpoint/2010/main" val="11918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F9403-F472-17F0-6F40-9A4EBCC16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4683"/>
            <a:ext cx="9144000" cy="2551829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Tech-PIECS</a:t>
            </a:r>
            <a:r>
              <a:rPr lang="en-US" sz="3600" dirty="0"/>
              <a:t>: Technology Partners Increasing Employment through Coordinated Services</a:t>
            </a:r>
            <a:br>
              <a:rPr lang="en-US" sz="3600" dirty="0"/>
            </a:br>
            <a:r>
              <a:rPr lang="en-US" sz="3600" dirty="0"/>
              <a:t>DIF grant with CNMI: $9.1 million (5 years) </a:t>
            </a:r>
            <a:br>
              <a:rPr lang="en-US" sz="3600" dirty="0"/>
            </a:br>
            <a:r>
              <a:rPr lang="en-US" sz="3600" dirty="0"/>
              <a:t>with $350,000/yr to Interwork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2B4D9FC-ECAE-2613-6F4D-22FBB864E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6981"/>
            <a:ext cx="9144000" cy="1182135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PI: Dr. Caren Sax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Project Director: Leticia (Letty) Vavasour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60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BA40F49-6490-49E1-AB89-4B5946083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4430" y="1"/>
            <a:ext cx="12191695" cy="68474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07B30-7B85-E091-339F-0996531CC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52" y="278033"/>
            <a:ext cx="5775148" cy="1415845"/>
          </a:xfrm>
        </p:spPr>
        <p:txBody>
          <a:bodyPr anchor="b">
            <a:normAutofit fontScale="90000"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First training with local partners on MPT process in Saipan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802B055-136D-F059-B3CF-F4B20CDE9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126" y="1835736"/>
            <a:ext cx="5222021" cy="4869864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2"/>
                </a:solidFill>
              </a:rPr>
              <a:t>Partners:</a:t>
            </a:r>
          </a:p>
          <a:p>
            <a:r>
              <a:rPr lang="en-US" sz="2600" dirty="0">
                <a:solidFill>
                  <a:schemeClr val="tx2"/>
                </a:solidFill>
              </a:rPr>
              <a:t>Northern Marianas College</a:t>
            </a:r>
          </a:p>
          <a:p>
            <a:r>
              <a:rPr lang="en-US" sz="2600" dirty="0">
                <a:solidFill>
                  <a:schemeClr val="tx2"/>
                </a:solidFill>
              </a:rPr>
              <a:t>Office of Vocational Rehabilitation</a:t>
            </a:r>
          </a:p>
          <a:p>
            <a:r>
              <a:rPr lang="en-US" sz="2600" dirty="0">
                <a:solidFill>
                  <a:schemeClr val="tx2"/>
                </a:solidFill>
              </a:rPr>
              <a:t>Center for Living Independently</a:t>
            </a:r>
          </a:p>
          <a:p>
            <a:r>
              <a:rPr lang="en-US" sz="2600" dirty="0">
                <a:solidFill>
                  <a:schemeClr val="tx2"/>
                </a:solidFill>
              </a:rPr>
              <a:t>Council on Developmental Disabilities</a:t>
            </a:r>
          </a:p>
          <a:p>
            <a:r>
              <a:rPr lang="en-US" sz="2600" dirty="0">
                <a:solidFill>
                  <a:schemeClr val="tx2"/>
                </a:solidFill>
              </a:rPr>
              <a:t>Northern Marianas Technical Institute (</a:t>
            </a:r>
            <a:r>
              <a:rPr lang="en-US" sz="2600" dirty="0" err="1">
                <a:solidFill>
                  <a:schemeClr val="tx2"/>
                </a:solidFill>
              </a:rPr>
              <a:t>NMTech</a:t>
            </a:r>
            <a:r>
              <a:rPr lang="en-US" sz="2600" dirty="0">
                <a:solidFill>
                  <a:schemeClr val="tx2"/>
                </a:solidFill>
              </a:rPr>
              <a:t>)</a:t>
            </a:r>
          </a:p>
          <a:p>
            <a:r>
              <a:rPr lang="en-US" sz="2600" dirty="0">
                <a:solidFill>
                  <a:schemeClr val="tx2"/>
                </a:solidFill>
              </a:rPr>
              <a:t>Interwork &amp; </a:t>
            </a:r>
            <a:r>
              <a:rPr lang="en-US" sz="2600" dirty="0" err="1">
                <a:solidFill>
                  <a:schemeClr val="tx2"/>
                </a:solidFill>
              </a:rPr>
              <a:t>SaraWorks</a:t>
            </a:r>
            <a:endParaRPr lang="en-US" sz="2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400" b="1" dirty="0"/>
              <a:t>Overall goal: </a:t>
            </a:r>
            <a:r>
              <a:rPr lang="en-US" sz="3400" dirty="0"/>
              <a:t>Provide personalized advanced technology services combined with comprehensive transition and reintegration services to disconnected youth and adults with disabilities with the goal of increasing their independence, education &amp; competitive integrated employment</a:t>
            </a:r>
            <a:endParaRPr lang="en-US" sz="3400" dirty="0">
              <a:solidFill>
                <a:schemeClr val="tx2"/>
              </a:solidFill>
            </a:endParaRPr>
          </a:p>
        </p:txBody>
      </p:sp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A013A1A-13C5-1BA4-629C-DE1A8285DE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6181744" y="136525"/>
            <a:ext cx="6010069" cy="3359093"/>
          </a:xfrm>
          <a:prstGeom prst="rect">
            <a:avLst/>
          </a:prstGeom>
        </p:spPr>
      </p:pic>
      <p:pic>
        <p:nvPicPr>
          <p:cNvPr id="5" name="Content Placeholder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7398C4C-9A24-0EE9-1C09-07ACB7D29A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181744" y="3495618"/>
            <a:ext cx="6010069" cy="335909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C406F5B-6AB1-4F59-BBBB-3488A390D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68760" y="15796"/>
            <a:ext cx="6423053" cy="6838915"/>
            <a:chOff x="5742280" y="15796"/>
            <a:chExt cx="6423053" cy="683891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E373B8-6DB0-44E7-9D9A-501B6FDFC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57719" y="75800"/>
              <a:ext cx="6007612" cy="6778911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2B7F0B0-E102-4757-9055-800A572A4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9360" y="75800"/>
              <a:ext cx="6025971" cy="6778911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AB4BAB0-028A-4315-907B-73C93ECCB0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6634" y="56513"/>
              <a:ext cx="6028697" cy="679819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D9C0146C-E4E0-4055-8429-E93F25CA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0215" y="15796"/>
              <a:ext cx="6165116" cy="6838915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4D7E2836-120A-433B-84C1-FA3AC0D65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42280" y="15796"/>
              <a:ext cx="6423053" cy="6838915"/>
            </a:xfrm>
            <a:custGeom>
              <a:avLst/>
              <a:gdLst>
                <a:gd name="connsiteX0" fmla="*/ 5953481 w 6423053"/>
                <a:gd name="connsiteY0" fmla="*/ 0 h 6858000"/>
                <a:gd name="connsiteX1" fmla="*/ 6423053 w 6423053"/>
                <a:gd name="connsiteY1" fmla="*/ 0 h 6858000"/>
                <a:gd name="connsiteX2" fmla="*/ 6423053 w 6423053"/>
                <a:gd name="connsiteY2" fmla="*/ 198945 h 6858000"/>
                <a:gd name="connsiteX3" fmla="*/ 6376812 w 6423053"/>
                <a:gd name="connsiteY3" fmla="*/ 175262 h 6858000"/>
                <a:gd name="connsiteX4" fmla="*/ 5997696 w 6423053"/>
                <a:gd name="connsiteY4" fmla="*/ 14961 h 6858000"/>
                <a:gd name="connsiteX5" fmla="*/ 0 w 6423053"/>
                <a:gd name="connsiteY5" fmla="*/ 0 h 6858000"/>
                <a:gd name="connsiteX6" fmla="*/ 3135749 w 6423053"/>
                <a:gd name="connsiteY6" fmla="*/ 0 h 6858000"/>
                <a:gd name="connsiteX7" fmla="*/ 3091534 w 6423053"/>
                <a:gd name="connsiteY7" fmla="*/ 14961 h 6858000"/>
                <a:gd name="connsiteX8" fmla="*/ 318496 w 6423053"/>
                <a:gd name="connsiteY8" fmla="*/ 3984640 h 6858000"/>
                <a:gd name="connsiteX9" fmla="*/ 1283537 w 6423053"/>
                <a:gd name="connsiteY9" fmla="*/ 6672844 h 6858000"/>
                <a:gd name="connsiteX10" fmla="*/ 1451818 w 6423053"/>
                <a:gd name="connsiteY10" fmla="*/ 6858000 h 6858000"/>
                <a:gd name="connsiteX11" fmla="*/ 0 w 6423053"/>
                <a:gd name="connsiteY11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53" h="6858000">
                  <a:moveTo>
                    <a:pt x="5953481" y="0"/>
                  </a:moveTo>
                  <a:lnTo>
                    <a:pt x="6423053" y="0"/>
                  </a:lnTo>
                  <a:lnTo>
                    <a:pt x="6423053" y="198945"/>
                  </a:lnTo>
                  <a:lnTo>
                    <a:pt x="6376812" y="175262"/>
                  </a:lnTo>
                  <a:cubicBezTo>
                    <a:pt x="6253642" y="115913"/>
                    <a:pt x="6127152" y="62361"/>
                    <a:pt x="5997696" y="14961"/>
                  </a:cubicBezTo>
                  <a:close/>
                  <a:moveTo>
                    <a:pt x="0" y="0"/>
                  </a:moveTo>
                  <a:lnTo>
                    <a:pt x="3135749" y="0"/>
                  </a:lnTo>
                  <a:lnTo>
                    <a:pt x="3091534" y="14961"/>
                  </a:lnTo>
                  <a:cubicBezTo>
                    <a:pt x="1473341" y="607461"/>
                    <a:pt x="318496" y="2161186"/>
                    <a:pt x="318496" y="3984640"/>
                  </a:cubicBezTo>
                  <a:cubicBezTo>
                    <a:pt x="318496" y="5005774"/>
                    <a:pt x="680656" y="5942322"/>
                    <a:pt x="1283537" y="6672844"/>
                  </a:cubicBezTo>
                  <a:lnTo>
                    <a:pt x="1451818" y="6858000"/>
                  </a:lnTo>
                  <a:lnTo>
                    <a:pt x="0" y="68580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88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62763-5594-6AB9-7457-D0E35645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 dirty="0"/>
              <a:t>Next steps for 2026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6E06-76E1-ECCC-EF11-FB5F1215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dirty="0"/>
              <a:t>Letty traveling to CNMI to offer training, technical assistance</a:t>
            </a:r>
          </a:p>
          <a:p>
            <a:r>
              <a:rPr lang="en-US" dirty="0"/>
              <a:t>Francesca (</a:t>
            </a:r>
            <a:r>
              <a:rPr lang="en-US" dirty="0" err="1"/>
              <a:t>SaraWorks</a:t>
            </a:r>
            <a:r>
              <a:rPr lang="en-US" dirty="0"/>
              <a:t>) traveling to CNMI to design technology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islands&#10;&#10;AI-generated content may be incorrect.">
            <a:extLst>
              <a:ext uri="{FF2B5EF4-FFF2-40B4-BE49-F238E27FC236}">
                <a16:creationId xmlns:a16="http://schemas.microsoft.com/office/drawing/2014/main" id="{72273283-9A7E-74E0-965E-A0F1D0ADB3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711" y="650494"/>
            <a:ext cx="4978072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E1A507-0E37-413E-896F-9BD84B5E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Transition- &amp; employment-focused projects </a:t>
            </a:r>
          </a:p>
        </p:txBody>
      </p:sp>
    </p:spTree>
    <p:extLst>
      <p:ext uri="{BB962C8B-B14F-4D97-AF65-F5344CB8AC3E}">
        <p14:creationId xmlns:p14="http://schemas.microsoft.com/office/powerpoint/2010/main" val="37387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626E2-C3B0-AFAD-2CB9-998BCDDEF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192A7A-1CD7-C096-0535-135FA5F0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309708"/>
          </a:xfrm>
        </p:spPr>
        <p:txBody>
          <a:bodyPr anchor="b">
            <a:normAutofit/>
          </a:bodyPr>
          <a:lstStyle/>
          <a:p>
            <a:r>
              <a:rPr lang="en-US" sz="3800">
                <a:latin typeface="Avenir Next" panose="020B0503020202020204" pitchFamily="34" charset="0"/>
              </a:rPr>
              <a:t>Employment Transition Demonstration – </a:t>
            </a:r>
            <a:br>
              <a:rPr lang="en-US" sz="3800">
                <a:latin typeface="Avenir Next" panose="020B0503020202020204" pitchFamily="34" charset="0"/>
              </a:rPr>
            </a:br>
            <a:r>
              <a:rPr lang="en-US" sz="3800">
                <a:latin typeface="Avenir Next" panose="020B0503020202020204" pitchFamily="34" charset="0"/>
              </a:rPr>
              <a:t>New York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EFC6C7-C5D4-4332-ABC9-50BB480BA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38" y="2323226"/>
            <a:ext cx="10143668" cy="4147845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esearch demonstration project funded by the U.S. Department of Labor, Office of Disability Employment Policy (ODEP) for 5 years - $1.9 million to SDSU-II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Focus on multiply-marginalized youth population(s) by building upon: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PROMISE, SSI Youth Solutions, and Guideposts for Success Framework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Partner with NYS Department of Labor, Adult Career and Continuing Education Services –ACCES (VR and Adult Ed), Office of Mental Health, and Youth Power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Serving 800 Youth – Finished Pilot – Full Launch in 2025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Led by Drew Karhan, Amber McConnell, and Karen Little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55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8C7E0D-97C4-0360-3869-85A64C0FE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B32878-188E-B7C6-38C5-E6AB66AB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venir Next" panose="020B0503020202020204" pitchFamily="34" charset="0"/>
              </a:rPr>
              <a:t>Center for Advancing Policy on Employment for Youth (CAPE-Youth)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A17F56-31D4-B035-A78A-CDBD2A196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Funded by the U.S. Department of Labor, Office of Disability Employment Policy (ODEP) - 5-year award: $1.4 Million to SDSU-II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Partner with the Council of State Governments, Cornell University, and the National Association of Workforce Development Professionals.</a:t>
            </a:r>
          </a:p>
          <a:p>
            <a:r>
              <a:rPr lang="en-US" b="0" dirty="0">
                <a:latin typeface="+mn-lt"/>
              </a:rPr>
              <a:t>Researches new and existing innovative policy and practice; develops strategic partnerships; shares best practices among key stakeholders; and assists states in changing policy and practice.</a:t>
            </a:r>
          </a:p>
          <a:p>
            <a:r>
              <a:rPr lang="en-US" b="0" dirty="0">
                <a:latin typeface="+mn-lt"/>
              </a:rPr>
              <a:t>Engaging working group states: LA, ND, NH, NV, and WV.</a:t>
            </a:r>
          </a:p>
          <a:p>
            <a:r>
              <a:rPr lang="en-US" b="0" dirty="0">
                <a:latin typeface="+mn-lt"/>
                <a:cs typeface="Calibri" panose="020F0502020204030204" pitchFamily="34" charset="0"/>
              </a:rPr>
              <a:t>Led by Drew Karhan, Amber McConnell, Patricia Henke, Mari Guillermo, and Mary Baker-</a:t>
            </a:r>
            <a:r>
              <a:rPr lang="en-US" b="0" dirty="0" err="1">
                <a:latin typeface="+mn-lt"/>
                <a:cs typeface="Calibri" panose="020F0502020204030204" pitchFamily="34" charset="0"/>
              </a:rPr>
              <a:t>Ericzen</a:t>
            </a:r>
            <a:endParaRPr lang="en-US" b="0" dirty="0">
              <a:latin typeface="+mn-lt"/>
            </a:endParaRP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721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CE7D-D33F-DE68-2183-75EB1B56D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62" y="265176"/>
            <a:ext cx="10861589" cy="1088136"/>
          </a:xfrm>
        </p:spPr>
        <p:txBody>
          <a:bodyPr anchor="b">
            <a:normAutofit/>
          </a:bodyPr>
          <a:lstStyle/>
          <a:p>
            <a:r>
              <a:rPr lang="en-US" sz="3500"/>
              <a:t>Thanks to the efforts of the Principal Investigators! </a:t>
            </a:r>
          </a:p>
        </p:txBody>
      </p:sp>
      <p:graphicFrame>
        <p:nvGraphicFramePr>
          <p:cNvPr id="7" name="Content Placeholder 2" descr="List of PIs">
            <a:extLst>
              <a:ext uri="{FF2B5EF4-FFF2-40B4-BE49-F238E27FC236}">
                <a16:creationId xmlns:a16="http://schemas.microsoft.com/office/drawing/2014/main" id="{D5897B5B-F1E4-6206-BE42-89F64E0AA0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4577185"/>
              </p:ext>
            </p:extLst>
          </p:nvPr>
        </p:nvGraphicFramePr>
        <p:xfrm>
          <a:off x="1125415" y="1527349"/>
          <a:ext cx="9725465" cy="4187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26B7C01-4D9B-F4C6-523D-740EE2412E8A}"/>
              </a:ext>
            </a:extLst>
          </p:cNvPr>
          <p:cNvSpPr txBox="1"/>
          <p:nvPr/>
        </p:nvSpPr>
        <p:spPr>
          <a:xfrm>
            <a:off x="2080222" y="5756787"/>
            <a:ext cx="2642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*With special thanks to </a:t>
            </a:r>
          </a:p>
          <a:p>
            <a:r>
              <a:rPr lang="en-US" i="1" dirty="0"/>
              <a:t>Ian </a:t>
            </a:r>
            <a:r>
              <a:rPr lang="en-US" i="1" dirty="0" err="1"/>
              <a:t>Pumpian</a:t>
            </a:r>
            <a:r>
              <a:rPr lang="en-US" i="1" dirty="0"/>
              <a:t>, co-PI for CSA projects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3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BC3437-816A-C59D-EA18-715E1A709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FD8CD2-87A5-C46F-1E78-6DA76B526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New York SWTCIE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8D9DC3-E594-6647-C897-0AC188651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2197"/>
            <a:ext cx="10515600" cy="4950678"/>
          </a:xfrm>
        </p:spPr>
        <p:txBody>
          <a:bodyPr>
            <a:normAutofit/>
          </a:bodyPr>
          <a:lstStyle/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Funded by the U.S. Department of Education, Rehabilitation Services Administration: $3 million to SDSU.</a:t>
            </a:r>
          </a:p>
          <a:p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Partner with the  New York ACCES-VR, New York Independent Living, Griffin </a:t>
            </a:r>
            <a:r>
              <a:rPr 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Hammis</a:t>
            </a: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Associates, and Cornell University.</a:t>
            </a:r>
          </a:p>
          <a:p>
            <a:r>
              <a:rPr lang="en-US" b="0" dirty="0">
                <a:latin typeface="+mn-lt"/>
              </a:rPr>
              <a:t>Researches new and existing innovative policy and practice; develops strategic partnerships; shares best practices among key stakeholders; and assists states in changing policy and practice.</a:t>
            </a:r>
          </a:p>
          <a:p>
            <a:r>
              <a:rPr lang="en-US" b="0" dirty="0">
                <a:latin typeface="+mn-lt"/>
                <a:cs typeface="Calibri" panose="020F0502020204030204" pitchFamily="34" charset="0"/>
              </a:rPr>
              <a:t>Led by Drew Karhan, Patricia Henke, Meera Adya, Wendy Quarles, Erica Taylor, and Minah Oh.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D3DD78E-61FF-8061-A586-9FD7902A9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/>
              <a:t>Updates from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Minah on the Center for Distance Learning (CDL)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63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713B0-D8D5-100A-182C-459307A9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516" y="473829"/>
            <a:ext cx="9849751" cy="1349671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IT Management &amp;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A897A-9484-81E2-172D-2BCF7815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4" y="2153266"/>
            <a:ext cx="9849751" cy="378181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General technical support for various Interwork projects</a:t>
            </a:r>
          </a:p>
          <a:p>
            <a:r>
              <a:rPr lang="en-US" sz="2400" dirty="0"/>
              <a:t>Mailchimp</a:t>
            </a:r>
          </a:p>
          <a:p>
            <a:r>
              <a:rPr lang="en-US" sz="2400" dirty="0"/>
              <a:t>Google Suite/Workspace</a:t>
            </a:r>
          </a:p>
          <a:p>
            <a:r>
              <a:rPr lang="en-US" sz="2400" dirty="0"/>
              <a:t>CoPs</a:t>
            </a:r>
          </a:p>
          <a:p>
            <a:r>
              <a:rPr lang="en-US" sz="2400" dirty="0" err="1"/>
              <a:t>eCheckupToGo</a:t>
            </a:r>
            <a:endParaRPr lang="en-US" sz="2400" dirty="0"/>
          </a:p>
          <a:p>
            <a:r>
              <a:rPr lang="en-US" sz="2400" dirty="0"/>
              <a:t>Security Gap Analysis (SGA)</a:t>
            </a:r>
          </a:p>
          <a:p>
            <a:r>
              <a:rPr lang="en-US" sz="2400" dirty="0"/>
              <a:t>Equipment management</a:t>
            </a:r>
          </a:p>
          <a:p>
            <a:r>
              <a:rPr lang="en-US" sz="2400" dirty="0"/>
              <a:t>Software management</a:t>
            </a:r>
          </a:p>
          <a:p>
            <a:endParaRPr lang="en-US" sz="1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5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Web Design">
            <a:extLst>
              <a:ext uri="{FF2B5EF4-FFF2-40B4-BE49-F238E27FC236}">
                <a16:creationId xmlns:a16="http://schemas.microsoft.com/office/drawing/2014/main" id="{CD93F9B3-9261-2E1B-2A60-3BC70C6EB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498" y="2293112"/>
            <a:ext cx="3368969" cy="33689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B9A710-9F9C-2335-1641-70A53534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830" y="642325"/>
            <a:ext cx="6322142" cy="1835911"/>
          </a:xfrm>
        </p:spPr>
        <p:txBody>
          <a:bodyPr anchor="b">
            <a:no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Website Development &amp; Management, Accessibility</a:t>
            </a:r>
          </a:p>
        </p:txBody>
      </p:sp>
      <p:graphicFrame>
        <p:nvGraphicFramePr>
          <p:cNvPr id="48" name="Content Placeholder 2" descr="VRTAC-QM, VRTAC, CA CSP, NYSWTCIE, Interwork Website, RISe-UP, Accessibility via Level Access">
            <a:extLst>
              <a:ext uri="{FF2B5EF4-FFF2-40B4-BE49-F238E27FC236}">
                <a16:creationId xmlns:a16="http://schemas.microsoft.com/office/drawing/2014/main" id="{DC10BB0E-7C3E-1208-EC85-7F82F11B04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2058853"/>
              </p:ext>
            </p:extLst>
          </p:nvPr>
        </p:nvGraphicFramePr>
        <p:xfrm>
          <a:off x="5759354" y="2798064"/>
          <a:ext cx="5461095" cy="3417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6992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61AC-8783-902D-9162-6DAFDD9BD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9" y="365125"/>
            <a:ext cx="6830959" cy="1952744"/>
          </a:xfrm>
        </p:spPr>
        <p:txBody>
          <a:bodyPr>
            <a:normAutofit/>
          </a:bodyPr>
          <a:lstStyle/>
          <a:p>
            <a:r>
              <a:rPr lang="en-US" sz="3600" b="1" dirty="0"/>
              <a:t>ID &amp; Training Development</a:t>
            </a:r>
          </a:p>
        </p:txBody>
      </p:sp>
      <p:pic>
        <p:nvPicPr>
          <p:cNvPr id="49" name="Graphic 48" descr="Classroom">
            <a:extLst>
              <a:ext uri="{FF2B5EF4-FFF2-40B4-BE49-F238E27FC236}">
                <a16:creationId xmlns:a16="http://schemas.microsoft.com/office/drawing/2014/main" id="{62434C05-2E7F-535D-CBFF-7A4A93E68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134" y="1918107"/>
            <a:ext cx="3195204" cy="3195204"/>
          </a:xfrm>
          <a:prstGeom prst="rect">
            <a:avLst/>
          </a:prstGeom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A3B560E-AC46-8415-A669-6FF42808C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391" y="1918107"/>
            <a:ext cx="5474294" cy="3578125"/>
          </a:xfrm>
        </p:spPr>
        <p:txBody>
          <a:bodyPr>
            <a:normAutofit/>
          </a:bodyPr>
          <a:lstStyle/>
          <a:p>
            <a:r>
              <a:rPr lang="en-US" sz="2400" dirty="0"/>
              <a:t>14 classes – CDER and Palau BA</a:t>
            </a:r>
          </a:p>
          <a:p>
            <a:r>
              <a:rPr lang="en-US" sz="2400" dirty="0"/>
              <a:t>366 enrollments</a:t>
            </a:r>
          </a:p>
          <a:p>
            <a:r>
              <a:rPr lang="en-US" sz="2400" dirty="0"/>
              <a:t>5 Journals</a:t>
            </a:r>
          </a:p>
          <a:p>
            <a:r>
              <a:rPr lang="en-US" sz="2400" dirty="0"/>
              <a:t>VR Counselor Training – South Carolina Blind, New Module 03, Training transition to each SVRA</a:t>
            </a:r>
          </a:p>
          <a:p>
            <a:r>
              <a:rPr lang="en-US" sz="2400" dirty="0"/>
              <a:t>Transfer VRTAC-QM Training from D2L to II-CDL hosted LMS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64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57932-62B7-4CD0-52CB-A1EDC25B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4800">
                <a:solidFill>
                  <a:schemeClr val="bg1"/>
                </a:solidFill>
              </a:rPr>
              <a:t>Web Application Design &amp; Development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75AFFF-1FBD-994A-A89F-E94859097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592828"/>
              </p:ext>
            </p:extLst>
          </p:nvPr>
        </p:nvGraphicFramePr>
        <p:xfrm>
          <a:off x="5183188" y="987425"/>
          <a:ext cx="6172200" cy="519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B6EA9-5121-8649-280B-675B44A99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4252" y="1300828"/>
            <a:ext cx="3932237" cy="4881563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Web Application Design &amp; Development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411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C570B-6856-0B00-2037-0F7AAEF22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70B85A-346A-ECAE-B4BB-0CD51FE3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400" b="1" dirty="0"/>
              <a:t>Advanced Analytics and Custom Dashboards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163D68-29B3-63EA-E1A5-425C94544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22" y="2627092"/>
            <a:ext cx="4368602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Aft>
                <a:spcPts val="1200"/>
              </a:spcAft>
              <a:buFont typeface="Wingdings 2" pitchFamily="18" charset="2"/>
              <a:buChar char=""/>
            </a:pPr>
            <a:r>
              <a:rPr lang="en-US" sz="2400" dirty="0"/>
              <a:t>Tableau-like layouts with fully customized data views based on roles and permissions</a:t>
            </a:r>
          </a:p>
          <a:p>
            <a:pPr indent="-182880">
              <a:spcAft>
                <a:spcPts val="1200"/>
              </a:spcAft>
              <a:buFont typeface="Wingdings 2" pitchFamily="18" charset="2"/>
              <a:buChar char=""/>
            </a:pPr>
            <a:r>
              <a:rPr lang="en-US" sz="2400" dirty="0"/>
              <a:t>Integrated advanced charting library </a:t>
            </a:r>
          </a:p>
          <a:p>
            <a:pPr indent="-182880">
              <a:spcAft>
                <a:spcPts val="1200"/>
              </a:spcAft>
              <a:buFont typeface="Wingdings 2" pitchFamily="18" charset="2"/>
              <a:buChar char=""/>
            </a:pPr>
            <a:r>
              <a:rPr lang="en-US" sz="2400" dirty="0"/>
              <a:t>Highly interactive and visually rich analytics</a:t>
            </a:r>
          </a:p>
        </p:txBody>
      </p:sp>
      <p:pic>
        <p:nvPicPr>
          <p:cNvPr id="3" name="Picture 2" descr="Screenshot of charts with advanced analytics and customized dashboard.">
            <a:extLst>
              <a:ext uri="{FF2B5EF4-FFF2-40B4-BE49-F238E27FC236}">
                <a16:creationId xmlns:a16="http://schemas.microsoft.com/office/drawing/2014/main" id="{637FC44E-7D9A-CB1A-D1DB-1BCA5070F5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50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F602A-BF85-F908-87F5-D187D4E0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b="1"/>
              <a:t>AI-Powered Features in the VR Time Study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3C9B-4C95-A331-442B-2E21A2036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AI capabilities that simplify data entry within the VR Time Study application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Users can now use Natural Language Processing (NLP) to enter data (for example, saying “six to eight for D1” auto-fills the relevant fields with intelligent suggestions)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Integrated Speech-to-Text and Text-to-Speech (STT/TTS) features</a:t>
            </a:r>
          </a:p>
        </p:txBody>
      </p:sp>
      <p:grpSp>
        <p:nvGrpSpPr>
          <p:cNvPr id="8" name="Group 7" descr="Screenshot of AI Data Entry Assistant">
            <a:extLst>
              <a:ext uri="{FF2B5EF4-FFF2-40B4-BE49-F238E27FC236}">
                <a16:creationId xmlns:a16="http://schemas.microsoft.com/office/drawing/2014/main" id="{E85161CC-7480-FBB1-306B-4807CB831206}"/>
              </a:ext>
            </a:extLst>
          </p:cNvPr>
          <p:cNvGrpSpPr/>
          <p:nvPr/>
        </p:nvGrpSpPr>
        <p:grpSpPr>
          <a:xfrm>
            <a:off x="945909" y="476077"/>
            <a:ext cx="3986444" cy="5905845"/>
            <a:chOff x="808629" y="506529"/>
            <a:chExt cx="3986444" cy="59058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A530B5-0A05-BB16-85A6-71A90E9D5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629" y="506529"/>
              <a:ext cx="3986444" cy="5905845"/>
            </a:xfrm>
            <a:custGeom>
              <a:avLst/>
              <a:gdLst/>
              <a:ahLst/>
              <a:cxnLst/>
              <a:rect l="l" t="t" r="r" b="b"/>
              <a:pathLst>
                <a:path w="4777381" h="5643794">
                  <a:moveTo>
                    <a:pt x="143704" y="0"/>
                  </a:moveTo>
                  <a:lnTo>
                    <a:pt x="4633677" y="0"/>
                  </a:lnTo>
                  <a:cubicBezTo>
                    <a:pt x="4713043" y="0"/>
                    <a:pt x="4777381" y="64338"/>
                    <a:pt x="4777381" y="143704"/>
                  </a:cubicBezTo>
                  <a:lnTo>
                    <a:pt x="4777381" y="5500090"/>
                  </a:lnTo>
                  <a:cubicBezTo>
                    <a:pt x="4777381" y="5579456"/>
                    <a:pt x="4713043" y="5643794"/>
                    <a:pt x="4633677" y="5643794"/>
                  </a:cubicBezTo>
                  <a:lnTo>
                    <a:pt x="143704" y="5643794"/>
                  </a:lnTo>
                  <a:cubicBezTo>
                    <a:pt x="64338" y="5643794"/>
                    <a:pt x="0" y="5579456"/>
                    <a:pt x="0" y="5500090"/>
                  </a:cubicBezTo>
                  <a:lnTo>
                    <a:pt x="0" y="143704"/>
                  </a:lnTo>
                  <a:cubicBezTo>
                    <a:pt x="0" y="64338"/>
                    <a:pt x="64338" y="0"/>
                    <a:pt x="143704" y="0"/>
                  </a:cubicBezTo>
                  <a:close/>
                </a:path>
              </a:pathLst>
            </a:cu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FE7B77-72EC-6F08-956E-CA29C1CD2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353" y="1310516"/>
              <a:ext cx="3215919" cy="1432684"/>
            </a:xfrm>
            <a:prstGeom prst="rect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97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of Chat-with-Chart, the AI Chart Insight tool.">
            <a:extLst>
              <a:ext uri="{FF2B5EF4-FFF2-40B4-BE49-F238E27FC236}">
                <a16:creationId xmlns:a16="http://schemas.microsoft.com/office/drawing/2014/main" id="{D5BB3A48-0589-FE69-3FE9-C95BA992DD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761016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FBA836-6B8F-6F9E-F09B-3EA930A5D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290" y="365125"/>
            <a:ext cx="3938565" cy="189991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/>
              <a:t>Chat-with-Chart: Conversational Data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8D8A3-65A4-B5AE-8FA3-0035CD5E9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290" y="2467897"/>
            <a:ext cx="3938565" cy="4024978"/>
          </a:xfrm>
        </p:spPr>
        <p:txBody>
          <a:bodyPr>
            <a:noAutofit/>
          </a:bodyPr>
          <a:lstStyle/>
          <a:p>
            <a:r>
              <a:rPr lang="en-US" sz="2400" dirty="0"/>
              <a:t>Users interact with charts using integrated AI tools and natural language models</a:t>
            </a:r>
          </a:p>
          <a:p>
            <a:r>
              <a:rPr lang="en-US" sz="2400" dirty="0"/>
              <a:t>Easily find summaries, trends, insights, and detailed explanations</a:t>
            </a:r>
          </a:p>
          <a:p>
            <a:r>
              <a:rPr lang="en-US" sz="2400" dirty="0"/>
              <a:t>Enables easier and faster data exploration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4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07AF51-5DA4-8695-03CF-32975DBB9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898" y="306720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b="1" dirty="0"/>
              <a:t>Interactive Walking Tour / Guided Tutorial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37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E6888E-B1E6-FE8D-8090-34009973E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59" y="2665961"/>
            <a:ext cx="4158031" cy="3773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spcAft>
                <a:spcPts val="1200"/>
              </a:spcAft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Guides users through key features and use cases within the application</a:t>
            </a:r>
          </a:p>
          <a:p>
            <a:pPr indent="-182880">
              <a:spcAft>
                <a:spcPts val="1200"/>
              </a:spcAft>
              <a:buFont typeface="Wingdings 2" pitchFamily="18" charset="2"/>
              <a:buChar char=""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Enhances onboarding and reduces the learning curve for new users</a:t>
            </a:r>
          </a:p>
        </p:txBody>
      </p:sp>
      <p:sp>
        <p:nvSpPr>
          <p:cNvPr id="40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 descr="Screenshots of Interactive walking tour/guided tutorial">
            <a:extLst>
              <a:ext uri="{FF2B5EF4-FFF2-40B4-BE49-F238E27FC236}">
                <a16:creationId xmlns:a16="http://schemas.microsoft.com/office/drawing/2014/main" id="{AEFB246D-6086-3B73-A0D1-11F1C4DFAFAD}"/>
              </a:ext>
            </a:extLst>
          </p:cNvPr>
          <p:cNvGrpSpPr/>
          <p:nvPr/>
        </p:nvGrpSpPr>
        <p:grpSpPr>
          <a:xfrm>
            <a:off x="1105344" y="1501375"/>
            <a:ext cx="4421043" cy="4218038"/>
            <a:chOff x="187880" y="431049"/>
            <a:chExt cx="5738242" cy="549392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71619B-57BD-BE0E-8DAB-2790B5BF3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881" y="431049"/>
              <a:ext cx="2950413" cy="20524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F735F8-3D69-4812-76DC-39964BCD1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880" y="4617484"/>
              <a:ext cx="4023055" cy="13074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C020E4-F063-6721-C828-A9446E37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7483" y="1278434"/>
              <a:ext cx="2368639" cy="312691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157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9D0EA-5900-28E5-ADA0-A7C9CEF94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Who each relied on the expertise &amp; experience of those whose don’t hold the PI title, but write proposals &amp; reports, direct/coordinate projects &amp; services, provide fiscal and administrative support, &amp; make the technology work (apologies if I missed anyone):</a:t>
            </a:r>
          </a:p>
        </p:txBody>
      </p:sp>
      <p:graphicFrame>
        <p:nvGraphicFramePr>
          <p:cNvPr id="5" name="Content Placeholder 2" descr="Interwork Project Directors, Fiscal, IT, NRLI, EFRC, CSA, and CPS">
            <a:extLst>
              <a:ext uri="{FF2B5EF4-FFF2-40B4-BE49-F238E27FC236}">
                <a16:creationId xmlns:a16="http://schemas.microsoft.com/office/drawing/2014/main" id="{0A31D663-6786-D66F-B824-8EAC8BEE20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048531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765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ands holding each other's wrists and interlinked to form a circle">
            <a:extLst>
              <a:ext uri="{FF2B5EF4-FFF2-40B4-BE49-F238E27FC236}">
                <a16:creationId xmlns:a16="http://schemas.microsoft.com/office/drawing/2014/main" id="{AC1DD6A5-E923-818F-DD63-FE64A9B373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1D6E47-11CB-4492-8E36-278D51E85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413" y="336551"/>
            <a:ext cx="4780129" cy="1639888"/>
          </a:xfrm>
        </p:spPr>
        <p:txBody>
          <a:bodyPr anchor="b">
            <a:normAutofit/>
          </a:bodyPr>
          <a:lstStyle/>
          <a:p>
            <a:r>
              <a:rPr lang="en-US" sz="3600" b="1" dirty="0"/>
              <a:t>II-CDL</a:t>
            </a:r>
            <a:br>
              <a:rPr lang="en-US" sz="3600" b="1" dirty="0"/>
            </a:br>
            <a:r>
              <a:rPr lang="en-US" sz="3600" b="1" dirty="0"/>
              <a:t>Growth &amp; Improvement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012BED3F-2928-55AD-EE2E-6E36CE9DD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413" y="2312988"/>
            <a:ext cx="5467910" cy="3651250"/>
          </a:xfrm>
        </p:spPr>
        <p:txBody>
          <a:bodyPr>
            <a:normAutofit/>
          </a:bodyPr>
          <a:lstStyle/>
          <a:p>
            <a:r>
              <a:rPr lang="en-US" sz="2400" dirty="0"/>
              <a:t>Expand our skills and knowledge</a:t>
            </a:r>
          </a:p>
          <a:p>
            <a:r>
              <a:rPr lang="en-US" sz="2400" dirty="0"/>
              <a:t>Deepen and strengthen our existing capacities</a:t>
            </a:r>
          </a:p>
          <a:p>
            <a:r>
              <a:rPr lang="en-US" sz="2400" dirty="0"/>
              <a:t>Maintain being healthy and happy through good and bad days</a:t>
            </a:r>
          </a:p>
          <a:p>
            <a:r>
              <a:rPr lang="en-US" sz="2400" dirty="0"/>
              <a:t>Foster a positive, productive, and strong team!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49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D810F-25AA-5516-35FE-D6383992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Efforts across Interwork</a:t>
            </a:r>
          </a:p>
        </p:txBody>
      </p:sp>
    </p:spTree>
    <p:extLst>
      <p:ext uri="{BB962C8B-B14F-4D97-AF65-F5344CB8AC3E}">
        <p14:creationId xmlns:p14="http://schemas.microsoft.com/office/powerpoint/2010/main" val="24616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F62FD-C7DB-36C1-78D3-E3288B898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38736D-E7C2-3680-C1C0-758DEDEC4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36" y="1211804"/>
            <a:ext cx="6824064" cy="962953"/>
          </a:xfrm>
        </p:spPr>
        <p:txBody>
          <a:bodyPr anchor="b">
            <a:noAutofit/>
          </a:bodyPr>
          <a:lstStyle/>
          <a:p>
            <a:r>
              <a:rPr lang="en-US" sz="4000" dirty="0">
                <a:latin typeface="Avenir Next" panose="020B0503020202020204" pitchFamily="34" charset="0"/>
              </a:rPr>
              <a:t>Collaborating &amp; Communicating </a:t>
            </a:r>
            <a:br>
              <a:rPr lang="en-US" sz="4000" dirty="0">
                <a:latin typeface="Avenir Next" panose="020B0503020202020204" pitchFamily="34" charset="0"/>
              </a:rPr>
            </a:br>
            <a:r>
              <a:rPr lang="en-US" sz="4000" dirty="0">
                <a:latin typeface="Avenir Next" panose="020B0503020202020204" pitchFamily="34" charset="0"/>
              </a:rPr>
              <a:t>Internally &amp; Externally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6F14CA-CE34-4948-5AFD-E8B9840B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662" y="2174758"/>
            <a:ext cx="7210144" cy="3857338"/>
          </a:xfrm>
        </p:spPr>
        <p:txBody>
          <a:bodyPr anchor="ctr">
            <a:normAutofit fontScale="92500" lnSpcReduction="20000"/>
          </a:bodyPr>
          <a:lstStyle/>
          <a:p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Interworkings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– ongoing meetings to highlight efforts and look for new ways to collaborate across projects, centers within Interwork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LinkedIn – Interwork has its own page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Redesigning Interwork’s website content to display &amp; market what we do to other audiences</a:t>
            </a:r>
            <a:endParaRPr lang="en-US" sz="2400" b="0" dirty="0">
              <a:latin typeface="+mn-lt"/>
            </a:endParaRPr>
          </a:p>
          <a:p>
            <a:r>
              <a:rPr lang="en-US" sz="2400" b="0" dirty="0">
                <a:latin typeface="+mn-lt"/>
              </a:rPr>
              <a:t>Utilizing Group Concept Mapping to understand the breadth and depth of SDSU-II</a:t>
            </a:r>
          </a:p>
          <a:p>
            <a:pPr lvl="1"/>
            <a:r>
              <a:rPr lang="en-US" dirty="0">
                <a:latin typeface="+mn-lt"/>
              </a:rPr>
              <a:t>Three Phases – Brainstorming, Sorting, and Rating</a:t>
            </a:r>
          </a:p>
          <a:p>
            <a:pPr lvl="1"/>
            <a:r>
              <a:rPr lang="en-US" b="0" dirty="0">
                <a:latin typeface="+mn-lt"/>
              </a:rPr>
              <a:t>We need FULL participation</a:t>
            </a:r>
          </a:p>
          <a:p>
            <a:pPr lvl="1"/>
            <a:r>
              <a:rPr lang="en-US" dirty="0">
                <a:latin typeface="+mn-lt"/>
              </a:rPr>
              <a:t>Jan-Feb</a:t>
            </a:r>
          </a:p>
          <a:p>
            <a:pPr marL="457200" lvl="1" indent="0">
              <a:buNone/>
            </a:pPr>
            <a:endParaRPr lang="en-US" sz="1400" b="0" dirty="0">
              <a:latin typeface="+mn-lt"/>
            </a:endParaRPr>
          </a:p>
        </p:txBody>
      </p:sp>
      <p:pic>
        <p:nvPicPr>
          <p:cNvPr id="3" name="Picture 2" descr="A red circle with white text&#10;&#10;AI-generated content may be incorrect.">
            <a:extLst>
              <a:ext uri="{FF2B5EF4-FFF2-40B4-BE49-F238E27FC236}">
                <a16:creationId xmlns:a16="http://schemas.microsoft.com/office/drawing/2014/main" id="{DD254447-4B6D-42C6-39A9-E58FB193F1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8269192" y="1531112"/>
            <a:ext cx="3422065" cy="330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6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473A-5FCC-AAEF-97E5-1E5A18268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52" y="1128094"/>
            <a:ext cx="3953975" cy="1415270"/>
          </a:xfrm>
        </p:spPr>
        <p:txBody>
          <a:bodyPr anchor="t">
            <a:normAutofit/>
          </a:bodyPr>
          <a:lstStyle/>
          <a:p>
            <a:r>
              <a:rPr lang="en-US" sz="3200"/>
              <a:t>Physical changes at Interwork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0278AE-C62A-3610-2127-E5F5BEDC2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4470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meline wall_8767E963-7BFF-49FB-8483-18879108E853.mp4">
            <a:hlinkClick r:id="" action="ppaction://media"/>
            <a:extLst>
              <a:ext uri="{FF2B5EF4-FFF2-40B4-BE49-F238E27FC236}">
                <a16:creationId xmlns:a16="http://schemas.microsoft.com/office/drawing/2014/main" id="{DA79F489-1588-3983-D993-C9FAB8F7BE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995" y="871146"/>
            <a:ext cx="2869791" cy="5101851"/>
          </a:xfrm>
          <a:prstGeom prst="rect">
            <a:avLst/>
          </a:prstGeom>
        </p:spPr>
      </p:pic>
      <p:pic>
        <p:nvPicPr>
          <p:cNvPr id="7" name="Picture 6" descr="A group of framed certificates on a wall&#10;&#10;AI-generated content may be incorrect.">
            <a:extLst>
              <a:ext uri="{FF2B5EF4-FFF2-40B4-BE49-F238E27FC236}">
                <a16:creationId xmlns:a16="http://schemas.microsoft.com/office/drawing/2014/main" id="{2BB5D337-C931-3137-8791-C061FB2C8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385" y="879765"/>
            <a:ext cx="1838052" cy="245073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78854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ench in a room&#10;&#10;AI-generated content may be incorrect.">
            <a:extLst>
              <a:ext uri="{FF2B5EF4-FFF2-40B4-BE49-F238E27FC236}">
                <a16:creationId xmlns:a16="http://schemas.microsoft.com/office/drawing/2014/main" id="{6ECA44C1-B62B-9812-9DDA-3553B54A94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452" y="3522263"/>
            <a:ext cx="1838051" cy="24507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441AB-5BE6-B658-2898-EC64F524F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9853" y="2421228"/>
            <a:ext cx="3953974" cy="3928057"/>
          </a:xfrm>
        </p:spPr>
        <p:txBody>
          <a:bodyPr>
            <a:normAutofit/>
          </a:bodyPr>
          <a:lstStyle/>
          <a:p>
            <a:r>
              <a:rPr lang="en-US" sz="2400" dirty="0"/>
              <a:t>CSA moving from across the street to our building</a:t>
            </a:r>
          </a:p>
          <a:p>
            <a:r>
              <a:rPr lang="en-US" sz="2400" dirty="0"/>
              <a:t>Toni moving into Fred’s office</a:t>
            </a:r>
          </a:p>
          <a:p>
            <a:r>
              <a:rPr lang="en-US" sz="2400" dirty="0"/>
              <a:t>Building out timeline with photos of vintage Interwork efforts &amp; partnerships, “appreciation wall”</a:t>
            </a:r>
          </a:p>
          <a:p>
            <a:r>
              <a:rPr lang="en-US" sz="2400" dirty="0"/>
              <a:t>Let’s add more!</a:t>
            </a:r>
          </a:p>
        </p:txBody>
      </p:sp>
    </p:spTree>
    <p:extLst>
      <p:ext uri="{BB962C8B-B14F-4D97-AF65-F5344CB8AC3E}">
        <p14:creationId xmlns:p14="http://schemas.microsoft.com/office/powerpoint/2010/main" val="3824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473EC2-DFC8-2AF6-BDB2-4C5F5152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09" y="1477807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A moment of gratitude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8FC5B-31BA-0693-C530-E636C0B58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656" y="4172620"/>
            <a:ext cx="4036333" cy="170984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Thanks to each of you for all you do every day to make the world a bit better, kinder, and compassionate. </a:t>
            </a:r>
          </a:p>
          <a:p>
            <a:r>
              <a:rPr lang="en-US" dirty="0">
                <a:solidFill>
                  <a:schemeClr val="tx1"/>
                </a:solidFill>
              </a:rPr>
              <a:t>Enjoy a peaceful holiday season.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ody of water with trees and a person on it&#10;&#10;AI-generated content may be incorrect.">
            <a:extLst>
              <a:ext uri="{FF2B5EF4-FFF2-40B4-BE49-F238E27FC236}">
                <a16:creationId xmlns:a16="http://schemas.microsoft.com/office/drawing/2014/main" id="{26405172-EE45-FCBE-EDB5-256769ECA1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 rot="5400000">
            <a:off x="5957597" y="631623"/>
            <a:ext cx="5465791" cy="55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7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4CF535C-1D5F-FBCC-CAFA-440A4F291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23354" y="1980490"/>
            <a:ext cx="3185003" cy="5576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6D067F-9CAE-9ABD-AAC1-5F479C88D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75434" y="1980491"/>
            <a:ext cx="3026004" cy="5576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20C8FF-DF3C-7D32-87A2-1588D67E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70" y="265176"/>
            <a:ext cx="10228709" cy="1088136"/>
          </a:xfrm>
        </p:spPr>
        <p:txBody>
          <a:bodyPr anchor="b">
            <a:normAutofit/>
          </a:bodyPr>
          <a:lstStyle/>
          <a:p>
            <a:r>
              <a:rPr lang="en-US" sz="3500" dirty="0"/>
              <a:t>Department of Administration, Rehabilitation, &amp; Postsecondary Education (ARPE)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36297BE-26F2-5C38-9537-46A3EAE08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4093" y="2126720"/>
            <a:ext cx="3409989" cy="766588"/>
          </a:xfrm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latin typeface="+mj-lt"/>
              </a:rPr>
              <a:t>Degree Programs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7EB328-483D-14E5-97E6-1F8077A7A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170" y="2696458"/>
            <a:ext cx="5290952" cy="3349140"/>
          </a:xfrm>
        </p:spPr>
        <p:txBody>
          <a:bodyPr>
            <a:noAutofit/>
          </a:bodyPr>
          <a:lstStyle/>
          <a:p>
            <a:r>
              <a:rPr lang="en-US" sz="2400" dirty="0"/>
              <a:t>Ed.D. in Community College Leadership</a:t>
            </a:r>
          </a:p>
          <a:p>
            <a:r>
              <a:rPr lang="en-US" sz="2400" dirty="0"/>
              <a:t>B.S. and undergraduate minor in Leadership Studies</a:t>
            </a:r>
          </a:p>
          <a:p>
            <a:r>
              <a:rPr lang="en-US" sz="2400" dirty="0"/>
              <a:t>M.A. in Postsecondary Educational Leadership and Student Affairs (PELSA)</a:t>
            </a:r>
          </a:p>
          <a:p>
            <a:r>
              <a:rPr lang="en-US" sz="2400" dirty="0"/>
              <a:t>M.S. in Rehabilitation Counseling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CC96F4F-FAAE-FD26-B136-80F082CB6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4798" y="2154887"/>
            <a:ext cx="3836081" cy="766588"/>
          </a:xfrm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latin typeface="+mj-lt"/>
              </a:rPr>
              <a:t>Certificate Programs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76548-F0E0-41AC-25E4-07E02C50F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789" y="2817027"/>
            <a:ext cx="4572000" cy="2876192"/>
          </a:xfrm>
        </p:spPr>
        <p:txBody>
          <a:bodyPr>
            <a:normAutofit/>
          </a:bodyPr>
          <a:lstStyle/>
          <a:p>
            <a:r>
              <a:rPr lang="en-US" sz="2400" dirty="0"/>
              <a:t>Cognitive Disabilities</a:t>
            </a:r>
          </a:p>
          <a:p>
            <a:r>
              <a:rPr lang="en-US" sz="2400" dirty="0"/>
              <a:t>Co-Occurring Disorders</a:t>
            </a:r>
          </a:p>
          <a:p>
            <a:r>
              <a:rPr lang="en-US" sz="2400" dirty="0"/>
              <a:t>Psychiatric Rehabilitation </a:t>
            </a:r>
          </a:p>
          <a:p>
            <a:r>
              <a:rPr lang="en-US" sz="2400" dirty="0"/>
              <a:t>Rehabilitation Technology </a:t>
            </a:r>
          </a:p>
          <a:p>
            <a:r>
              <a:rPr lang="en-US" sz="2400" dirty="0"/>
              <a:t>Ed Leadership in Intercollegiate Athletics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9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FC1B-EB7A-1B96-607A-0A25E00F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</p:spPr>
        <p:txBody>
          <a:bodyPr anchor="b">
            <a:normAutofit/>
          </a:bodyPr>
          <a:lstStyle/>
          <a:p>
            <a:r>
              <a:rPr lang="en-US" dirty="0"/>
              <a:t>ARPE Department updates </a:t>
            </a:r>
          </a:p>
        </p:txBody>
      </p:sp>
      <p:graphicFrame>
        <p:nvGraphicFramePr>
          <p:cNvPr id="5" name="Content Placeholder 2" descr="List of ARPE Updates">
            <a:extLst>
              <a:ext uri="{FF2B5EF4-FFF2-40B4-BE49-F238E27FC236}">
                <a16:creationId xmlns:a16="http://schemas.microsoft.com/office/drawing/2014/main" id="{84690896-EAFB-1E23-91B9-ADDFDAE603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760567"/>
              </p:ext>
            </p:extLst>
          </p:nvPr>
        </p:nvGraphicFramePr>
        <p:xfrm>
          <a:off x="1341120" y="1545465"/>
          <a:ext cx="9509760" cy="4829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076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8F3D-B62D-E82C-D07A-0E04A963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</p:spPr>
        <p:txBody>
          <a:bodyPr anchor="b">
            <a:normAutofit/>
          </a:bodyPr>
          <a:lstStyle/>
          <a:p>
            <a:r>
              <a:rPr lang="en-US" dirty="0"/>
              <a:t>A few individual highlights:</a:t>
            </a:r>
          </a:p>
        </p:txBody>
      </p:sp>
      <p:graphicFrame>
        <p:nvGraphicFramePr>
          <p:cNvPr id="5" name="Content Placeholder 2" descr="Individual Accomplishment">
            <a:extLst>
              <a:ext uri="{FF2B5EF4-FFF2-40B4-BE49-F238E27FC236}">
                <a16:creationId xmlns:a16="http://schemas.microsoft.com/office/drawing/2014/main" id="{A5FE0F3F-717E-C202-B45F-24EDDB090A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1297936"/>
              </p:ext>
            </p:extLst>
          </p:nvPr>
        </p:nvGraphicFramePr>
        <p:xfrm>
          <a:off x="1341120" y="1572768"/>
          <a:ext cx="9509760" cy="4142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5570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8939</TotalTime>
  <Words>3058</Words>
  <Application>Microsoft Office PowerPoint</Application>
  <PresentationFormat>Widescreen</PresentationFormat>
  <Paragraphs>347</Paragraphs>
  <Slides>64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Arial Narrow</vt:lpstr>
      <vt:lpstr>Avenir Next</vt:lpstr>
      <vt:lpstr>Overlock</vt:lpstr>
      <vt:lpstr>Palatino</vt:lpstr>
      <vt:lpstr>Georgia</vt:lpstr>
      <vt:lpstr>Aptos Display</vt:lpstr>
      <vt:lpstr>Calibri</vt:lpstr>
      <vt:lpstr>Arial</vt:lpstr>
      <vt:lpstr>Aptos</vt:lpstr>
      <vt:lpstr>Wingdings 2</vt:lpstr>
      <vt:lpstr>Office Theme</vt:lpstr>
      <vt:lpstr>The year in review  Dec. 11, 2025 </vt:lpstr>
      <vt:lpstr>As always – highs &amp; lows</vt:lpstr>
      <vt:lpstr>The good news: We’re still here -  and still doing great work!</vt:lpstr>
      <vt:lpstr>Responding to changes in federal policy, priorities, funding</vt:lpstr>
      <vt:lpstr>Thanks to the efforts of the Principal Investigators! </vt:lpstr>
      <vt:lpstr>Who each relied on the expertise &amp; experience of those whose don’t hold the PI title, but write proposals &amp; reports, direct/coordinate projects &amp; services, provide fiscal and administrative support, &amp; make the technology work (apologies if I missed anyone):</vt:lpstr>
      <vt:lpstr>Department of Administration, Rehabilitation, &amp; Postsecondary Education (ARPE)</vt:lpstr>
      <vt:lpstr>ARPE Department updates </vt:lpstr>
      <vt:lpstr>A few individual highlights:</vt:lpstr>
      <vt:lpstr>How ARPE &amp; Interwork intersect for research, student support, professional development:</vt:lpstr>
      <vt:lpstr>CDER (Consortium for Distance Education in Rehabilitation) Dr. Chuck Degeneffe &amp; Rose Thomas</vt:lpstr>
      <vt:lpstr>Long-Term Training grants funded Rehabilitation Services Administration (2025-2030)</vt:lpstr>
      <vt:lpstr>Dec. 2025:  First RCP Alumni event in many years!</vt:lpstr>
      <vt:lpstr>Center for Pacific Studies</vt:lpstr>
      <vt:lpstr>Surprise visit to current cohort: BA in Liberal Arts &amp; Sciences, Major in Interdisciplinary Studies in 3 Departments (IS3D)</vt:lpstr>
      <vt:lpstr>PowerPoint Presentation</vt:lpstr>
      <vt:lpstr>  Workshops &amp; Family Support Activities </vt:lpstr>
      <vt:lpstr>  EFRC Community Conference Affiliations</vt:lpstr>
      <vt:lpstr>PowerPoint Presentation</vt:lpstr>
      <vt:lpstr>PowerPoint Presentation</vt:lpstr>
      <vt:lpstr>PowerPoint Presentation</vt:lpstr>
      <vt:lpstr>-SUCCESS follow-up study of ~100 participants examining employment, mental health &amp; functioning outcomes  -Virtual Interview project, Interview T.I.M.E. (Training Inspired Minds for Employment), multisite R01 enrolled ~50 participants in SD (50 more in 2026)  -Driving program, D.R.I.V.E. and Thrive has new names, new logos and in commercialization phase (see next slides) </vt:lpstr>
      <vt:lpstr>Driving Team- road signs Halloween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VRTAC &amp;  VR-related projects </vt:lpstr>
      <vt:lpstr>Success of VRTAC-QM led to new RSA funding! $30 million (over 5 years) for the new, combined VRTAC-QM + VRTAC-QE =  one national VRTAC at SDSU Interwork! 2025 - 2030 </vt:lpstr>
      <vt:lpstr>VRTAC-QM met/surpassed all goals  (2020-25)</vt:lpstr>
      <vt:lpstr>Other Projects with SVRAs in 2025</vt:lpstr>
      <vt:lpstr>National Rehabilitation Leadership Institute (NRLI)  2025</vt:lpstr>
      <vt:lpstr>NRLI in 2025</vt:lpstr>
      <vt:lpstr>2025 Projects: NRLI participants worked in groups to identify an issue affecting the national VR program. </vt:lpstr>
      <vt:lpstr>Program Improvements</vt:lpstr>
      <vt:lpstr>Looking Ahead to 2026</vt:lpstr>
      <vt:lpstr>Pathways to Success Project  DIF grant with CA DOR</vt:lpstr>
      <vt:lpstr>Project Highlights</vt:lpstr>
      <vt:lpstr>PowerPoint Presentation</vt:lpstr>
      <vt:lpstr>Tech-PIECS: Technology Partners Increasing Employment through Coordinated Services DIF grant with CNMI: $9.1 million (5 years)  with $350,000/yr to Interwork</vt:lpstr>
      <vt:lpstr>First training with local partners on MPT process in Saipan</vt:lpstr>
      <vt:lpstr>Next steps for 2026</vt:lpstr>
      <vt:lpstr>Transition- &amp; employment-focused projects </vt:lpstr>
      <vt:lpstr>Employment Transition Demonstration –  New York</vt:lpstr>
      <vt:lpstr>Center for Advancing Policy on Employment for Youth (CAPE-Youth)</vt:lpstr>
      <vt:lpstr>New York SWTCIE</vt:lpstr>
      <vt:lpstr>Updates from Minah on the Center for Distance Learning (CDL)</vt:lpstr>
      <vt:lpstr>IT Management &amp; Support</vt:lpstr>
      <vt:lpstr>Website Development &amp; Management, Accessibility</vt:lpstr>
      <vt:lpstr>ID &amp; Training Development</vt:lpstr>
      <vt:lpstr>Web Application Design &amp; Development</vt:lpstr>
      <vt:lpstr>Advanced Analytics and Custom Dashboards</vt:lpstr>
      <vt:lpstr>AI-Powered Features in the VR Time Study App</vt:lpstr>
      <vt:lpstr>Chat-with-Chart: Conversational Data Interaction</vt:lpstr>
      <vt:lpstr>Interactive Walking Tour / Guided Tutorial</vt:lpstr>
      <vt:lpstr>II-CDL Growth &amp; Improvement</vt:lpstr>
      <vt:lpstr>Efforts across Interwork</vt:lpstr>
      <vt:lpstr>Collaborating &amp; Communicating  Internally &amp; Externally</vt:lpstr>
      <vt:lpstr>Physical changes at Interwork</vt:lpstr>
      <vt:lpstr>A moment of gratitude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Caren Sax</dc:creator>
  <cp:lastModifiedBy>Minah Oh</cp:lastModifiedBy>
  <cp:revision>27</cp:revision>
  <dcterms:created xsi:type="dcterms:W3CDTF">2025-12-04T21:13:54Z</dcterms:created>
  <dcterms:modified xsi:type="dcterms:W3CDTF">2025-12-12T19:05:03Z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7E201713-2A54-4C59-A416-3E37A7E409D4</vt:lpwstr>
  </property>
  <property fmtid="{D5CDD505-2E9C-101B-9397-08002B2CF9AE}" pid="3" name="ArticulatePath">
    <vt:lpwstr>https://sdsuedu-my.sharepoint.com/personal/minah_oh_sdsu_edu/Documents/Documents/0temp/0Delete/999-25-1118/2025 Annual II-ARPE Presentation</vt:lpwstr>
  </property>
</Properties>
</file>