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30"/>
  </p:notesMasterIdLst>
  <p:handoutMasterIdLst>
    <p:handoutMasterId r:id="rId31"/>
  </p:handoutMasterIdLst>
  <p:sldIdLst>
    <p:sldId id="256" r:id="rId2"/>
    <p:sldId id="257" r:id="rId3"/>
    <p:sldId id="258" r:id="rId4"/>
    <p:sldId id="266" r:id="rId5"/>
    <p:sldId id="268" r:id="rId6"/>
    <p:sldId id="277" r:id="rId7"/>
    <p:sldId id="260" r:id="rId8"/>
    <p:sldId id="269" r:id="rId9"/>
    <p:sldId id="262" r:id="rId10"/>
    <p:sldId id="284" r:id="rId11"/>
    <p:sldId id="270" r:id="rId12"/>
    <p:sldId id="271" r:id="rId13"/>
    <p:sldId id="272" r:id="rId14"/>
    <p:sldId id="285" r:id="rId15"/>
    <p:sldId id="274" r:id="rId16"/>
    <p:sldId id="273" r:id="rId17"/>
    <p:sldId id="278" r:id="rId18"/>
    <p:sldId id="275" r:id="rId19"/>
    <p:sldId id="276" r:id="rId20"/>
    <p:sldId id="279" r:id="rId21"/>
    <p:sldId id="280" r:id="rId22"/>
    <p:sldId id="281" r:id="rId23"/>
    <p:sldId id="263" r:id="rId24"/>
    <p:sldId id="259" r:id="rId25"/>
    <p:sldId id="283" r:id="rId26"/>
    <p:sldId id="282" r:id="rId27"/>
    <p:sldId id="287" r:id="rId28"/>
    <p:sldId id="28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ur Decisions" id="{E92EE892-1E3A-4087-958E-BAFE4F4721F2}">
          <p14:sldIdLst>
            <p14:sldId id="256"/>
            <p14:sldId id="257"/>
          </p14:sldIdLst>
        </p14:section>
        <p14:section name="Awareness &amp; Recruitment" id="{0B88B68D-F09B-44A0-BCB2-8673DC06FE68}">
          <p14:sldIdLst>
            <p14:sldId id="258"/>
            <p14:sldId id="266"/>
            <p14:sldId id="268"/>
            <p14:sldId id="277"/>
          </p14:sldIdLst>
        </p14:section>
        <p14:section name="Students" id="{AE5DA482-4649-494A-9C54-0FFA1A64EAD7}">
          <p14:sldIdLst>
            <p14:sldId id="260"/>
            <p14:sldId id="269"/>
            <p14:sldId id="262"/>
            <p14:sldId id="284"/>
          </p14:sldIdLst>
        </p14:section>
        <p14:section name="Facilitating plans" id="{F3E70376-2ECD-4FB8-9E48-4117BB3460BD}">
          <p14:sldIdLst>
            <p14:sldId id="270"/>
            <p14:sldId id="271"/>
            <p14:sldId id="272"/>
            <p14:sldId id="285"/>
            <p14:sldId id="274"/>
            <p14:sldId id="273"/>
            <p14:sldId id="278"/>
          </p14:sldIdLst>
        </p14:section>
        <p14:section name="Next Steps" id="{2D90D3FD-CA90-D940-9F57-9F234FDF3C67}">
          <p14:sldIdLst>
            <p14:sldId id="275"/>
            <p14:sldId id="276"/>
            <p14:sldId id="279"/>
            <p14:sldId id="280"/>
            <p14:sldId id="281"/>
            <p14:sldId id="263"/>
            <p14:sldId id="259"/>
            <p14:sldId id="283"/>
            <p14:sldId id="282"/>
            <p14:sldId id="287"/>
            <p14:sldId id="28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FFA"/>
    <a:srgbClr val="928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3" autoAdjust="0"/>
    <p:restoredTop sz="73197" autoAdjust="0"/>
  </p:normalViewPr>
  <p:slideViewPr>
    <p:cSldViewPr>
      <p:cViewPr varScale="1">
        <p:scale>
          <a:sx n="68" d="100"/>
          <a:sy n="68" d="100"/>
        </p:scale>
        <p:origin x="-1280" y="-104"/>
      </p:cViewPr>
      <p:guideLst>
        <p:guide orient="horz" pos="2160"/>
        <p:guide orient="horz" pos="192"/>
        <p:guide orient="horz" pos="528"/>
        <p:guide pos="2880"/>
      </p:guideLst>
    </p:cSldViewPr>
  </p:slideViewPr>
  <p:notesTextViewPr>
    <p:cViewPr>
      <p:scale>
        <a:sx n="1" d="1"/>
        <a:sy n="1" d="1"/>
      </p:scale>
      <p:origin x="0" y="0"/>
    </p:cViewPr>
  </p:notesTextViewPr>
  <p:notesViewPr>
    <p:cSldViewPr>
      <p:cViewPr varScale="1">
        <p:scale>
          <a:sx n="79" d="100"/>
          <a:sy n="79" d="100"/>
        </p:scale>
        <p:origin x="-391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1"/>
      <a:schemeClr val="accent2"/>
      <a:schemeClr val="accent3"/>
      <a:schemeClr val="accent4"/>
      <a:schemeClr val="accent5"/>
      <a:schemeClr val="accent6"/>
    </dgm:fillClrLst>
    <dgm:linClrLst meth="repeat">
      <a:schemeClr val="accent1"/>
      <a:schemeClr val="accent2"/>
      <a:schemeClr val="accent3"/>
      <a:schemeClr val="accent4"/>
      <a:schemeClr val="accent5"/>
      <a:schemeClr val="accent6"/>
    </dgm:linClrLst>
    <dgm:effectClrLst/>
    <dgm:txLinClrLst/>
    <dgm:txFillClrLst/>
    <dgm:txEffectClrLst/>
  </dgm:styleLbl>
  <dgm:styleLbl name="lnNode1">
    <dgm:fillClrLst meth="repeat">
      <a:schemeClr val="accent1"/>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1">
        <a:alpha val="50000"/>
      </a:schemeClr>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1">
        <a:tint val="50000"/>
      </a:schemeClr>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1"/>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1"/>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1"/>
      <a:schemeClr val="accent2"/>
      <a:schemeClr val="accent3"/>
      <a:schemeClr val="accent4"/>
      <a:schemeClr val="accent5"/>
      <a:schemeClr val="accent6"/>
    </dgm:fillClrLst>
    <dgm:linClrLst meth="repeat">
      <a:schemeClr val="accent1"/>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1"/>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1">
        <a:tint val="40000"/>
        <a:alpha val="90000"/>
      </a:schemeClr>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E2BDA-57E8-43FF-BFEE-4BAE5A3FB69F}" type="doc">
      <dgm:prSet loTypeId="urn:microsoft.com/office/officeart/2005/8/layout/default#1" loCatId="list" qsTypeId="urn:microsoft.com/office/officeart/2005/8/quickstyle/simple2" qsCatId="simple" csTypeId="urn:microsoft.com/office/officeart/2005/8/colors/colorful1#1" csCatId="colorful" phldr="1"/>
      <dgm:spPr/>
      <dgm:t>
        <a:bodyPr/>
        <a:lstStyle/>
        <a:p>
          <a:endParaRPr lang="en-US"/>
        </a:p>
      </dgm:t>
    </dgm:pt>
    <dgm:pt modelId="{CF5A5001-0018-4238-B4B1-EE552BFD88D6}">
      <dgm:prSet phldrT="[Text]"/>
      <dgm:spPr/>
      <dgm:t>
        <a:bodyPr/>
        <a:lstStyle/>
        <a:p>
          <a:r>
            <a:rPr lang="en-US" dirty="0" smtClean="0"/>
            <a:t>Awareness &amp; Recruitment</a:t>
          </a:r>
          <a:endParaRPr lang="en-US" dirty="0"/>
        </a:p>
      </dgm:t>
    </dgm:pt>
    <dgm:pt modelId="{30B0BE6D-D4F0-4D9A-A3E5-981C608DC07C}" type="parTrans" cxnId="{5E41D045-F802-420E-A802-20FBCFD1F12C}">
      <dgm:prSet/>
      <dgm:spPr/>
      <dgm:t>
        <a:bodyPr/>
        <a:lstStyle/>
        <a:p>
          <a:endParaRPr lang="en-US"/>
        </a:p>
      </dgm:t>
    </dgm:pt>
    <dgm:pt modelId="{2C94E246-0F7E-4C24-93BB-3562BA7BBA3D}" type="sibTrans" cxnId="{5E41D045-F802-420E-A802-20FBCFD1F12C}">
      <dgm:prSet/>
      <dgm:spPr/>
      <dgm:t>
        <a:bodyPr/>
        <a:lstStyle/>
        <a:p>
          <a:endParaRPr lang="en-US"/>
        </a:p>
      </dgm:t>
    </dgm:pt>
    <dgm:pt modelId="{5AB75BF9-9191-4F40-A3CA-02BCCF5785E1}">
      <dgm:prSet phldrT="[Text]"/>
      <dgm:spPr/>
      <dgm:t>
        <a:bodyPr/>
        <a:lstStyle/>
        <a:p>
          <a:r>
            <a:rPr lang="en-US" dirty="0" smtClean="0"/>
            <a:t>Training of graduate students</a:t>
          </a:r>
          <a:endParaRPr lang="en-US" dirty="0"/>
        </a:p>
      </dgm:t>
    </dgm:pt>
    <dgm:pt modelId="{4AC016FD-FC39-496D-95A0-77CCB925D91F}" type="parTrans" cxnId="{AEA71FA6-1B09-45C3-BF22-262E8026F6D5}">
      <dgm:prSet/>
      <dgm:spPr/>
      <dgm:t>
        <a:bodyPr/>
        <a:lstStyle/>
        <a:p>
          <a:endParaRPr lang="en-US"/>
        </a:p>
      </dgm:t>
    </dgm:pt>
    <dgm:pt modelId="{E488853C-4326-4570-823B-0FA60CB6012E}" type="sibTrans" cxnId="{AEA71FA6-1B09-45C3-BF22-262E8026F6D5}">
      <dgm:prSet/>
      <dgm:spPr/>
      <dgm:t>
        <a:bodyPr/>
        <a:lstStyle/>
        <a:p>
          <a:endParaRPr lang="en-US"/>
        </a:p>
      </dgm:t>
    </dgm:pt>
    <dgm:pt modelId="{DC08D5BB-DC0C-4498-BAB1-33A1151A5E5C}">
      <dgm:prSet phldrT="[Text]"/>
      <dgm:spPr/>
      <dgm:t>
        <a:bodyPr/>
        <a:lstStyle/>
        <a:p>
          <a:r>
            <a:rPr lang="en-US" dirty="0" smtClean="0"/>
            <a:t>Facilitating Plans</a:t>
          </a:r>
          <a:endParaRPr lang="en-US" dirty="0"/>
        </a:p>
      </dgm:t>
    </dgm:pt>
    <dgm:pt modelId="{1BC702F3-A3A4-4388-95B4-F9A7B5ADF0D1}" type="parTrans" cxnId="{9D767576-06C5-49C5-8F83-9CE4BFA2419C}">
      <dgm:prSet/>
      <dgm:spPr/>
      <dgm:t>
        <a:bodyPr/>
        <a:lstStyle/>
        <a:p>
          <a:endParaRPr lang="en-US"/>
        </a:p>
      </dgm:t>
    </dgm:pt>
    <dgm:pt modelId="{BBE7E1E3-D2ED-4967-9862-4F32A7391B1C}" type="sibTrans" cxnId="{9D767576-06C5-49C5-8F83-9CE4BFA2419C}">
      <dgm:prSet/>
      <dgm:spPr/>
      <dgm:t>
        <a:bodyPr/>
        <a:lstStyle/>
        <a:p>
          <a:endParaRPr lang="en-US"/>
        </a:p>
      </dgm:t>
    </dgm:pt>
    <dgm:pt modelId="{70BF27B8-70F8-4101-8E57-97AFFE55DAFA}">
      <dgm:prSet phldrT="[Text]"/>
      <dgm:spPr/>
      <dgm:t>
        <a:bodyPr/>
        <a:lstStyle/>
        <a:p>
          <a:r>
            <a:rPr lang="en-US" dirty="0" smtClean="0"/>
            <a:t>Next steps</a:t>
          </a:r>
          <a:endParaRPr lang="en-US" dirty="0"/>
        </a:p>
      </dgm:t>
    </dgm:pt>
    <dgm:pt modelId="{524BC47A-66C3-47D2-8FB4-4B98B41ED622}" type="parTrans" cxnId="{6402FB99-F99C-484E-883D-61F1832D9F67}">
      <dgm:prSet/>
      <dgm:spPr/>
      <dgm:t>
        <a:bodyPr/>
        <a:lstStyle/>
        <a:p>
          <a:endParaRPr lang="en-US"/>
        </a:p>
      </dgm:t>
    </dgm:pt>
    <dgm:pt modelId="{B6AEAFAE-C9B5-4B40-A9A8-2FB1C03FEB31}" type="sibTrans" cxnId="{6402FB99-F99C-484E-883D-61F1832D9F67}">
      <dgm:prSet/>
      <dgm:spPr/>
      <dgm:t>
        <a:bodyPr/>
        <a:lstStyle/>
        <a:p>
          <a:endParaRPr lang="en-US"/>
        </a:p>
      </dgm:t>
    </dgm:pt>
    <dgm:pt modelId="{3F8C558A-3025-4E30-993C-E4794EF17626}" type="pres">
      <dgm:prSet presAssocID="{47BE2BDA-57E8-43FF-BFEE-4BAE5A3FB69F}" presName="diagram" presStyleCnt="0">
        <dgm:presLayoutVars>
          <dgm:dir/>
          <dgm:resizeHandles val="exact"/>
        </dgm:presLayoutVars>
      </dgm:prSet>
      <dgm:spPr/>
      <dgm:t>
        <a:bodyPr/>
        <a:lstStyle/>
        <a:p>
          <a:endParaRPr lang="en-US"/>
        </a:p>
      </dgm:t>
    </dgm:pt>
    <dgm:pt modelId="{ADBB9E7D-5F04-4384-8B4E-FBBF086A7097}" type="pres">
      <dgm:prSet presAssocID="{CF5A5001-0018-4238-B4B1-EE552BFD88D6}" presName="node" presStyleLbl="node1" presStyleIdx="0" presStyleCnt="4">
        <dgm:presLayoutVars>
          <dgm:bulletEnabled val="1"/>
        </dgm:presLayoutVars>
      </dgm:prSet>
      <dgm:spPr/>
      <dgm:t>
        <a:bodyPr/>
        <a:lstStyle/>
        <a:p>
          <a:endParaRPr lang="en-US"/>
        </a:p>
      </dgm:t>
    </dgm:pt>
    <dgm:pt modelId="{5D4816A2-8DBA-463D-B586-F93E61C9B289}" type="pres">
      <dgm:prSet presAssocID="{2C94E246-0F7E-4C24-93BB-3562BA7BBA3D}" presName="sibTrans" presStyleCnt="0"/>
      <dgm:spPr/>
    </dgm:pt>
    <dgm:pt modelId="{F8D81F5B-C592-418A-8DDB-866D4815E0C9}" type="pres">
      <dgm:prSet presAssocID="{5AB75BF9-9191-4F40-A3CA-02BCCF5785E1}" presName="node" presStyleLbl="node1" presStyleIdx="1" presStyleCnt="4">
        <dgm:presLayoutVars>
          <dgm:bulletEnabled val="1"/>
        </dgm:presLayoutVars>
      </dgm:prSet>
      <dgm:spPr/>
      <dgm:t>
        <a:bodyPr/>
        <a:lstStyle/>
        <a:p>
          <a:endParaRPr lang="en-US"/>
        </a:p>
      </dgm:t>
    </dgm:pt>
    <dgm:pt modelId="{BE63A7C0-02B2-45A6-9A66-F519C42D77BE}" type="pres">
      <dgm:prSet presAssocID="{E488853C-4326-4570-823B-0FA60CB6012E}" presName="sibTrans" presStyleCnt="0"/>
      <dgm:spPr/>
    </dgm:pt>
    <dgm:pt modelId="{5C386227-B460-4831-AF83-42DC118D19E5}" type="pres">
      <dgm:prSet presAssocID="{DC08D5BB-DC0C-4498-BAB1-33A1151A5E5C}" presName="node" presStyleLbl="node1" presStyleIdx="2" presStyleCnt="4">
        <dgm:presLayoutVars>
          <dgm:bulletEnabled val="1"/>
        </dgm:presLayoutVars>
      </dgm:prSet>
      <dgm:spPr/>
      <dgm:t>
        <a:bodyPr/>
        <a:lstStyle/>
        <a:p>
          <a:endParaRPr lang="en-US"/>
        </a:p>
      </dgm:t>
    </dgm:pt>
    <dgm:pt modelId="{CBBD2B44-40F6-4861-899A-9A894C348430}" type="pres">
      <dgm:prSet presAssocID="{BBE7E1E3-D2ED-4967-9862-4F32A7391B1C}" presName="sibTrans" presStyleCnt="0"/>
      <dgm:spPr/>
    </dgm:pt>
    <dgm:pt modelId="{EC2F2C16-7D9B-4F1D-9E2D-526221F0154A}" type="pres">
      <dgm:prSet presAssocID="{70BF27B8-70F8-4101-8E57-97AFFE55DAFA}" presName="node" presStyleLbl="node1" presStyleIdx="3" presStyleCnt="4">
        <dgm:presLayoutVars>
          <dgm:bulletEnabled val="1"/>
        </dgm:presLayoutVars>
      </dgm:prSet>
      <dgm:spPr/>
      <dgm:t>
        <a:bodyPr/>
        <a:lstStyle/>
        <a:p>
          <a:endParaRPr lang="en-US"/>
        </a:p>
      </dgm:t>
    </dgm:pt>
  </dgm:ptLst>
  <dgm:cxnLst>
    <dgm:cxn modelId="{E273863D-CA82-4B60-8D06-1C90E10B946E}" type="presOf" srcId="{47BE2BDA-57E8-43FF-BFEE-4BAE5A3FB69F}" destId="{3F8C558A-3025-4E30-993C-E4794EF17626}" srcOrd="0" destOrd="0" presId="urn:microsoft.com/office/officeart/2005/8/layout/default#1"/>
    <dgm:cxn modelId="{957CC407-61D3-408D-AD1E-C586EB1821C2}" type="presOf" srcId="{CF5A5001-0018-4238-B4B1-EE552BFD88D6}" destId="{ADBB9E7D-5F04-4384-8B4E-FBBF086A7097}" srcOrd="0" destOrd="0" presId="urn:microsoft.com/office/officeart/2005/8/layout/default#1"/>
    <dgm:cxn modelId="{E7600388-7BF8-4FA1-BA43-485B292F89DF}" type="presOf" srcId="{5AB75BF9-9191-4F40-A3CA-02BCCF5785E1}" destId="{F8D81F5B-C592-418A-8DDB-866D4815E0C9}" srcOrd="0" destOrd="0" presId="urn:microsoft.com/office/officeart/2005/8/layout/default#1"/>
    <dgm:cxn modelId="{AEA71FA6-1B09-45C3-BF22-262E8026F6D5}" srcId="{47BE2BDA-57E8-43FF-BFEE-4BAE5A3FB69F}" destId="{5AB75BF9-9191-4F40-A3CA-02BCCF5785E1}" srcOrd="1" destOrd="0" parTransId="{4AC016FD-FC39-496D-95A0-77CCB925D91F}" sibTransId="{E488853C-4326-4570-823B-0FA60CB6012E}"/>
    <dgm:cxn modelId="{EC791555-FEFD-4A80-80C4-1239640826B6}" type="presOf" srcId="{70BF27B8-70F8-4101-8E57-97AFFE55DAFA}" destId="{EC2F2C16-7D9B-4F1D-9E2D-526221F0154A}" srcOrd="0" destOrd="0" presId="urn:microsoft.com/office/officeart/2005/8/layout/default#1"/>
    <dgm:cxn modelId="{5E41D045-F802-420E-A802-20FBCFD1F12C}" srcId="{47BE2BDA-57E8-43FF-BFEE-4BAE5A3FB69F}" destId="{CF5A5001-0018-4238-B4B1-EE552BFD88D6}" srcOrd="0" destOrd="0" parTransId="{30B0BE6D-D4F0-4D9A-A3E5-981C608DC07C}" sibTransId="{2C94E246-0F7E-4C24-93BB-3562BA7BBA3D}"/>
    <dgm:cxn modelId="{C38A68AC-6F4B-440E-9509-F25E3BFC79E0}" type="presOf" srcId="{DC08D5BB-DC0C-4498-BAB1-33A1151A5E5C}" destId="{5C386227-B460-4831-AF83-42DC118D19E5}" srcOrd="0" destOrd="0" presId="urn:microsoft.com/office/officeart/2005/8/layout/default#1"/>
    <dgm:cxn modelId="{6402FB99-F99C-484E-883D-61F1832D9F67}" srcId="{47BE2BDA-57E8-43FF-BFEE-4BAE5A3FB69F}" destId="{70BF27B8-70F8-4101-8E57-97AFFE55DAFA}" srcOrd="3" destOrd="0" parTransId="{524BC47A-66C3-47D2-8FB4-4B98B41ED622}" sibTransId="{B6AEAFAE-C9B5-4B40-A9A8-2FB1C03FEB31}"/>
    <dgm:cxn modelId="{9D767576-06C5-49C5-8F83-9CE4BFA2419C}" srcId="{47BE2BDA-57E8-43FF-BFEE-4BAE5A3FB69F}" destId="{DC08D5BB-DC0C-4498-BAB1-33A1151A5E5C}" srcOrd="2" destOrd="0" parTransId="{1BC702F3-A3A4-4388-95B4-F9A7B5ADF0D1}" sibTransId="{BBE7E1E3-D2ED-4967-9862-4F32A7391B1C}"/>
    <dgm:cxn modelId="{1B59F6EB-3374-4DED-84FC-26C90E8A4EC2}" type="presParOf" srcId="{3F8C558A-3025-4E30-993C-E4794EF17626}" destId="{ADBB9E7D-5F04-4384-8B4E-FBBF086A7097}" srcOrd="0" destOrd="0" presId="urn:microsoft.com/office/officeart/2005/8/layout/default#1"/>
    <dgm:cxn modelId="{8C33536F-F502-4887-9371-B0002B823EAD}" type="presParOf" srcId="{3F8C558A-3025-4E30-993C-E4794EF17626}" destId="{5D4816A2-8DBA-463D-B586-F93E61C9B289}" srcOrd="1" destOrd="0" presId="urn:microsoft.com/office/officeart/2005/8/layout/default#1"/>
    <dgm:cxn modelId="{90C2B1F7-E0E6-4477-BF29-FB3A0F2CD358}" type="presParOf" srcId="{3F8C558A-3025-4E30-993C-E4794EF17626}" destId="{F8D81F5B-C592-418A-8DDB-866D4815E0C9}" srcOrd="2" destOrd="0" presId="urn:microsoft.com/office/officeart/2005/8/layout/default#1"/>
    <dgm:cxn modelId="{3EF75066-4F88-46BA-B3AD-BA137655CA4B}" type="presParOf" srcId="{3F8C558A-3025-4E30-993C-E4794EF17626}" destId="{BE63A7C0-02B2-45A6-9A66-F519C42D77BE}" srcOrd="3" destOrd="0" presId="urn:microsoft.com/office/officeart/2005/8/layout/default#1"/>
    <dgm:cxn modelId="{3A0E207D-17CE-4E50-B6DD-566E2E3A7DB6}" type="presParOf" srcId="{3F8C558A-3025-4E30-993C-E4794EF17626}" destId="{5C386227-B460-4831-AF83-42DC118D19E5}" srcOrd="4" destOrd="0" presId="urn:microsoft.com/office/officeart/2005/8/layout/default#1"/>
    <dgm:cxn modelId="{D9247B0B-DD64-4D9C-9CF4-093D4A538B08}" type="presParOf" srcId="{3F8C558A-3025-4E30-993C-E4794EF17626}" destId="{CBBD2B44-40F6-4861-899A-9A894C348430}" srcOrd="5" destOrd="0" presId="urn:microsoft.com/office/officeart/2005/8/layout/default#1"/>
    <dgm:cxn modelId="{19FFB2DF-35AC-48F7-AD83-A468A00D45F4}" type="presParOf" srcId="{3F8C558A-3025-4E30-993C-E4794EF17626}" destId="{EC2F2C16-7D9B-4F1D-9E2D-526221F0154A}" srcOrd="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B9E7D-5F04-4384-8B4E-FBBF086A7097}">
      <dsp:nvSpPr>
        <dsp:cNvPr id="0" name=""/>
        <dsp:cNvSpPr/>
      </dsp:nvSpPr>
      <dsp:spPr>
        <a:xfrm>
          <a:off x="460905" y="1047"/>
          <a:ext cx="3479899" cy="2087939"/>
        </a:xfrm>
        <a:prstGeom prst="rect">
          <a:avLst/>
        </a:prstGeom>
        <a:solidFill>
          <a:schemeClr val="accent1">
            <a:hueOff val="0"/>
            <a:satOff val="0"/>
            <a:lumOff val="0"/>
            <a:alphaOff val="0"/>
          </a:schemeClr>
        </a:solidFill>
        <a:ln w="635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Awareness &amp; Recruitment</a:t>
          </a:r>
          <a:endParaRPr lang="en-US" sz="4200" kern="1200" dirty="0"/>
        </a:p>
      </dsp:txBody>
      <dsp:txXfrm>
        <a:off x="460905" y="1047"/>
        <a:ext cx="3479899" cy="2087939"/>
      </dsp:txXfrm>
    </dsp:sp>
    <dsp:sp modelId="{F8D81F5B-C592-418A-8DDB-866D4815E0C9}">
      <dsp:nvSpPr>
        <dsp:cNvPr id="0" name=""/>
        <dsp:cNvSpPr/>
      </dsp:nvSpPr>
      <dsp:spPr>
        <a:xfrm>
          <a:off x="4288794" y="1047"/>
          <a:ext cx="3479899" cy="2087939"/>
        </a:xfrm>
        <a:prstGeom prst="rect">
          <a:avLst/>
        </a:prstGeom>
        <a:solidFill>
          <a:schemeClr val="accent2">
            <a:hueOff val="0"/>
            <a:satOff val="0"/>
            <a:lumOff val="0"/>
            <a:alphaOff val="0"/>
          </a:schemeClr>
        </a:solidFill>
        <a:ln w="635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Training of graduate students</a:t>
          </a:r>
          <a:endParaRPr lang="en-US" sz="4200" kern="1200" dirty="0"/>
        </a:p>
      </dsp:txBody>
      <dsp:txXfrm>
        <a:off x="4288794" y="1047"/>
        <a:ext cx="3479899" cy="2087939"/>
      </dsp:txXfrm>
    </dsp:sp>
    <dsp:sp modelId="{5C386227-B460-4831-AF83-42DC118D19E5}">
      <dsp:nvSpPr>
        <dsp:cNvPr id="0" name=""/>
        <dsp:cNvSpPr/>
      </dsp:nvSpPr>
      <dsp:spPr>
        <a:xfrm>
          <a:off x="460905" y="2436976"/>
          <a:ext cx="3479899" cy="2087939"/>
        </a:xfrm>
        <a:prstGeom prst="rect">
          <a:avLst/>
        </a:prstGeom>
        <a:solidFill>
          <a:schemeClr val="accent3">
            <a:hueOff val="0"/>
            <a:satOff val="0"/>
            <a:lumOff val="0"/>
            <a:alphaOff val="0"/>
          </a:schemeClr>
        </a:solidFill>
        <a:ln w="635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Facilitating Plans</a:t>
          </a:r>
          <a:endParaRPr lang="en-US" sz="4200" kern="1200" dirty="0"/>
        </a:p>
      </dsp:txBody>
      <dsp:txXfrm>
        <a:off x="460905" y="2436976"/>
        <a:ext cx="3479899" cy="2087939"/>
      </dsp:txXfrm>
    </dsp:sp>
    <dsp:sp modelId="{EC2F2C16-7D9B-4F1D-9E2D-526221F0154A}">
      <dsp:nvSpPr>
        <dsp:cNvPr id="0" name=""/>
        <dsp:cNvSpPr/>
      </dsp:nvSpPr>
      <dsp:spPr>
        <a:xfrm>
          <a:off x="4288794" y="2436976"/>
          <a:ext cx="3479899" cy="2087939"/>
        </a:xfrm>
        <a:prstGeom prst="rect">
          <a:avLst/>
        </a:prstGeom>
        <a:solidFill>
          <a:schemeClr val="accent4">
            <a:hueOff val="0"/>
            <a:satOff val="0"/>
            <a:lumOff val="0"/>
            <a:alphaOff val="0"/>
          </a:schemeClr>
        </a:solidFill>
        <a:ln w="635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Next steps</a:t>
          </a:r>
          <a:endParaRPr lang="en-US" sz="4200" kern="1200" dirty="0"/>
        </a:p>
      </dsp:txBody>
      <dsp:txXfrm>
        <a:off x="4288794" y="2436976"/>
        <a:ext cx="3479899" cy="20879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702021-F9BB-432D-A212-2F02F84028E5}" type="datetimeFigureOut">
              <a:rPr lang="en-US" smtClean="0"/>
              <a:t>8/16/14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8DA7D1-680C-47DA-98B9-12465CB350E2}" type="slidenum">
              <a:rPr lang="en-US" smtClean="0"/>
              <a:t>‹#›</a:t>
            </a:fld>
            <a:endParaRPr lang="en-US"/>
          </a:p>
        </p:txBody>
      </p:sp>
    </p:spTree>
    <p:extLst>
      <p:ext uri="{BB962C8B-B14F-4D97-AF65-F5344CB8AC3E}">
        <p14:creationId xmlns:p14="http://schemas.microsoft.com/office/powerpoint/2010/main" val="3602374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C7DBE9-A486-449D-BE33-F161E4FBCF0F}" type="datetimeFigureOut">
              <a:rPr lang="en-US" smtClean="0"/>
              <a:pPr/>
              <a:t>8/16/14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6BCB27-A446-4242-994B-61F6F8572BA8}" type="slidenum">
              <a:rPr lang="en-US" smtClean="0"/>
              <a:pPr/>
              <a:t>‹#›</a:t>
            </a:fld>
            <a:endParaRPr lang="en-US"/>
          </a:p>
        </p:txBody>
      </p:sp>
    </p:spTree>
    <p:extLst>
      <p:ext uri="{BB962C8B-B14F-4D97-AF65-F5344CB8AC3E}">
        <p14:creationId xmlns:p14="http://schemas.microsoft.com/office/powerpoint/2010/main" val="2293767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indent="-228600" algn="l" defTabSz="914400" rtl="0" eaLnBrk="1" latinLnBrk="0" hangingPunct="1">
      <a:spcBef>
        <a:spcPts val="600"/>
      </a:spcBef>
      <a:buFont typeface="Arial" pitchFamily="34" charset="0"/>
      <a:buChar char="•"/>
      <a:defRPr sz="1200" i="1" kern="1200">
        <a:solidFill>
          <a:schemeClr val="tx1"/>
        </a:solidFill>
        <a:latin typeface="+mn-lt"/>
        <a:ea typeface="+mn-ea"/>
        <a:cs typeface="+mn-cs"/>
      </a:defRPr>
    </a:lvl2pPr>
    <a:lvl3pPr marL="1085850" indent="-171450" algn="l" defTabSz="914400" rtl="0" eaLnBrk="1" latinLnBrk="0" hangingPunct="1">
      <a:buFont typeface="Arial"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indent="0">
              <a:buNone/>
            </a:pPr>
            <a:r>
              <a:rPr lang="en-US" sz="1200" i="1" kern="1200" baseline="0" noProof="0" dirty="0" smtClean="0">
                <a:solidFill>
                  <a:schemeClr val="tx1"/>
                </a:solidFill>
                <a:latin typeface="+mn-lt"/>
                <a:ea typeface="ＭＳ Ｐゴシック" charset="-128"/>
                <a:cs typeface="ＭＳ Ｐゴシック" charset="-128"/>
              </a:rPr>
              <a:t>This presentation was done for the Area Board 13 Board of Directors to provide a summary of what was happening with the project.</a:t>
            </a:r>
            <a:endParaRPr lang="en-US" sz="1200" i="1" kern="1200" baseline="0" noProof="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B36BCB27-A446-4242-994B-61F6F8572BA8}" type="slidenum">
              <a:rPr lang="en-US" smtClean="0"/>
              <a:pPr/>
              <a:t>1</a:t>
            </a:fld>
            <a:endParaRPr lang="en-US"/>
          </a:p>
        </p:txBody>
      </p:sp>
    </p:spTree>
    <p:extLst>
      <p:ext uri="{BB962C8B-B14F-4D97-AF65-F5344CB8AC3E}">
        <p14:creationId xmlns:p14="http://schemas.microsoft.com/office/powerpoint/2010/main" val="197648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are some examples of what we learned in facilitating PDPs.</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11</a:t>
            </a:fld>
            <a:endParaRPr lang="en-US"/>
          </a:p>
        </p:txBody>
      </p:sp>
    </p:spTree>
    <p:extLst>
      <p:ext uri="{BB962C8B-B14F-4D97-AF65-F5344CB8AC3E}">
        <p14:creationId xmlns:p14="http://schemas.microsoft.com/office/powerpoint/2010/main" val="1695780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Luke</a:t>
            </a:r>
            <a:r>
              <a:rPr lang="en-US" baseline="0" dirty="0" smtClean="0"/>
              <a:t> was already o</a:t>
            </a:r>
            <a:r>
              <a:rPr lang="en-US" dirty="0" smtClean="0"/>
              <a:t>ut </a:t>
            </a:r>
            <a:r>
              <a:rPr lang="en-US" dirty="0" smtClean="0"/>
              <a:t>of </a:t>
            </a:r>
            <a:r>
              <a:rPr lang="en-US" dirty="0" smtClean="0"/>
              <a:t>school and just beginning</a:t>
            </a:r>
            <a:r>
              <a:rPr lang="en-US" baseline="0" dirty="0" smtClean="0"/>
              <a:t> a</a:t>
            </a:r>
            <a:r>
              <a:rPr lang="en-US" dirty="0" smtClean="0"/>
              <a:t> </a:t>
            </a:r>
            <a:r>
              <a:rPr lang="en-US" dirty="0" smtClean="0"/>
              <a:t>Tailor-Day</a:t>
            </a:r>
            <a:r>
              <a:rPr lang="en-US" baseline="0" dirty="0" smtClean="0"/>
              <a:t> </a:t>
            </a:r>
            <a:r>
              <a:rPr lang="en-US" baseline="0" dirty="0" smtClean="0"/>
              <a:t>program with a local agency. A new staff person was just starting to work with Luke, so participating in his PATH helped the staff member to get acquainted with Luke and understand his dreams and ambitions. The staff member said that he learned more in the 45-minute PATH meeting than he did in the several weeks he had just spent with Luke.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12</a:t>
            </a:fld>
            <a:endParaRPr lang="en-US"/>
          </a:p>
        </p:txBody>
      </p:sp>
    </p:spTree>
    <p:extLst>
      <p:ext uri="{BB962C8B-B14F-4D97-AF65-F5344CB8AC3E}">
        <p14:creationId xmlns:p14="http://schemas.microsoft.com/office/powerpoint/2010/main" val="2692441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Nikki was excited to set up her own meeting at the Urban </a:t>
            </a:r>
            <a:r>
              <a:rPr lang="en-US" dirty="0" smtClean="0"/>
              <a:t>Skills</a:t>
            </a:r>
            <a:r>
              <a:rPr lang="en-US" baseline="0" dirty="0" smtClean="0"/>
              <a:t> </a:t>
            </a:r>
            <a:r>
              <a:rPr lang="en-US" baseline="0" dirty="0" smtClean="0"/>
              <a:t>Center, a transition program in San Diego. She enjoyed being in charge of the process, deciding who to invite, what food to serve, and the type of meeting she wanted. She also helped with some of the drawing, as she has very good artistic skills. Her experience encouraged other students in her school to set up their own meetings.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13</a:t>
            </a:fld>
            <a:endParaRPr lang="en-US"/>
          </a:p>
        </p:txBody>
      </p:sp>
    </p:spTree>
    <p:extLst>
      <p:ext uri="{BB962C8B-B14F-4D97-AF65-F5344CB8AC3E}">
        <p14:creationId xmlns:p14="http://schemas.microsoft.com/office/powerpoint/2010/main" val="160663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Devon was</a:t>
            </a:r>
            <a:r>
              <a:rPr lang="en-US" baseline="0" dirty="0" smtClean="0"/>
              <a:t> receiving services from an adult agency in the San Diego </a:t>
            </a:r>
            <a:r>
              <a:rPr lang="en-US" dirty="0" smtClean="0"/>
              <a:t>area that was trying to improve</a:t>
            </a:r>
            <a:r>
              <a:rPr lang="en-US" baseline="0" dirty="0" smtClean="0"/>
              <a:t> their ability to provide person-driven services.</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14</a:t>
            </a:fld>
            <a:endParaRPr lang="en-US"/>
          </a:p>
        </p:txBody>
      </p:sp>
    </p:spTree>
    <p:extLst>
      <p:ext uri="{BB962C8B-B14F-4D97-AF65-F5344CB8AC3E}">
        <p14:creationId xmlns:p14="http://schemas.microsoft.com/office/powerpoint/2010/main" val="4173463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Rigo</a:t>
            </a:r>
            <a:r>
              <a:rPr lang="en-US" dirty="0" smtClean="0"/>
              <a:t>, a member of the Area Board 13, attended</a:t>
            </a:r>
            <a:r>
              <a:rPr lang="en-US" baseline="0" dirty="0" smtClean="0"/>
              <a:t> a workshop in Imperial County and was interested in having a PATH plan for himself. He wanted to have it held in San Diego, as he wanted to invite friends and colleagues who knew him in his professional role. He told us later that he continues to consult with his PATH ideas when he’s making significant decisions.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15</a:t>
            </a:fld>
            <a:endParaRPr lang="en-US"/>
          </a:p>
        </p:txBody>
      </p:sp>
    </p:spTree>
    <p:extLst>
      <p:ext uri="{BB962C8B-B14F-4D97-AF65-F5344CB8AC3E}">
        <p14:creationId xmlns:p14="http://schemas.microsoft.com/office/powerpoint/2010/main" val="145188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he was still attending a s</a:t>
            </a:r>
            <a:r>
              <a:rPr lang="en-US" dirty="0" smtClean="0"/>
              <a:t>chool transition</a:t>
            </a:r>
            <a:r>
              <a:rPr lang="en-US" baseline="0" dirty="0" smtClean="0"/>
              <a:t> program, </a:t>
            </a:r>
            <a:r>
              <a:rPr lang="en-US" baseline="0" dirty="0" err="1" smtClean="0"/>
              <a:t>Jory</a:t>
            </a:r>
            <a:r>
              <a:rPr lang="en-US" baseline="0" dirty="0" smtClean="0"/>
              <a:t> was planning to move into his own house (close to his parents’ house) where he would be receiving Supported Living services.  The focus for his PATH was related to the upcoming move. </a:t>
            </a:r>
            <a:r>
              <a:rPr lang="en-US" baseline="0" dirty="0" err="1" smtClean="0"/>
              <a:t>Jory</a:t>
            </a:r>
            <a:r>
              <a:rPr lang="en-US" baseline="0" dirty="0" smtClean="0"/>
              <a:t> was engaged in the process by adding photos and images to the PATH to indicate his dreams.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16</a:t>
            </a:fld>
            <a:endParaRPr lang="en-US"/>
          </a:p>
        </p:txBody>
      </p:sp>
    </p:spTree>
    <p:extLst>
      <p:ext uri="{BB962C8B-B14F-4D97-AF65-F5344CB8AC3E}">
        <p14:creationId xmlns:p14="http://schemas.microsoft.com/office/powerpoint/2010/main" val="2777655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18</a:t>
            </a:fld>
            <a:endParaRPr lang="en-US"/>
          </a:p>
        </p:txBody>
      </p:sp>
    </p:spTree>
    <p:extLst>
      <p:ext uri="{BB962C8B-B14F-4D97-AF65-F5344CB8AC3E}">
        <p14:creationId xmlns:p14="http://schemas.microsoft.com/office/powerpoint/2010/main" val="3479980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this presentation</a:t>
            </a:r>
            <a:r>
              <a:rPr lang="en-US" baseline="0" dirty="0" smtClean="0"/>
              <a:t> was offered about 7 months into the project. After a year, this goal was exceeded.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19</a:t>
            </a:fld>
            <a:endParaRPr lang="en-US"/>
          </a:p>
        </p:txBody>
      </p:sp>
    </p:spTree>
    <p:extLst>
      <p:ext uri="{BB962C8B-B14F-4D97-AF65-F5344CB8AC3E}">
        <p14:creationId xmlns:p14="http://schemas.microsoft.com/office/powerpoint/2010/main" val="1075601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 year, this goal was also exceeded, as mentioned earlier.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20</a:t>
            </a:fld>
            <a:endParaRPr lang="en-US"/>
          </a:p>
        </p:txBody>
      </p:sp>
    </p:spTree>
    <p:extLst>
      <p:ext uri="{BB962C8B-B14F-4D97-AF65-F5344CB8AC3E}">
        <p14:creationId xmlns:p14="http://schemas.microsoft.com/office/powerpoint/2010/main" val="202357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website can</a:t>
            </a:r>
            <a:r>
              <a:rPr lang="en-US" baseline="0" dirty="0" smtClean="0"/>
              <a:t> be found at: http://</a:t>
            </a:r>
            <a:r>
              <a:rPr lang="en-US" baseline="0" dirty="0" err="1" smtClean="0"/>
              <a:t>interwork.sdsu.edu</a:t>
            </a:r>
            <a:r>
              <a:rPr lang="en-US" baseline="0" dirty="0" smtClean="0"/>
              <a:t>/</a:t>
            </a:r>
            <a:r>
              <a:rPr lang="en-US" baseline="0" dirty="0" err="1" smtClean="0"/>
              <a:t>sp</a:t>
            </a:r>
            <a:r>
              <a:rPr lang="en-US" baseline="0" dirty="0" smtClean="0"/>
              <a:t>/</a:t>
            </a:r>
            <a:r>
              <a:rPr lang="en-US" baseline="0" dirty="0" err="1" smtClean="0"/>
              <a:t>takecharge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21</a:t>
            </a:fld>
            <a:endParaRPr lang="en-US"/>
          </a:p>
        </p:txBody>
      </p:sp>
    </p:spTree>
    <p:extLst>
      <p:ext uri="{BB962C8B-B14F-4D97-AF65-F5344CB8AC3E}">
        <p14:creationId xmlns:p14="http://schemas.microsoft.com/office/powerpoint/2010/main" val="813343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noProof="0" dirty="0" smtClean="0">
                <a:solidFill>
                  <a:schemeClr val="tx1"/>
                </a:solidFill>
                <a:latin typeface="+mn-lt"/>
                <a:ea typeface="ＭＳ Ｐゴシック" charset="-128"/>
                <a:cs typeface="ＭＳ Ｐゴシック" charset="-128"/>
              </a:rPr>
              <a:t>The</a:t>
            </a:r>
            <a:r>
              <a:rPr lang="en-US" sz="1200" b="0" kern="1200" baseline="0" noProof="0" dirty="0" smtClean="0">
                <a:solidFill>
                  <a:schemeClr val="tx1"/>
                </a:solidFill>
                <a:latin typeface="+mn-lt"/>
                <a:ea typeface="ＭＳ Ｐゴシック" charset="-128"/>
                <a:cs typeface="ＭＳ Ｐゴシック" charset="-128"/>
              </a:rPr>
              <a:t> presentation addresses how we recruited participants for the project, how we trained the graduate students who helped to facilitate the meetings, how the meetings were conducted and what else was planned.</a:t>
            </a:r>
            <a:endParaRPr lang="en-US" sz="1200" b="0" kern="1200" noProof="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B36BCB27-A446-4242-994B-61F6F8572BA8}" type="slidenum">
              <a:rPr lang="en-US" smtClean="0"/>
              <a:pPr/>
              <a:t>2</a:t>
            </a:fld>
            <a:endParaRPr lang="en-US"/>
          </a:p>
        </p:txBody>
      </p:sp>
    </p:spTree>
    <p:extLst>
      <p:ext uri="{BB962C8B-B14F-4D97-AF65-F5344CB8AC3E}">
        <p14:creationId xmlns:p14="http://schemas.microsoft.com/office/powerpoint/2010/main" val="2540097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Collaboration</a:t>
            </a:r>
            <a:r>
              <a:rPr lang="en-US" baseline="0" dirty="0" smtClean="0"/>
              <a:t> with another funded project helped in working with young adults interested in micro-enterprise.  A decision was made to not hire the peer consultants, as there wasn’t adequate time to bring them into the process in a meaningful way.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22</a:t>
            </a:fld>
            <a:endParaRPr lang="en-US"/>
          </a:p>
        </p:txBody>
      </p:sp>
    </p:spTree>
    <p:extLst>
      <p:ext uri="{BB962C8B-B14F-4D97-AF65-F5344CB8AC3E}">
        <p14:creationId xmlns:p14="http://schemas.microsoft.com/office/powerpoint/2010/main" val="3143591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23</a:t>
            </a:fld>
            <a:endParaRPr lang="en-US"/>
          </a:p>
        </p:txBody>
      </p:sp>
    </p:spTree>
    <p:extLst>
      <p:ext uri="{BB962C8B-B14F-4D97-AF65-F5344CB8AC3E}">
        <p14:creationId xmlns:p14="http://schemas.microsoft.com/office/powerpoint/2010/main" val="1349302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comment from Felix’s mother spoke volumes as</a:t>
            </a:r>
            <a:r>
              <a:rPr lang="en-US" baseline="0" dirty="0" smtClean="0"/>
              <a:t> to the impact that his PATH had on Felix’s attitude and motivation.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24</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been able to do limited follow up with some of the families through</a:t>
            </a:r>
            <a:r>
              <a:rPr lang="en-US" baseline="0" dirty="0" smtClean="0"/>
              <a:t> support from another project. The information has been incorporated into the “Real Stories” on the Take Charge website.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25</a:t>
            </a:fld>
            <a:endParaRPr lang="en-US"/>
          </a:p>
        </p:txBody>
      </p:sp>
    </p:spTree>
    <p:extLst>
      <p:ext uri="{BB962C8B-B14F-4D97-AF65-F5344CB8AC3E}">
        <p14:creationId xmlns:p14="http://schemas.microsoft.com/office/powerpoint/2010/main" val="1323982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quote sums up a comment by</a:t>
            </a:r>
            <a:r>
              <a:rPr lang="en-US" baseline="0" dirty="0" smtClean="0"/>
              <a:t> a young man with </a:t>
            </a:r>
            <a:r>
              <a:rPr lang="en-US" baseline="0" dirty="0" err="1" smtClean="0"/>
              <a:t>Aspergers</a:t>
            </a:r>
            <a:r>
              <a:rPr lang="en-US" baseline="0" dirty="0" smtClean="0"/>
              <a:t> who had experienced a PDP.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26</a:t>
            </a:fld>
            <a:endParaRPr lang="en-US"/>
          </a:p>
        </p:txBody>
      </p:sp>
    </p:spTree>
    <p:extLst>
      <p:ext uri="{BB962C8B-B14F-4D97-AF65-F5344CB8AC3E}">
        <p14:creationId xmlns:p14="http://schemas.microsoft.com/office/powerpoint/2010/main" val="1349302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principles were</a:t>
            </a:r>
            <a:r>
              <a:rPr lang="en-US" baseline="0" dirty="0" smtClean="0"/>
              <a:t> used in setting up the PDP meetings with individuals and families to make the expectations and processes very clear. </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27</a:t>
            </a:fld>
            <a:endParaRPr lang="en-US"/>
          </a:p>
        </p:txBody>
      </p:sp>
    </p:spTree>
    <p:extLst>
      <p:ext uri="{BB962C8B-B14F-4D97-AF65-F5344CB8AC3E}">
        <p14:creationId xmlns:p14="http://schemas.microsoft.com/office/powerpoint/2010/main" val="383194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smtClean="0">
                <a:solidFill>
                  <a:schemeClr val="tx1"/>
                </a:solidFill>
                <a:latin typeface="+mn-lt"/>
                <a:ea typeface="ＭＳ Ｐゴシック" charset="-128"/>
                <a:cs typeface="ＭＳ Ｐゴシック" charset="-128"/>
              </a:rPr>
              <a:t>The concept</a:t>
            </a:r>
            <a:r>
              <a:rPr lang="en-US" sz="1200" b="0" kern="1200" baseline="0" noProof="0" dirty="0" smtClean="0">
                <a:solidFill>
                  <a:schemeClr val="tx1"/>
                </a:solidFill>
                <a:latin typeface="+mn-lt"/>
                <a:ea typeface="ＭＳ Ｐゴシック" charset="-128"/>
                <a:cs typeface="ＭＳ Ｐゴシック" charset="-128"/>
              </a:rPr>
              <a:t> for the </a:t>
            </a:r>
            <a:r>
              <a:rPr lang="en-US" sz="1200" b="1" kern="1200" noProof="0" dirty="0" smtClean="0">
                <a:solidFill>
                  <a:schemeClr val="tx1"/>
                </a:solidFill>
                <a:latin typeface="+mn-lt"/>
                <a:ea typeface="ＭＳ Ｐゴシック" charset="-128"/>
                <a:cs typeface="ＭＳ Ｐゴシック" charset="-128"/>
              </a:rPr>
              <a:t>Take Charge</a:t>
            </a:r>
            <a:r>
              <a:rPr lang="en-US" sz="1200" b="1" kern="1200" baseline="0" noProof="0" dirty="0" smtClean="0">
                <a:solidFill>
                  <a:schemeClr val="tx1"/>
                </a:solidFill>
                <a:latin typeface="+mn-lt"/>
                <a:ea typeface="ＭＳ Ｐゴシック" charset="-128"/>
                <a:cs typeface="ＭＳ Ｐゴシック" charset="-128"/>
              </a:rPr>
              <a:t> </a:t>
            </a:r>
            <a:r>
              <a:rPr lang="en-US" sz="1200" b="0" kern="1200" baseline="0" noProof="0" dirty="0" smtClean="0">
                <a:solidFill>
                  <a:schemeClr val="tx1"/>
                </a:solidFill>
                <a:latin typeface="+mn-lt"/>
                <a:ea typeface="ＭＳ Ｐゴシック" charset="-128"/>
                <a:cs typeface="ＭＳ Ｐゴシック" charset="-128"/>
              </a:rPr>
              <a:t>Project began </a:t>
            </a:r>
            <a:r>
              <a:rPr lang="en-US" sz="1200" b="0" kern="1200" baseline="0" noProof="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t the 2012 IEP</a:t>
            </a:r>
            <a:r>
              <a:rPr lang="en-US" sz="1200" kern="1200" baseline="0" dirty="0" smtClean="0">
                <a:solidFill>
                  <a:schemeClr val="tx1"/>
                </a:solidFill>
                <a:effectLst/>
                <a:latin typeface="+mn-lt"/>
                <a:ea typeface="+mn-ea"/>
                <a:cs typeface="+mn-cs"/>
              </a:rPr>
              <a:t> (Involved Exceptional Parents)</a:t>
            </a:r>
            <a:r>
              <a:rPr lang="en-US" sz="1200" kern="1200" dirty="0" smtClean="0">
                <a:solidFill>
                  <a:schemeClr val="tx1"/>
                </a:solidFill>
                <a:effectLst/>
                <a:latin typeface="+mn-lt"/>
                <a:ea typeface="+mn-ea"/>
                <a:cs typeface="+mn-cs"/>
              </a:rPr>
              <a:t> Day Conference in San Diego. Parents attending a transition-focused session were asked if they had heard of person-centered planning. Very few raised their hands. When asked if they had ever experienced it, only two parents responded that they had participated in this type of planning, one of which explained that her daughter had a plan done 20 years ago. While many school and adult agency personnel claim to use a “person-centered approach” to transition planning, the outcomes often don’t back up the claims. </a:t>
            </a:r>
            <a:r>
              <a:rPr lang="en-US" sz="1200" b="1" kern="1200" dirty="0" smtClean="0">
                <a:solidFill>
                  <a:schemeClr val="tx1"/>
                </a:solidFill>
                <a:effectLst/>
                <a:latin typeface="+mn-lt"/>
                <a:ea typeface="+mn-ea"/>
                <a:cs typeface="+mn-cs"/>
              </a:rPr>
              <a:t>Take Charge </a:t>
            </a:r>
            <a:r>
              <a:rPr lang="en-US" sz="1200" kern="1200" dirty="0" smtClean="0">
                <a:solidFill>
                  <a:schemeClr val="tx1"/>
                </a:solidFill>
                <a:effectLst/>
                <a:latin typeface="+mn-lt"/>
                <a:ea typeface="+mn-ea"/>
                <a:cs typeface="+mn-cs"/>
              </a:rPr>
              <a:t>was proposed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educate transitioning youth, their families, and local community stakeholders by supporting and demonstrating the use of person-centered planning in the transition process.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noProof="0" dirty="0" smtClean="0">
              <a:solidFill>
                <a:schemeClr val="tx1"/>
              </a:solidFill>
              <a:latin typeface="+mn-lt"/>
              <a:ea typeface="ＭＳ Ｐゴシック" charset="-128"/>
              <a:cs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B36BCB27-A446-4242-994B-61F6F8572BA8}" type="slidenum">
              <a:rPr lang="en-US" smtClean="0"/>
              <a:pPr/>
              <a:t>3</a:t>
            </a:fld>
            <a:endParaRPr lang="en-US"/>
          </a:p>
        </p:txBody>
      </p:sp>
    </p:spTree>
    <p:extLst>
      <p:ext uri="{BB962C8B-B14F-4D97-AF65-F5344CB8AC3E}">
        <p14:creationId xmlns:p14="http://schemas.microsoft.com/office/powerpoint/2010/main" val="14223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proposal included a shift in language, from person-centered to person-driven.  This was done intentionally to renew the focus on the individual being in charge of their planning. Since so many claim that they do person-centered planning, it was important to talk about it in a different way to help professionals and families consider if they were truly supporting a person-driven approach for planning, or PDP.</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4</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smtClean="0">
                <a:solidFill>
                  <a:schemeClr val="tx1"/>
                </a:solidFill>
                <a:latin typeface="+mn-lt"/>
                <a:ea typeface="ＭＳ Ｐゴシック" charset="-128"/>
                <a:cs typeface="ＭＳ Ｐゴシック" charset="-128"/>
              </a:rPr>
              <a:t>We started the</a:t>
            </a:r>
            <a:r>
              <a:rPr lang="en-US" sz="1200" kern="1200" baseline="0" noProof="0" dirty="0" smtClean="0">
                <a:solidFill>
                  <a:schemeClr val="tx1"/>
                </a:solidFill>
                <a:latin typeface="+mn-lt"/>
                <a:ea typeface="ＭＳ Ｐゴシック" charset="-128"/>
                <a:cs typeface="ＭＳ Ｐゴシック" charset="-128"/>
              </a:rPr>
              <a:t> project activities by conducting many workshops and presentations, and used these opportunities to recruit participants. We contacted many colleagues who work with transition-age youth, both from the school side and from the adult services side, as we targeted young adults from 18-25.  We also asked staff from the Exceptional Family Resource Center to contact families directly. </a:t>
            </a:r>
            <a:endParaRPr lang="en-US" sz="1200" kern="1200" noProof="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B36BCB27-A446-4242-994B-61F6F8572BA8}" type="slidenum">
              <a:rPr lang="en-US" smtClean="0"/>
              <a:pPr/>
              <a:t>5</a:t>
            </a:fld>
            <a:endParaRPr lang="en-US"/>
          </a:p>
        </p:txBody>
      </p:sp>
    </p:spTree>
    <p:extLst>
      <p:ext uri="{BB962C8B-B14F-4D97-AF65-F5344CB8AC3E}">
        <p14:creationId xmlns:p14="http://schemas.microsoft.com/office/powerpoint/2010/main" val="142234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smtClean="0">
                <a:solidFill>
                  <a:schemeClr val="tx1"/>
                </a:solidFill>
                <a:latin typeface="+mn-lt"/>
                <a:ea typeface="ＭＳ Ｐゴシック" charset="-128"/>
                <a:cs typeface="ＭＳ Ｐゴシック" charset="-128"/>
              </a:rPr>
              <a:t>At the time</a:t>
            </a:r>
            <a:r>
              <a:rPr lang="en-US" sz="1200" kern="1200" baseline="0" noProof="0" dirty="0" smtClean="0">
                <a:solidFill>
                  <a:schemeClr val="tx1"/>
                </a:solidFill>
                <a:latin typeface="+mn-lt"/>
                <a:ea typeface="ＭＳ Ｐゴシック" charset="-128"/>
                <a:cs typeface="ＭＳ Ｐゴシック" charset="-128"/>
              </a:rPr>
              <a:t> of this presentation, we were about halfway through the project. </a:t>
            </a:r>
            <a:r>
              <a:rPr lang="en-US" sz="1200" kern="1200" noProof="0" dirty="0" smtClean="0">
                <a:solidFill>
                  <a:schemeClr val="tx1"/>
                </a:solidFill>
                <a:latin typeface="+mn-lt"/>
                <a:ea typeface="ＭＳ Ｐゴシック" charset="-128"/>
                <a:cs typeface="ＭＳ Ｐゴシック" charset="-128"/>
              </a:rPr>
              <a:t>Over</a:t>
            </a:r>
            <a:r>
              <a:rPr lang="en-US" sz="1200" kern="1200" baseline="0" noProof="0" dirty="0" smtClean="0">
                <a:solidFill>
                  <a:schemeClr val="tx1"/>
                </a:solidFill>
                <a:latin typeface="+mn-lt"/>
                <a:ea typeface="ＭＳ Ｐゴシック" charset="-128"/>
                <a:cs typeface="ＭＳ Ｐゴシック" charset="-128"/>
              </a:rPr>
              <a:t> the course of the one-year </a:t>
            </a:r>
            <a:r>
              <a:rPr lang="en-US" sz="1200" kern="1200" dirty="0" smtClean="0">
                <a:solidFill>
                  <a:schemeClr val="tx1"/>
                </a:solidFill>
                <a:effectLst/>
                <a:latin typeface="+mn-lt"/>
                <a:ea typeface="+mn-ea"/>
                <a:cs typeface="+mn-cs"/>
              </a:rPr>
              <a:t>project, we provided educational presentations and training for more than 500 students, families, transition teachers, adult service providers, and Regional Center staff on the use of PDP to support young adults to pursue inclusive employment, postsecondary education and community living. The goal was to help build capacity for families and professionals to continue using the philosophy of PDP to support transitioning youth. </a:t>
            </a:r>
            <a:endParaRPr lang="en-US" dirty="0" smtClean="0"/>
          </a:p>
          <a:p>
            <a:endParaRPr lang="en-US" sz="1200" kern="1200" noProof="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B36BCB27-A446-4242-994B-61F6F8572BA8}" type="slidenum">
              <a:rPr lang="en-US" smtClean="0"/>
              <a:pPr/>
              <a:t>6</a:t>
            </a:fld>
            <a:endParaRPr lang="en-US"/>
          </a:p>
        </p:txBody>
      </p:sp>
    </p:spTree>
    <p:extLst>
      <p:ext uri="{BB962C8B-B14F-4D97-AF65-F5344CB8AC3E}">
        <p14:creationId xmlns:p14="http://schemas.microsoft.com/office/powerpoint/2010/main" val="14223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Given that the PI is also Chair of San Diego State University’s Department</a:t>
            </a:r>
            <a:r>
              <a:rPr lang="en-US" sz="1200" kern="1200" baseline="0" dirty="0" smtClean="0">
                <a:solidFill>
                  <a:schemeClr val="tx1"/>
                </a:solidFill>
                <a:effectLst/>
                <a:latin typeface="+mn-lt"/>
                <a:ea typeface="+mn-ea"/>
                <a:cs typeface="+mn-cs"/>
              </a:rPr>
              <a:t> of Administration, Rehabilitation, and Postsecondary Education (ARPE), we wanted to include </a:t>
            </a:r>
            <a:r>
              <a:rPr lang="en-US" sz="1200" kern="1200" dirty="0" smtClean="0">
                <a:solidFill>
                  <a:schemeClr val="tx1"/>
                </a:solidFill>
                <a:effectLst/>
                <a:latin typeface="+mn-lt"/>
                <a:ea typeface="+mn-ea"/>
                <a:cs typeface="+mn-cs"/>
              </a:rPr>
              <a:t>Rehabilitation Counseling graduate students in the project. We wanted them to have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first-hand experience in facilitating PDP with families, providing them insights into the importance of consumer choice and empowerment. We offered a workshop to all students who were interested in learning about the PDP process and tools.</a:t>
            </a:r>
            <a:endParaRPr lang="en-US" noProof="0"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7</a:t>
            </a:fld>
            <a:endParaRPr lang="en-US"/>
          </a:p>
        </p:txBody>
      </p:sp>
    </p:spTree>
    <p:extLst>
      <p:ext uri="{BB962C8B-B14F-4D97-AF65-F5344CB8AC3E}">
        <p14:creationId xmlns:p14="http://schemas.microsoft.com/office/powerpoint/2010/main" val="3756284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a:t>
            </a:r>
            <a:r>
              <a:rPr lang="en-US" baseline="0" dirty="0" smtClean="0"/>
              <a:t> extensive training with the four students who were hired for the project. After providing an overview, history, and philosophy of the process, we engaged the students in hands-on training so that they could practice with each other. They learned tips for facilitating and recording, as well as establishing rapport with families and how to set up pre-meetings. There were three of us who had experience in conducting PDPs, so we had the students observe us facilitating and recording in a meeting (with permission from the family). For several months, we co-facilitated meetings together with students, until they felt comfortable enough to conduct them with each other.  The </a:t>
            </a:r>
            <a:r>
              <a:rPr lang="en-US" b="1" baseline="0" dirty="0" smtClean="0"/>
              <a:t>Take Charge </a:t>
            </a:r>
            <a:r>
              <a:rPr lang="en-US" baseline="0" dirty="0" smtClean="0"/>
              <a:t>Team conducted meetings with more than 20 families.</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8</a:t>
            </a:fld>
            <a:endParaRPr lang="en-US"/>
          </a:p>
        </p:txBody>
      </p:sp>
    </p:spTree>
    <p:extLst>
      <p:ext uri="{BB962C8B-B14F-4D97-AF65-F5344CB8AC3E}">
        <p14:creationId xmlns:p14="http://schemas.microsoft.com/office/powerpoint/2010/main" val="1628950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charset="-128"/>
                <a:cs typeface="ＭＳ Ｐゴシック" charset="-128"/>
              </a:rPr>
              <a:t>These are comments from</a:t>
            </a:r>
            <a:r>
              <a:rPr lang="en-US" sz="1200" kern="1200" baseline="0" dirty="0" smtClean="0">
                <a:solidFill>
                  <a:schemeClr val="tx1"/>
                </a:solidFill>
                <a:latin typeface="+mn-lt"/>
                <a:ea typeface="ＭＳ Ｐゴシック" charset="-128"/>
                <a:cs typeface="ＭＳ Ｐゴシック" charset="-128"/>
              </a:rPr>
              <a:t> Rehabilitation Counseling graduate students involved in the project as facilitators and recorders. </a:t>
            </a:r>
            <a:endParaRPr lang="en-US" sz="1200" kern="120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B36BCB27-A446-4242-994B-61F6F8572BA8}" type="slidenum">
              <a:rPr lang="en-US" smtClean="0"/>
              <a:pPr/>
              <a:t>9</a:t>
            </a:fld>
            <a:endParaRPr lang="en-US"/>
          </a:p>
        </p:txBody>
      </p:sp>
    </p:spTree>
    <p:extLst>
      <p:ext uri="{BB962C8B-B14F-4D97-AF65-F5344CB8AC3E}">
        <p14:creationId xmlns:p14="http://schemas.microsoft.com/office/powerpoint/2010/main" val="394497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1"/>
            <a:ext cx="7772400" cy="2228850"/>
          </a:xfrm>
        </p:spPr>
        <p:txBody>
          <a:bodyPr anchor="b" anchorCtr="0">
            <a:normAutofit/>
          </a:bodyPr>
          <a:lstStyle>
            <a:lvl1pPr algn="ctr">
              <a:defRPr sz="700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610275"/>
            <a:ext cx="7772400" cy="1266525"/>
          </a:xfrm>
        </p:spPr>
        <p:txBody>
          <a:bodyPr/>
          <a:lstStyle>
            <a:lvl1pPr marL="0" indent="0" algn="ctr">
              <a:buNone/>
              <a:defRPr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7"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15939205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tatement with Two-Level Tag, 1">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077200" cy="2057400"/>
          </a:xfrm>
        </p:spPr>
        <p:txBody>
          <a:bodyPr anchor="b" anchorCtr="0">
            <a:noAutofit/>
          </a:bodyPr>
          <a:lstStyle>
            <a:lvl1pPr algn="l">
              <a:defRPr sz="66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0" y="3733800"/>
            <a:ext cx="8077200" cy="1500188"/>
          </a:xfrm>
        </p:spPr>
        <p:txBody>
          <a:bodyPr anchor="t" anchorCtr="0">
            <a:normAutofit/>
          </a:bodyPr>
          <a:lstStyle>
            <a:lvl1pPr marL="0" indent="0">
              <a:buNone/>
              <a:defRPr sz="32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7" name="Round Same Side Corner Rectangle 6"/>
          <p:cNvSpPr/>
          <p:nvPr/>
        </p:nvSpPr>
        <p:spPr>
          <a:xfrm rot="10800000">
            <a:off x="6053328" y="-155448"/>
            <a:ext cx="2505456" cy="1581912"/>
          </a:xfrm>
          <a:prstGeom prst="round2SameRect">
            <a:avLst>
              <a:gd name="adj1" fmla="val 421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8" name="Text Placeholder 11"/>
          <p:cNvSpPr>
            <a:spLocks noGrp="1"/>
          </p:cNvSpPr>
          <p:nvPr>
            <p:ph type="body" sz="quarter" idx="13" hasCustomPrompt="1"/>
          </p:nvPr>
        </p:nvSpPr>
        <p:spPr>
          <a:xfrm>
            <a:off x="6053138" y="304800"/>
            <a:ext cx="2505075"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9" name="Text Placeholder 13"/>
          <p:cNvSpPr>
            <a:spLocks noGrp="1"/>
          </p:cNvSpPr>
          <p:nvPr>
            <p:ph type="body" sz="quarter" idx="14" hasCustomPrompt="1"/>
          </p:nvPr>
        </p:nvSpPr>
        <p:spPr>
          <a:xfrm>
            <a:off x="6053138" y="838200"/>
            <a:ext cx="2505075" cy="533400"/>
          </a:xfrm>
        </p:spPr>
        <p:txBody>
          <a:bodyPr>
            <a:noAutofit/>
          </a:bodyPr>
          <a:lstStyle>
            <a:lvl1pPr marL="0" indent="0" algn="ctr">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(Subtext)</a:t>
            </a:r>
            <a:endParaRPr lang="en-US" dirty="0"/>
          </a:p>
        </p:txBody>
      </p:sp>
      <p:sp>
        <p:nvSpPr>
          <p:cNvPr id="10" name="Rechteck 5"/>
          <p:cNvSpPr/>
          <p:nvPr/>
        </p:nvSpPr>
        <p:spPr>
          <a:xfrm flipH="1">
            <a:off x="0" y="0"/>
            <a:ext cx="144463" cy="6858000"/>
          </a:xfrm>
          <a:prstGeom prst="rect">
            <a:avLst/>
          </a:prstGeom>
          <a:gradFill rotWithShape="1">
            <a:gsLst>
              <a:gs pos="0">
                <a:schemeClr val="accent1"/>
              </a:gs>
              <a:gs pos="100000">
                <a:schemeClr val="accent1">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247617113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atement with Tag, 1">
    <p:spTree>
      <p:nvGrpSpPr>
        <p:cNvPr id="1" name=""/>
        <p:cNvGrpSpPr/>
        <p:nvPr/>
      </p:nvGrpSpPr>
      <p:grpSpPr>
        <a:xfrm>
          <a:off x="0" y="0"/>
          <a:ext cx="0" cy="0"/>
          <a:chOff x="0" y="0"/>
          <a:chExt cx="0" cy="0"/>
        </a:xfrm>
      </p:grpSpPr>
      <p:sp>
        <p:nvSpPr>
          <p:cNvPr id="2" name="Title 1"/>
          <p:cNvSpPr>
            <a:spLocks noGrp="1"/>
          </p:cNvSpPr>
          <p:nvPr>
            <p:ph type="title"/>
          </p:nvPr>
        </p:nvSpPr>
        <p:spPr>
          <a:xfrm>
            <a:off x="533400" y="2233612"/>
            <a:ext cx="8077200" cy="2057400"/>
          </a:xfrm>
        </p:spPr>
        <p:txBody>
          <a:bodyPr anchor="b" anchorCtr="0">
            <a:noAutofit/>
          </a:bodyPr>
          <a:lstStyle>
            <a:lvl1pPr algn="ctr">
              <a:defRPr sz="54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0" y="4291012"/>
            <a:ext cx="8077200" cy="1500188"/>
          </a:xfrm>
        </p:spPr>
        <p:txBody>
          <a:bodyPr anchor="t" anchorCtr="0">
            <a:normAutofit/>
          </a:bodyPr>
          <a:lstStyle>
            <a:lvl1pPr marL="0" indent="0" algn="ctr">
              <a:buNone/>
              <a:defRPr sz="32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0" name="Round Same Side Corner Rectangle 9"/>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9" name="Rechteck 5"/>
          <p:cNvSpPr/>
          <p:nvPr/>
        </p:nvSpPr>
        <p:spPr>
          <a:xfrm flipH="1">
            <a:off x="0" y="0"/>
            <a:ext cx="144463" cy="6858000"/>
          </a:xfrm>
          <a:prstGeom prst="rect">
            <a:avLst/>
          </a:prstGeom>
          <a:gradFill rotWithShape="1">
            <a:gsLst>
              <a:gs pos="0">
                <a:schemeClr val="accent1"/>
              </a:gs>
              <a:gs pos="100000">
                <a:schemeClr val="accent1">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789887756"/>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Media, 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4600" cy="1143000"/>
          </a:xfrm>
        </p:spPr>
        <p:txBody>
          <a:bodyPr anchor="b" anchorCtr="0"/>
          <a:lstStyle>
            <a:lvl1pPr algn="l">
              <a:defRPr b="1"/>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8" name="Media Placeholder 7"/>
          <p:cNvSpPr>
            <a:spLocks noGrp="1"/>
          </p:cNvSpPr>
          <p:nvPr>
            <p:ph type="media" sz="quarter" idx="13" hasCustomPrompt="1"/>
          </p:nvPr>
        </p:nvSpPr>
        <p:spPr>
          <a:xfrm>
            <a:off x="457200" y="1600200"/>
            <a:ext cx="8229600" cy="4525963"/>
          </a:xfrm>
          <a:ln w="28575">
            <a:solidFill>
              <a:schemeClr val="tx1"/>
            </a:solidFill>
          </a:ln>
        </p:spPr>
        <p:txBody>
          <a:bodyPr/>
          <a:lstStyle>
            <a:lvl1pPr marL="0" indent="0">
              <a:buFontTx/>
              <a:buNone/>
              <a:defRPr baseline="0"/>
            </a:lvl1pPr>
          </a:lstStyle>
          <a:p>
            <a:r>
              <a:rPr lang="en-US" dirty="0" smtClean="0"/>
              <a:t>Click icon to add media file</a:t>
            </a:r>
            <a:endParaRPr lang="en-US" dirty="0"/>
          </a:p>
        </p:txBody>
      </p:sp>
      <p:sp>
        <p:nvSpPr>
          <p:cNvPr id="9" name="Round Same Side Corner Rectangle 8"/>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Text Placeholder 11"/>
          <p:cNvSpPr>
            <a:spLocks noGrp="1"/>
          </p:cNvSpPr>
          <p:nvPr>
            <p:ph type="body" sz="quarter" idx="14"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11" name="Rechteck 5"/>
          <p:cNvSpPr/>
          <p:nvPr/>
        </p:nvSpPr>
        <p:spPr>
          <a:xfrm flipH="1">
            <a:off x="0" y="0"/>
            <a:ext cx="144463" cy="6858000"/>
          </a:xfrm>
          <a:prstGeom prst="rect">
            <a:avLst/>
          </a:prstGeom>
          <a:gradFill rotWithShape="1">
            <a:gsLst>
              <a:gs pos="0">
                <a:schemeClr val="accent1"/>
              </a:gs>
              <a:gs pos="100000">
                <a:schemeClr val="accent1">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2744213014"/>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atement with Two-Level Tag, 2">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077200" cy="2057400"/>
          </a:xfrm>
        </p:spPr>
        <p:txBody>
          <a:bodyPr anchor="b" anchorCtr="0">
            <a:noAutofit/>
          </a:bodyPr>
          <a:lstStyle>
            <a:lvl1pPr algn="l">
              <a:defRPr sz="6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533400" y="3733800"/>
            <a:ext cx="8077200" cy="1500188"/>
          </a:xfrm>
        </p:spPr>
        <p:txBody>
          <a:bodyPr anchor="t" anchorCtr="0">
            <a:normAutofit/>
          </a:bodyPr>
          <a:lstStyle>
            <a:lvl1pPr marL="0" indent="0">
              <a:buNone/>
              <a:defRPr sz="3200" b="1">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7" name="Round Same Side Corner Rectangle 6"/>
          <p:cNvSpPr/>
          <p:nvPr/>
        </p:nvSpPr>
        <p:spPr>
          <a:xfrm rot="10800000">
            <a:off x="6053328" y="-155448"/>
            <a:ext cx="2505456" cy="1581912"/>
          </a:xfrm>
          <a:prstGeom prst="round2SameRect">
            <a:avLst>
              <a:gd name="adj1" fmla="val 4210"/>
              <a:gd name="adj2" fmla="val 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Text Placeholder 11"/>
          <p:cNvSpPr>
            <a:spLocks noGrp="1"/>
          </p:cNvSpPr>
          <p:nvPr>
            <p:ph type="body" sz="quarter" idx="13" hasCustomPrompt="1"/>
          </p:nvPr>
        </p:nvSpPr>
        <p:spPr>
          <a:xfrm>
            <a:off x="6053138" y="304800"/>
            <a:ext cx="2505075"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9" name="Text Placeholder 13"/>
          <p:cNvSpPr>
            <a:spLocks noGrp="1"/>
          </p:cNvSpPr>
          <p:nvPr>
            <p:ph type="body" sz="quarter" idx="14" hasCustomPrompt="1"/>
          </p:nvPr>
        </p:nvSpPr>
        <p:spPr>
          <a:xfrm>
            <a:off x="6053138" y="838200"/>
            <a:ext cx="2505075" cy="533400"/>
          </a:xfrm>
        </p:spPr>
        <p:txBody>
          <a:bodyPr>
            <a:noAutofit/>
          </a:bodyPr>
          <a:lstStyle>
            <a:lvl1pPr marL="0" indent="0" algn="ctr">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(Subtext)</a:t>
            </a:r>
            <a:endParaRPr lang="en-US" dirty="0"/>
          </a:p>
        </p:txBody>
      </p:sp>
      <p:sp>
        <p:nvSpPr>
          <p:cNvPr id="10" name="Rechteck 5"/>
          <p:cNvSpPr/>
          <p:nvPr/>
        </p:nvSpPr>
        <p:spPr>
          <a:xfrm flipH="1">
            <a:off x="0" y="0"/>
            <a:ext cx="144463" cy="6858000"/>
          </a:xfrm>
          <a:prstGeom prst="rect">
            <a:avLst/>
          </a:prstGeom>
          <a:gradFill rotWithShape="1">
            <a:gsLst>
              <a:gs pos="0">
                <a:schemeClr val="accent2"/>
              </a:gs>
              <a:gs pos="100000">
                <a:schemeClr val="accent2">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1794668701"/>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tement with Tag, 2">
    <p:spTree>
      <p:nvGrpSpPr>
        <p:cNvPr id="1" name=""/>
        <p:cNvGrpSpPr/>
        <p:nvPr/>
      </p:nvGrpSpPr>
      <p:grpSpPr>
        <a:xfrm>
          <a:off x="0" y="0"/>
          <a:ext cx="0" cy="0"/>
          <a:chOff x="0" y="0"/>
          <a:chExt cx="0" cy="0"/>
        </a:xfrm>
      </p:grpSpPr>
      <p:sp>
        <p:nvSpPr>
          <p:cNvPr id="2" name="Title 1"/>
          <p:cNvSpPr>
            <a:spLocks noGrp="1"/>
          </p:cNvSpPr>
          <p:nvPr>
            <p:ph type="title"/>
          </p:nvPr>
        </p:nvSpPr>
        <p:spPr>
          <a:xfrm>
            <a:off x="533400" y="2233613"/>
            <a:ext cx="8077200" cy="2057400"/>
          </a:xfrm>
        </p:spPr>
        <p:txBody>
          <a:bodyPr anchor="b" anchorCtr="0">
            <a:noAutofit/>
          </a:bodyPr>
          <a:lstStyle>
            <a:lvl1pPr algn="ctr">
              <a:defRPr sz="54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0" y="4291013"/>
            <a:ext cx="8077200" cy="1500188"/>
          </a:xfrm>
        </p:spPr>
        <p:txBody>
          <a:bodyPr anchor="t" anchorCtr="0">
            <a:normAutofit/>
          </a:bodyPr>
          <a:lstStyle>
            <a:lvl1pPr marL="0" indent="0" algn="ctr">
              <a:buNone/>
              <a:defRPr sz="3200" b="1">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0" name="Round Same Side Corner Rectangle 9"/>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9" name="Rechteck 5"/>
          <p:cNvSpPr/>
          <p:nvPr/>
        </p:nvSpPr>
        <p:spPr>
          <a:xfrm flipH="1">
            <a:off x="0" y="0"/>
            <a:ext cx="144463" cy="6858000"/>
          </a:xfrm>
          <a:prstGeom prst="rect">
            <a:avLst/>
          </a:prstGeom>
          <a:gradFill rotWithShape="1">
            <a:gsLst>
              <a:gs pos="0">
                <a:schemeClr val="accent2"/>
              </a:gs>
              <a:gs pos="100000">
                <a:schemeClr val="accent2">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422319095"/>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Media, 2">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4600" cy="1143000"/>
          </a:xfrm>
        </p:spPr>
        <p:txBody>
          <a:bodyPr anchor="b" anchorCtr="0"/>
          <a:lstStyle>
            <a:lvl1pPr algn="l">
              <a:defRPr b="1"/>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8" name="Media Placeholder 7"/>
          <p:cNvSpPr>
            <a:spLocks noGrp="1"/>
          </p:cNvSpPr>
          <p:nvPr>
            <p:ph type="media" sz="quarter" idx="13" hasCustomPrompt="1"/>
          </p:nvPr>
        </p:nvSpPr>
        <p:spPr>
          <a:xfrm>
            <a:off x="457200" y="1600200"/>
            <a:ext cx="8229600" cy="4525963"/>
          </a:xfrm>
          <a:ln w="28575">
            <a:solidFill>
              <a:schemeClr val="tx1"/>
            </a:solidFill>
          </a:ln>
        </p:spPr>
        <p:txBody>
          <a:bodyPr/>
          <a:lstStyle>
            <a:lvl1pPr marL="0" indent="0">
              <a:buFontTx/>
              <a:buNone/>
              <a:defRPr baseline="0"/>
            </a:lvl1pPr>
          </a:lstStyle>
          <a:p>
            <a:r>
              <a:rPr lang="en-US" dirty="0" smtClean="0"/>
              <a:t>Click icon to add media file</a:t>
            </a:r>
            <a:endParaRPr lang="en-US" dirty="0"/>
          </a:p>
        </p:txBody>
      </p:sp>
      <p:sp>
        <p:nvSpPr>
          <p:cNvPr id="9" name="Round Same Side Corner Rectangle 8"/>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ext Placeholder 11"/>
          <p:cNvSpPr>
            <a:spLocks noGrp="1"/>
          </p:cNvSpPr>
          <p:nvPr>
            <p:ph type="body" sz="quarter" idx="14"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11" name="Rechteck 5"/>
          <p:cNvSpPr/>
          <p:nvPr/>
        </p:nvSpPr>
        <p:spPr>
          <a:xfrm flipH="1">
            <a:off x="0" y="0"/>
            <a:ext cx="144463" cy="6858000"/>
          </a:xfrm>
          <a:prstGeom prst="rect">
            <a:avLst/>
          </a:prstGeom>
          <a:gradFill rotWithShape="1">
            <a:gsLst>
              <a:gs pos="0">
                <a:schemeClr val="accent2"/>
              </a:gs>
              <a:gs pos="100000">
                <a:schemeClr val="accent2">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418078372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ement with Two-Level Tag, 3">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077200" cy="2057400"/>
          </a:xfrm>
        </p:spPr>
        <p:txBody>
          <a:bodyPr anchor="b" anchorCtr="0">
            <a:noAutofit/>
          </a:bodyPr>
          <a:lstStyle>
            <a:lvl1pPr algn="l">
              <a:defRPr sz="6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533400" y="3733800"/>
            <a:ext cx="8077200" cy="1500188"/>
          </a:xfrm>
        </p:spPr>
        <p:txBody>
          <a:bodyPr anchor="t" anchorCtr="0">
            <a:normAutofit/>
          </a:bodyPr>
          <a:lstStyle>
            <a:lvl1pPr marL="0" indent="0">
              <a:buNone/>
              <a:defRPr sz="3200" b="1">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7" name="Round Same Side Corner Rectangle 6"/>
          <p:cNvSpPr/>
          <p:nvPr/>
        </p:nvSpPr>
        <p:spPr>
          <a:xfrm rot="10800000">
            <a:off x="6053328" y="-155448"/>
            <a:ext cx="2505456" cy="1581912"/>
          </a:xfrm>
          <a:prstGeom prst="round2SameRect">
            <a:avLst>
              <a:gd name="adj1" fmla="val 4210"/>
              <a:gd name="adj2" fmla="val 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 name="Text Placeholder 11"/>
          <p:cNvSpPr>
            <a:spLocks noGrp="1"/>
          </p:cNvSpPr>
          <p:nvPr>
            <p:ph type="body" sz="quarter" idx="13" hasCustomPrompt="1"/>
          </p:nvPr>
        </p:nvSpPr>
        <p:spPr>
          <a:xfrm>
            <a:off x="6053138" y="304800"/>
            <a:ext cx="2505075"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9" name="Text Placeholder 13"/>
          <p:cNvSpPr>
            <a:spLocks noGrp="1"/>
          </p:cNvSpPr>
          <p:nvPr>
            <p:ph type="body" sz="quarter" idx="14" hasCustomPrompt="1"/>
          </p:nvPr>
        </p:nvSpPr>
        <p:spPr>
          <a:xfrm>
            <a:off x="6053138" y="838200"/>
            <a:ext cx="2505075" cy="533400"/>
          </a:xfrm>
        </p:spPr>
        <p:txBody>
          <a:bodyPr>
            <a:noAutofit/>
          </a:bodyPr>
          <a:lstStyle>
            <a:lvl1pPr marL="0" indent="0" algn="ctr">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(Subtext)</a:t>
            </a:r>
            <a:endParaRPr lang="en-US" dirty="0"/>
          </a:p>
        </p:txBody>
      </p:sp>
      <p:sp>
        <p:nvSpPr>
          <p:cNvPr id="10" name="Rechteck 5"/>
          <p:cNvSpPr/>
          <p:nvPr/>
        </p:nvSpPr>
        <p:spPr>
          <a:xfrm flipH="1">
            <a:off x="0" y="0"/>
            <a:ext cx="144463" cy="6858000"/>
          </a:xfrm>
          <a:prstGeom prst="rect">
            <a:avLst/>
          </a:prstGeom>
          <a:gradFill rotWithShape="1">
            <a:gsLst>
              <a:gs pos="0">
                <a:schemeClr val="accent3"/>
              </a:gs>
              <a:gs pos="100000">
                <a:schemeClr val="accent3">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56659465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atement with Tag, 3">
    <p:spTree>
      <p:nvGrpSpPr>
        <p:cNvPr id="1" name=""/>
        <p:cNvGrpSpPr/>
        <p:nvPr/>
      </p:nvGrpSpPr>
      <p:grpSpPr>
        <a:xfrm>
          <a:off x="0" y="0"/>
          <a:ext cx="0" cy="0"/>
          <a:chOff x="0" y="0"/>
          <a:chExt cx="0" cy="0"/>
        </a:xfrm>
      </p:grpSpPr>
      <p:sp>
        <p:nvSpPr>
          <p:cNvPr id="2" name="Title 1"/>
          <p:cNvSpPr>
            <a:spLocks noGrp="1"/>
          </p:cNvSpPr>
          <p:nvPr>
            <p:ph type="title"/>
          </p:nvPr>
        </p:nvSpPr>
        <p:spPr>
          <a:xfrm>
            <a:off x="533400" y="2233613"/>
            <a:ext cx="8077200" cy="2057400"/>
          </a:xfrm>
        </p:spPr>
        <p:txBody>
          <a:bodyPr anchor="b" anchorCtr="0">
            <a:noAutofit/>
          </a:bodyPr>
          <a:lstStyle>
            <a:lvl1pPr algn="ctr">
              <a:defRPr sz="54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0" y="4291013"/>
            <a:ext cx="8077200" cy="1500188"/>
          </a:xfrm>
        </p:spPr>
        <p:txBody>
          <a:bodyPr anchor="t" anchorCtr="0">
            <a:normAutofit/>
          </a:bodyPr>
          <a:lstStyle>
            <a:lvl1pPr marL="0" indent="0" algn="ctr">
              <a:buNone/>
              <a:defRPr sz="3200" b="1">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0" name="Round Same Side Corner Rectangle 9"/>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9" name="Rechteck 5"/>
          <p:cNvSpPr/>
          <p:nvPr/>
        </p:nvSpPr>
        <p:spPr>
          <a:xfrm flipH="1">
            <a:off x="0" y="0"/>
            <a:ext cx="144463" cy="6858000"/>
          </a:xfrm>
          <a:prstGeom prst="rect">
            <a:avLst/>
          </a:prstGeom>
          <a:gradFill rotWithShape="1">
            <a:gsLst>
              <a:gs pos="0">
                <a:schemeClr val="accent3"/>
              </a:gs>
              <a:gs pos="100000">
                <a:schemeClr val="accent3">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456422797"/>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Media, 3">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4600" cy="1143000"/>
          </a:xfrm>
        </p:spPr>
        <p:txBody>
          <a:bodyPr anchor="b" anchorCtr="0"/>
          <a:lstStyle>
            <a:lvl1pPr algn="l">
              <a:defRPr b="1"/>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8" name="Media Placeholder 7"/>
          <p:cNvSpPr>
            <a:spLocks noGrp="1"/>
          </p:cNvSpPr>
          <p:nvPr>
            <p:ph type="media" sz="quarter" idx="13" hasCustomPrompt="1"/>
          </p:nvPr>
        </p:nvSpPr>
        <p:spPr>
          <a:xfrm>
            <a:off x="457200" y="1600200"/>
            <a:ext cx="8229600" cy="4525963"/>
          </a:xfrm>
          <a:ln w="28575">
            <a:solidFill>
              <a:schemeClr val="tx1"/>
            </a:solidFill>
          </a:ln>
        </p:spPr>
        <p:txBody>
          <a:bodyPr/>
          <a:lstStyle>
            <a:lvl1pPr marL="0" indent="0">
              <a:buFontTx/>
              <a:buNone/>
              <a:defRPr baseline="0"/>
            </a:lvl1pPr>
          </a:lstStyle>
          <a:p>
            <a:r>
              <a:rPr lang="en-US" dirty="0" smtClean="0"/>
              <a:t>Click icon to add media file</a:t>
            </a:r>
            <a:endParaRPr lang="en-US" dirty="0"/>
          </a:p>
        </p:txBody>
      </p:sp>
      <p:sp>
        <p:nvSpPr>
          <p:cNvPr id="9" name="Round Same Side Corner Rectangle 8"/>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 name="Text Placeholder 11"/>
          <p:cNvSpPr>
            <a:spLocks noGrp="1"/>
          </p:cNvSpPr>
          <p:nvPr>
            <p:ph type="body" sz="quarter" idx="14"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11" name="Rechteck 5"/>
          <p:cNvSpPr/>
          <p:nvPr/>
        </p:nvSpPr>
        <p:spPr>
          <a:xfrm flipH="1">
            <a:off x="0" y="0"/>
            <a:ext cx="144463" cy="6858000"/>
          </a:xfrm>
          <a:prstGeom prst="rect">
            <a:avLst/>
          </a:prstGeom>
          <a:gradFill rotWithShape="1">
            <a:gsLst>
              <a:gs pos="0">
                <a:schemeClr val="accent3"/>
              </a:gs>
              <a:gs pos="100000">
                <a:schemeClr val="accent3">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408258416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and Two-Level Tag, 4">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077200" cy="2057400"/>
          </a:xfrm>
        </p:spPr>
        <p:txBody>
          <a:bodyPr anchor="b" anchorCtr="0">
            <a:noAutofit/>
          </a:bodyPr>
          <a:lstStyle>
            <a:lvl1pPr algn="l">
              <a:defRPr sz="6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533400" y="3733800"/>
            <a:ext cx="8077200" cy="1500188"/>
          </a:xfrm>
        </p:spPr>
        <p:txBody>
          <a:bodyPr anchor="t" anchorCtr="0">
            <a:normAutofit/>
          </a:bodyPr>
          <a:lstStyle>
            <a:lvl1pPr marL="0" indent="0">
              <a:buNone/>
              <a:defRPr sz="3200" b="1">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7" name="Round Same Side Corner Rectangle 6"/>
          <p:cNvSpPr/>
          <p:nvPr/>
        </p:nvSpPr>
        <p:spPr>
          <a:xfrm rot="10800000">
            <a:off x="6053328" y="-155448"/>
            <a:ext cx="2505456" cy="1581912"/>
          </a:xfrm>
          <a:prstGeom prst="round2SameRect">
            <a:avLst>
              <a:gd name="adj1" fmla="val 4210"/>
              <a:gd name="adj2" fmla="val 0"/>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8" name="Text Placeholder 11"/>
          <p:cNvSpPr>
            <a:spLocks noGrp="1"/>
          </p:cNvSpPr>
          <p:nvPr>
            <p:ph type="body" sz="quarter" idx="13" hasCustomPrompt="1"/>
          </p:nvPr>
        </p:nvSpPr>
        <p:spPr>
          <a:xfrm>
            <a:off x="6053138" y="304800"/>
            <a:ext cx="2505075"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9" name="Text Placeholder 13"/>
          <p:cNvSpPr>
            <a:spLocks noGrp="1"/>
          </p:cNvSpPr>
          <p:nvPr>
            <p:ph type="body" sz="quarter" idx="14" hasCustomPrompt="1"/>
          </p:nvPr>
        </p:nvSpPr>
        <p:spPr>
          <a:xfrm>
            <a:off x="6053138" y="838200"/>
            <a:ext cx="2505075" cy="533400"/>
          </a:xfrm>
        </p:spPr>
        <p:txBody>
          <a:bodyPr>
            <a:noAutofit/>
          </a:bodyPr>
          <a:lstStyle>
            <a:lvl1pPr marL="0" indent="0" algn="ctr">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(Subtext)</a:t>
            </a:r>
            <a:endParaRPr lang="en-US" dirty="0"/>
          </a:p>
        </p:txBody>
      </p:sp>
      <p:sp>
        <p:nvSpPr>
          <p:cNvPr id="10" name="Rechteck 5"/>
          <p:cNvSpPr/>
          <p:nvPr/>
        </p:nvSpPr>
        <p:spPr>
          <a:xfrm flipH="1">
            <a:off x="0" y="0"/>
            <a:ext cx="144463" cy="6858000"/>
          </a:xfrm>
          <a:prstGeom prst="rect">
            <a:avLst/>
          </a:prstGeom>
          <a:gradFill rotWithShape="1">
            <a:gsLst>
              <a:gs pos="0">
                <a:schemeClr val="accent4"/>
              </a:gs>
              <a:gs pos="100000">
                <a:schemeClr val="accent4">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66380860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7"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atement with Tag, 4">
    <p:spTree>
      <p:nvGrpSpPr>
        <p:cNvPr id="1" name=""/>
        <p:cNvGrpSpPr/>
        <p:nvPr/>
      </p:nvGrpSpPr>
      <p:grpSpPr>
        <a:xfrm>
          <a:off x="0" y="0"/>
          <a:ext cx="0" cy="0"/>
          <a:chOff x="0" y="0"/>
          <a:chExt cx="0" cy="0"/>
        </a:xfrm>
      </p:grpSpPr>
      <p:sp>
        <p:nvSpPr>
          <p:cNvPr id="2" name="Title 1"/>
          <p:cNvSpPr>
            <a:spLocks noGrp="1"/>
          </p:cNvSpPr>
          <p:nvPr>
            <p:ph type="title"/>
          </p:nvPr>
        </p:nvSpPr>
        <p:spPr>
          <a:xfrm>
            <a:off x="533400" y="2233613"/>
            <a:ext cx="8077200" cy="2057400"/>
          </a:xfrm>
        </p:spPr>
        <p:txBody>
          <a:bodyPr anchor="b" anchorCtr="0">
            <a:noAutofit/>
          </a:bodyPr>
          <a:lstStyle>
            <a:lvl1pPr algn="ctr">
              <a:defRPr sz="54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0" y="4291013"/>
            <a:ext cx="8077200" cy="1500188"/>
          </a:xfrm>
        </p:spPr>
        <p:txBody>
          <a:bodyPr anchor="t" anchorCtr="0">
            <a:normAutofit/>
          </a:bodyPr>
          <a:lstStyle>
            <a:lvl1pPr marL="0" indent="0" algn="ctr">
              <a:buNone/>
              <a:defRPr sz="3200" b="1">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0" name="Round Same Side Corner Rectangle 9"/>
          <p:cNvSpPr/>
          <p:nvPr/>
        </p:nvSpPr>
        <p:spPr>
          <a:xfrm rot="10800000">
            <a:off x="6858000" y="-155448"/>
            <a:ext cx="1655064" cy="1078992"/>
          </a:xfrm>
          <a:prstGeom prst="round2SameRect">
            <a:avLst>
              <a:gd name="adj1" fmla="val 4210"/>
              <a:gd name="adj2" fmla="val 0"/>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6858001" y="304800"/>
            <a:ext cx="1655064"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9" name="Rechteck 5"/>
          <p:cNvSpPr/>
          <p:nvPr/>
        </p:nvSpPr>
        <p:spPr>
          <a:xfrm flipH="1">
            <a:off x="0" y="0"/>
            <a:ext cx="144463" cy="6858000"/>
          </a:xfrm>
          <a:prstGeom prst="rect">
            <a:avLst/>
          </a:prstGeom>
          <a:gradFill rotWithShape="1">
            <a:gsLst>
              <a:gs pos="0">
                <a:schemeClr val="accent4"/>
              </a:gs>
              <a:gs pos="100000">
                <a:schemeClr val="accent4">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R="0" lvl="0" indent="0" algn="ctr" fontAlgn="auto">
              <a:lnSpc>
                <a:spcPct val="100000"/>
              </a:lnSpc>
              <a:spcBef>
                <a:spcPts val="0"/>
              </a:spcBef>
              <a:spcAft>
                <a:spcPts val="0"/>
              </a:spcAft>
              <a:buClrTx/>
              <a:buSzTx/>
              <a:buFontTx/>
              <a:buNone/>
              <a:tabLst/>
            </a:pPr>
            <a:endParaRPr kumimoji="0" lang="de-DE" b="0" i="0" u="none" strike="noStrike" kern="0" cap="none" spc="0" normalizeH="0" baseline="0" noProof="0" dirty="0">
              <a:ln>
                <a:noFill/>
              </a:ln>
              <a:solidFill>
                <a:sysClr val="window" lastClr="FFFFFF"/>
              </a:solidFill>
              <a:effectLst/>
              <a:uLnTx/>
              <a:uFillTx/>
              <a:latin typeface="Arial"/>
            </a:endParaRPr>
          </a:p>
        </p:txBody>
      </p:sp>
    </p:spTree>
    <p:extLst>
      <p:ext uri="{BB962C8B-B14F-4D97-AF65-F5344CB8AC3E}">
        <p14:creationId xmlns:p14="http://schemas.microsoft.com/office/powerpoint/2010/main" val="2904341738"/>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Media, 4">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4600" cy="1143000"/>
          </a:xfrm>
        </p:spPr>
        <p:txBody>
          <a:bodyPr anchor="b" anchorCtr="0"/>
          <a:lstStyle>
            <a:lvl1pPr algn="l">
              <a:defRPr b="1"/>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8" name="Media Placeholder 7"/>
          <p:cNvSpPr>
            <a:spLocks noGrp="1"/>
          </p:cNvSpPr>
          <p:nvPr>
            <p:ph type="media" sz="quarter" idx="13" hasCustomPrompt="1"/>
          </p:nvPr>
        </p:nvSpPr>
        <p:spPr>
          <a:xfrm>
            <a:off x="457200" y="1600200"/>
            <a:ext cx="8229600" cy="4525963"/>
          </a:xfrm>
          <a:ln w="28575">
            <a:solidFill>
              <a:schemeClr val="tx1"/>
            </a:solidFill>
          </a:ln>
        </p:spPr>
        <p:txBody>
          <a:bodyPr/>
          <a:lstStyle>
            <a:lvl1pPr marL="0" indent="0">
              <a:buFontTx/>
              <a:buNone/>
              <a:defRPr baseline="0"/>
            </a:lvl1pPr>
          </a:lstStyle>
          <a:p>
            <a:r>
              <a:rPr lang="en-US" dirty="0" smtClean="0"/>
              <a:t>Click icon to add media file</a:t>
            </a:r>
            <a:endParaRPr lang="en-US" dirty="0"/>
          </a:p>
        </p:txBody>
      </p:sp>
      <p:sp>
        <p:nvSpPr>
          <p:cNvPr id="9" name="Round Same Side Corner Rectangle 8"/>
          <p:cNvSpPr/>
          <p:nvPr/>
        </p:nvSpPr>
        <p:spPr>
          <a:xfrm rot="10800000">
            <a:off x="6858000" y="-155448"/>
            <a:ext cx="1655064" cy="1078992"/>
          </a:xfrm>
          <a:prstGeom prst="round2SameRect">
            <a:avLst>
              <a:gd name="adj1" fmla="val 4210"/>
              <a:gd name="adj2" fmla="val 0"/>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0" name="Text Placeholder 11"/>
          <p:cNvSpPr>
            <a:spLocks noGrp="1"/>
          </p:cNvSpPr>
          <p:nvPr>
            <p:ph type="body" sz="quarter" idx="14" hasCustomPrompt="1"/>
          </p:nvPr>
        </p:nvSpPr>
        <p:spPr>
          <a:xfrm>
            <a:off x="6858001" y="304800"/>
            <a:ext cx="1655064"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11" name="Rechteck 5"/>
          <p:cNvSpPr/>
          <p:nvPr/>
        </p:nvSpPr>
        <p:spPr>
          <a:xfrm flipH="1">
            <a:off x="0" y="0"/>
            <a:ext cx="144463" cy="6858000"/>
          </a:xfrm>
          <a:prstGeom prst="rect">
            <a:avLst/>
          </a:prstGeom>
          <a:gradFill rotWithShape="1">
            <a:gsLst>
              <a:gs pos="0">
                <a:schemeClr val="accent4"/>
              </a:gs>
              <a:gs pos="100000">
                <a:schemeClr val="accent4">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R="0" lvl="0" indent="0" algn="ctr" fontAlgn="auto">
              <a:lnSpc>
                <a:spcPct val="100000"/>
              </a:lnSpc>
              <a:spcBef>
                <a:spcPts val="0"/>
              </a:spcBef>
              <a:spcAft>
                <a:spcPts val="0"/>
              </a:spcAft>
              <a:buClrTx/>
              <a:buSzTx/>
              <a:buFontTx/>
              <a:buNone/>
              <a:tabLst/>
            </a:pPr>
            <a:endParaRPr kumimoji="0" lang="de-DE" b="0" i="0" u="none" strike="noStrike" kern="0" cap="none" spc="0" normalizeH="0" baseline="0" noProof="0" dirty="0">
              <a:ln>
                <a:noFill/>
              </a:ln>
              <a:solidFill>
                <a:sysClr val="window" lastClr="FFFFFF"/>
              </a:solidFill>
              <a:effectLst/>
              <a:uLnTx/>
              <a:uFillTx/>
              <a:latin typeface="Arial"/>
            </a:endParaRPr>
          </a:p>
        </p:txBody>
      </p:sp>
    </p:spTree>
    <p:extLst>
      <p:ext uri="{BB962C8B-B14F-4D97-AF65-F5344CB8AC3E}">
        <p14:creationId xmlns:p14="http://schemas.microsoft.com/office/powerpoint/2010/main" val="435899445"/>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7"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D3549F50-7AD4-464D-9032-CC0646FB2084}" type="slidenum">
              <a:rPr lang="en-US" smtClean="0"/>
              <a:pPr/>
              <a:t>‹#›</a:t>
            </a:fld>
            <a:endParaRPr lang="en-US"/>
          </a:p>
        </p:txBody>
      </p:sp>
      <p:sp>
        <p:nvSpPr>
          <p:cNvPr id="7"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2344967"/>
          </a:xfrm>
        </p:spPr>
        <p:txBody>
          <a:bodyPr vert="horz" lIns="91440" tIns="45720" rIns="91440" bIns="45720" rtlCol="0" anchor="b" anchorCtr="0">
            <a:noAutofit/>
          </a:bodyPr>
          <a:lstStyle>
            <a:lvl1pPr>
              <a:defRPr lang="en-US" sz="6000" cap="none" baseline="0" dirty="0"/>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457200" y="5150061"/>
            <a:ext cx="8229600" cy="986937"/>
          </a:xfrm>
        </p:spPr>
        <p:txBody>
          <a:bodyPr vert="horz" lIns="91440" tIns="45720" rIns="91440" bIns="45720" rtlCol="0" anchor="t" anchorCtr="0">
            <a:normAutofit/>
          </a:bodyPr>
          <a:lstStyle>
            <a:lvl1pPr marL="342900" indent="-342900" algn="l">
              <a:buNone/>
              <a:defRPr lang="en-US" b="1" smtClean="0"/>
            </a:lvl1pPr>
          </a:lstStyle>
          <a:p>
            <a:pPr marL="0" lvl="0" indent="0"/>
            <a:r>
              <a:rPr lang="en-US" dirty="0" smtClean="0"/>
              <a:t>Click to edit Master text styles</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Tree>
    <p:extLst>
      <p:ext uri="{BB962C8B-B14F-4D97-AF65-F5344CB8AC3E}">
        <p14:creationId xmlns:p14="http://schemas.microsoft.com/office/powerpoint/2010/main" val="370937106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 your company name. All rights reserved.</a:t>
            </a:r>
            <a:endParaRPr lang="en-US"/>
          </a:p>
        </p:txBody>
      </p:sp>
      <p:sp>
        <p:nvSpPr>
          <p:cNvPr id="6" name="Footer Placeholder 5"/>
          <p:cNvSpPr>
            <a:spLocks noGrp="1"/>
          </p:cNvSpPr>
          <p:nvPr>
            <p:ph type="ftr" sz="quarter" idx="11"/>
          </p:nvPr>
        </p:nvSpPr>
        <p:spPr/>
        <p:txBody>
          <a:bodyPr/>
          <a:lstStyle/>
          <a:p>
            <a:r>
              <a:rPr lang="en-US" smtClean="0"/>
              <a:t>Title of your presentation</a:t>
            </a:r>
            <a:endParaRPr lang="en-US"/>
          </a:p>
        </p:txBody>
      </p:sp>
      <p:sp>
        <p:nvSpPr>
          <p:cNvPr id="7" name="Slide Number Placeholder 6"/>
          <p:cNvSpPr>
            <a:spLocks noGrp="1"/>
          </p:cNvSpPr>
          <p:nvPr>
            <p:ph type="sldNum" sz="quarter" idx="12"/>
          </p:nvPr>
        </p:nvSpPr>
        <p:spPr/>
        <p:txBody>
          <a:bodyPr/>
          <a:lstStyle/>
          <a:p>
            <a:fld id="{D3549F50-7AD4-464D-9032-CC0646FB2084}" type="slidenum">
              <a:rPr lang="en-US" smtClean="0"/>
              <a:pPr/>
              <a:t>‹#›</a:t>
            </a:fld>
            <a:endParaRPr lang="en-US"/>
          </a:p>
        </p:txBody>
      </p:sp>
      <p:sp>
        <p:nvSpPr>
          <p:cNvPr id="8"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 your company name. All rights reserved.</a:t>
            </a:r>
            <a:endParaRPr lang="en-US"/>
          </a:p>
        </p:txBody>
      </p:sp>
      <p:sp>
        <p:nvSpPr>
          <p:cNvPr id="8" name="Footer Placeholder 7"/>
          <p:cNvSpPr>
            <a:spLocks noGrp="1"/>
          </p:cNvSpPr>
          <p:nvPr>
            <p:ph type="ftr" sz="quarter" idx="11"/>
          </p:nvPr>
        </p:nvSpPr>
        <p:spPr/>
        <p:txBody>
          <a:bodyPr/>
          <a:lstStyle/>
          <a:p>
            <a:r>
              <a:rPr lang="en-US" smtClean="0"/>
              <a:t>Title of your presentation</a:t>
            </a:r>
            <a:endParaRPr lang="en-US"/>
          </a:p>
        </p:txBody>
      </p:sp>
      <p:sp>
        <p:nvSpPr>
          <p:cNvPr id="9" name="Slide Number Placeholder 8"/>
          <p:cNvSpPr>
            <a:spLocks noGrp="1"/>
          </p:cNvSpPr>
          <p:nvPr>
            <p:ph type="sldNum" sz="quarter" idx="12"/>
          </p:nvPr>
        </p:nvSpPr>
        <p:spPr/>
        <p:txBody>
          <a:bodyPr/>
          <a:lstStyle/>
          <a:p>
            <a:fld id="{D3549F50-7AD4-464D-9032-CC0646FB2084}" type="slidenum">
              <a:rPr lang="en-US" smtClean="0"/>
              <a:pPr/>
              <a:t>‹#›</a:t>
            </a:fld>
            <a:endParaRPr lang="en-US"/>
          </a:p>
        </p:txBody>
      </p:sp>
      <p:sp>
        <p:nvSpPr>
          <p:cNvPr id="10"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 your company name. All rights reserved.</a:t>
            </a:r>
            <a:endParaRPr lang="en-US"/>
          </a:p>
        </p:txBody>
      </p:sp>
      <p:sp>
        <p:nvSpPr>
          <p:cNvPr id="4" name="Footer Placeholder 3"/>
          <p:cNvSpPr>
            <a:spLocks noGrp="1"/>
          </p:cNvSpPr>
          <p:nvPr>
            <p:ph type="ftr" sz="quarter" idx="11"/>
          </p:nvPr>
        </p:nvSpPr>
        <p:spPr/>
        <p:txBody>
          <a:bodyPr/>
          <a:lstStyle/>
          <a:p>
            <a:r>
              <a:rPr lang="en-US" smtClean="0"/>
              <a:t>Title of your presentation</a:t>
            </a:r>
            <a:endParaRPr lang="en-US"/>
          </a:p>
        </p:txBody>
      </p:sp>
      <p:sp>
        <p:nvSpPr>
          <p:cNvPr id="5" name="Slide Number Placeholder 4"/>
          <p:cNvSpPr>
            <a:spLocks noGrp="1"/>
          </p:cNvSpPr>
          <p:nvPr>
            <p:ph type="sldNum" sz="quarter" idx="12"/>
          </p:nvPr>
        </p:nvSpPr>
        <p:spPr/>
        <p:txBody>
          <a:bodyPr/>
          <a:lstStyle/>
          <a:p>
            <a:fld id="{D3549F50-7AD4-464D-9032-CC0646FB2084}" type="slidenum">
              <a:rPr lang="en-US" smtClean="0"/>
              <a:pPr/>
              <a:t>‹#›</a:t>
            </a:fld>
            <a:endParaRPr lang="en-US"/>
          </a:p>
        </p:txBody>
      </p:sp>
      <p:sp>
        <p:nvSpPr>
          <p:cNvPr id="6"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 your company name. All rights reserved.</a:t>
            </a:r>
            <a:endParaRPr lang="en-US"/>
          </a:p>
        </p:txBody>
      </p:sp>
      <p:sp>
        <p:nvSpPr>
          <p:cNvPr id="3" name="Footer Placeholder 2"/>
          <p:cNvSpPr>
            <a:spLocks noGrp="1"/>
          </p:cNvSpPr>
          <p:nvPr>
            <p:ph type="ftr" sz="quarter" idx="11"/>
          </p:nvPr>
        </p:nvSpPr>
        <p:spPr/>
        <p:txBody>
          <a:bodyPr/>
          <a:lstStyle/>
          <a:p>
            <a:r>
              <a:rPr lang="en-US" smtClean="0"/>
              <a:t>Title of your presentation</a:t>
            </a:r>
            <a:endParaRPr lang="en-US"/>
          </a:p>
        </p:txBody>
      </p:sp>
      <p:sp>
        <p:nvSpPr>
          <p:cNvPr id="4" name="Slide Number Placeholder 3"/>
          <p:cNvSpPr>
            <a:spLocks noGrp="1"/>
          </p:cNvSpPr>
          <p:nvPr>
            <p:ph type="sldNum" sz="quarter" idx="12"/>
          </p:nvPr>
        </p:nvSpPr>
        <p:spPr/>
        <p:txBody>
          <a:bodyPr/>
          <a:lstStyle/>
          <a:p>
            <a:fld id="{D3549F50-7AD4-464D-9032-CC0646FB2084}" type="slidenum">
              <a:rPr lang="en-US" smtClean="0"/>
              <a:pPr/>
              <a:t>‹#›</a:t>
            </a:fld>
            <a:endParaRPr lang="en-US"/>
          </a:p>
        </p:txBody>
      </p:sp>
      <p:sp>
        <p:nvSpPr>
          <p:cNvPr id="5"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609600"/>
            <a:ext cx="3994087" cy="5791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0" y="609600"/>
            <a:ext cx="4343400" cy="3886200"/>
          </a:xfrm>
        </p:spPr>
        <p:txBody>
          <a:bodyPr anchor="b">
            <a:normAutofit/>
          </a:bodyPr>
          <a:lstStyle>
            <a:lvl1pPr algn="l">
              <a:defRPr sz="6000" b="1"/>
            </a:lvl1pPr>
          </a:lstStyle>
          <a:p>
            <a:r>
              <a:rPr lang="en-US" smtClean="0"/>
              <a:t>Click to edit Master title style</a:t>
            </a:r>
            <a:endParaRPr lang="en-US"/>
          </a:p>
        </p:txBody>
      </p:sp>
      <p:sp>
        <p:nvSpPr>
          <p:cNvPr id="4" name="Text Placeholder 3"/>
          <p:cNvSpPr>
            <a:spLocks noGrp="1"/>
          </p:cNvSpPr>
          <p:nvPr>
            <p:ph type="body" sz="half" idx="2"/>
          </p:nvPr>
        </p:nvSpPr>
        <p:spPr>
          <a:xfrm>
            <a:off x="4572000" y="4495800"/>
            <a:ext cx="4343400" cy="1066800"/>
          </a:xfrm>
        </p:spPr>
        <p:txBody>
          <a:bodyPr>
            <a:normAutofit/>
          </a:bodyPr>
          <a:lstStyle>
            <a:lvl1pPr marL="0" indent="0">
              <a:buNone/>
              <a:defRPr sz="3200" b="1">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 your company name. All rights reserved.</a:t>
            </a:r>
            <a:endParaRPr lang="en-US"/>
          </a:p>
        </p:txBody>
      </p:sp>
      <p:sp>
        <p:nvSpPr>
          <p:cNvPr id="6" name="Footer Placeholder 5"/>
          <p:cNvSpPr>
            <a:spLocks noGrp="1"/>
          </p:cNvSpPr>
          <p:nvPr>
            <p:ph type="ftr" sz="quarter" idx="11"/>
          </p:nvPr>
        </p:nvSpPr>
        <p:spPr/>
        <p:txBody>
          <a:bodyPr/>
          <a:lstStyle/>
          <a:p>
            <a:r>
              <a:rPr lang="en-US" smtClean="0"/>
              <a:t>Title of your presentation</a:t>
            </a:r>
            <a:endParaRPr lang="en-US"/>
          </a:p>
        </p:txBody>
      </p:sp>
      <p:sp>
        <p:nvSpPr>
          <p:cNvPr id="7" name="Slide Number Placeholder 6"/>
          <p:cNvSpPr>
            <a:spLocks noGrp="1"/>
          </p:cNvSpPr>
          <p:nvPr>
            <p:ph type="sldNum" sz="quarter" idx="12"/>
          </p:nvPr>
        </p:nvSpPr>
        <p:spPr/>
        <p:txBody>
          <a:bodyPr/>
          <a:lstStyle/>
          <a:p>
            <a:fld id="{0B95427B-4F08-4D50-853B-896B91565839}" type="slidenum">
              <a:rPr lang="en-US" smtClean="0"/>
              <a:pPr/>
              <a:t>‹#›</a:t>
            </a:fld>
            <a:endParaRPr lang="en-US"/>
          </a:p>
        </p:txBody>
      </p:sp>
      <p:sp>
        <p:nvSpPr>
          <p:cNvPr id="8"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874257747"/>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44463" y="0"/>
            <a:ext cx="430682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4572000" y="609600"/>
            <a:ext cx="4343400" cy="3886200"/>
          </a:xfrm>
        </p:spPr>
        <p:txBody>
          <a:bodyPr anchor="b">
            <a:noAutofit/>
          </a:bodyPr>
          <a:lstStyle>
            <a:lvl1pPr algn="l">
              <a:defRPr sz="6000" b="1"/>
            </a:lvl1pPr>
          </a:lstStyle>
          <a:p>
            <a:r>
              <a:rPr lang="en-US" smtClean="0"/>
              <a:t>Click to edit Master title style</a:t>
            </a:r>
            <a:endParaRPr lang="en-US"/>
          </a:p>
        </p:txBody>
      </p:sp>
      <p:sp>
        <p:nvSpPr>
          <p:cNvPr id="4" name="Text Placeholder 3"/>
          <p:cNvSpPr>
            <a:spLocks noGrp="1"/>
          </p:cNvSpPr>
          <p:nvPr>
            <p:ph type="body" sz="half" idx="2"/>
          </p:nvPr>
        </p:nvSpPr>
        <p:spPr>
          <a:xfrm>
            <a:off x="4572000" y="4495800"/>
            <a:ext cx="4343400" cy="1066800"/>
          </a:xfrm>
        </p:spPr>
        <p:txBody>
          <a:bodyPr>
            <a:noAutofit/>
          </a:bodyPr>
          <a:lstStyle>
            <a:lvl1pPr marL="0" indent="0">
              <a:buNone/>
              <a:defRPr sz="3200" b="1">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 your company name. All rights reserved.</a:t>
            </a:r>
            <a:endParaRPr lang="en-US"/>
          </a:p>
        </p:txBody>
      </p:sp>
      <p:sp>
        <p:nvSpPr>
          <p:cNvPr id="6" name="Footer Placeholder 5"/>
          <p:cNvSpPr>
            <a:spLocks noGrp="1"/>
          </p:cNvSpPr>
          <p:nvPr>
            <p:ph type="ftr" sz="quarter" idx="11"/>
          </p:nvPr>
        </p:nvSpPr>
        <p:spPr/>
        <p:txBody>
          <a:bodyPr/>
          <a:lstStyle/>
          <a:p>
            <a:r>
              <a:rPr lang="en-US" smtClean="0"/>
              <a:t>Title of your presentation</a:t>
            </a:r>
            <a:endParaRPr lang="en-US"/>
          </a:p>
        </p:txBody>
      </p:sp>
      <p:sp>
        <p:nvSpPr>
          <p:cNvPr id="7" name="Slide Number Placeholder 6"/>
          <p:cNvSpPr>
            <a:spLocks noGrp="1"/>
          </p:cNvSpPr>
          <p:nvPr>
            <p:ph type="sldNum" sz="quarter" idx="12"/>
          </p:nvPr>
        </p:nvSpPr>
        <p:spPr/>
        <p:txBody>
          <a:bodyPr/>
          <a:lstStyle/>
          <a:p>
            <a:fld id="{0B95427B-4F08-4D50-853B-896B91565839}" type="slidenum">
              <a:rPr lang="en-US" smtClean="0"/>
              <a:pPr/>
              <a:t>‹#›</a:t>
            </a:fld>
            <a:endParaRPr lang="en-US"/>
          </a:p>
        </p:txBody>
      </p:sp>
      <p:sp>
        <p:nvSpPr>
          <p:cNvPr id="8" name="Rechteck 5"/>
          <p:cNvSpPr/>
          <p:nvPr/>
        </p:nvSpPr>
        <p:spPr>
          <a:xfrm flipH="1">
            <a:off x="0" y="0"/>
            <a:ext cx="144463" cy="6858000"/>
          </a:xfrm>
          <a:prstGeom prst="rect">
            <a:avLst/>
          </a:prstGeom>
          <a:gradFill rotWithShape="1">
            <a:gsLst>
              <a:gs pos="0">
                <a:schemeClr val="accent6"/>
              </a:gs>
              <a:gs pos="100000">
                <a:schemeClr val="accent6">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16899252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chorCtr="0">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lang="en-US" dirty="0"/>
          </a:p>
        </p:txBody>
      </p:sp>
      <p:sp>
        <p:nvSpPr>
          <p:cNvPr id="4" name="Date Placeholder 3"/>
          <p:cNvSpPr>
            <a:spLocks noGrp="1"/>
          </p:cNvSpPr>
          <p:nvPr>
            <p:ph type="dt" sz="half" idx="2"/>
          </p:nvPr>
        </p:nvSpPr>
        <p:spPr>
          <a:xfrm>
            <a:off x="457200" y="6464300"/>
            <a:ext cx="2667000" cy="365125"/>
          </a:xfrm>
          <a:prstGeom prst="rect">
            <a:avLst/>
          </a:prstGeom>
        </p:spPr>
        <p:txBody>
          <a:bodyPr vert="horz" lIns="91440" tIns="45720" rIns="91440" bIns="45720" rtlCol="0" anchor="ctr"/>
          <a:lstStyle>
            <a:lvl1pPr>
              <a:defRPr lang="en-US" sz="900" smtClean="0">
                <a:solidFill>
                  <a:srgbClr val="898989"/>
                </a:solidFill>
              </a:defRPr>
            </a:lvl1pPr>
          </a:lstStyle>
          <a:p>
            <a:pPr defTabSz="457200"/>
            <a:r>
              <a:rPr lang="en-US" dirty="0" smtClean="0"/>
              <a:t>funded by CA State Council on Developmental Disabilities, Area Board 13</a:t>
            </a:r>
            <a:endParaRPr lang="en-US" dirty="0"/>
          </a:p>
        </p:txBody>
      </p:sp>
      <p:sp>
        <p:nvSpPr>
          <p:cNvPr id="5" name="Footer Placeholder 4"/>
          <p:cNvSpPr>
            <a:spLocks noGrp="1"/>
          </p:cNvSpPr>
          <p:nvPr>
            <p:ph type="ftr" sz="quarter" idx="3"/>
          </p:nvPr>
        </p:nvSpPr>
        <p:spPr>
          <a:xfrm>
            <a:off x="3124200" y="6464300"/>
            <a:ext cx="4038600" cy="365125"/>
          </a:xfrm>
          <a:prstGeom prst="rect">
            <a:avLst/>
          </a:prstGeom>
        </p:spPr>
        <p:txBody>
          <a:bodyPr vert="horz" lIns="91440" tIns="45720" rIns="91440" bIns="45720" rtlCol="0" anchor="ctr"/>
          <a:lstStyle>
            <a:lvl1pPr algn="ctr">
              <a:defRPr lang="en-US" sz="900" smtClean="0">
                <a:solidFill>
                  <a:srgbClr val="898989"/>
                </a:solidFill>
              </a:defRPr>
            </a:lvl1pPr>
          </a:lstStyle>
          <a:p>
            <a:pPr defTabSz="457200"/>
            <a:r>
              <a:rPr lang="en-US" dirty="0" smtClean="0"/>
              <a:t>Take Charge: Leading the Transition to Adulthood</a:t>
            </a:r>
            <a:endParaRPr lang="en-US" dirty="0"/>
          </a:p>
        </p:txBody>
      </p:sp>
      <p:sp>
        <p:nvSpPr>
          <p:cNvPr id="6" name="Slide Number Placeholder 5"/>
          <p:cNvSpPr>
            <a:spLocks noGrp="1"/>
          </p:cNvSpPr>
          <p:nvPr>
            <p:ph type="sldNum" sz="quarter" idx="4"/>
          </p:nvPr>
        </p:nvSpPr>
        <p:spPr>
          <a:xfrm>
            <a:off x="7162800" y="6464300"/>
            <a:ext cx="838200" cy="365125"/>
          </a:xfrm>
          <a:prstGeom prst="rect">
            <a:avLst/>
          </a:prstGeom>
        </p:spPr>
        <p:txBody>
          <a:bodyPr vert="horz" lIns="91440" tIns="45720" rIns="91440" bIns="45720" rtlCol="0" anchor="ctr"/>
          <a:lstStyle>
            <a:lvl1pPr algn="r">
              <a:defRPr lang="en-US" sz="900" smtClean="0">
                <a:solidFill>
                  <a:srgbClr val="898989"/>
                </a:solidFill>
              </a:defRPr>
            </a:lvl1pPr>
          </a:lstStyle>
          <a:p>
            <a:pPr defTabSz="457200"/>
            <a:fld id="{D3549F50-7AD4-464D-9032-CC0646FB2084}" type="slidenum">
              <a:rPr lang="en-US" smtClean="0"/>
              <a:pPr defTabSz="457200"/>
              <a:t>‹#›</a:t>
            </a:fld>
            <a:endParaRPr lang="en-US"/>
          </a:p>
        </p:txBody>
      </p:sp>
      <p:pic>
        <p:nvPicPr>
          <p:cNvPr id="9" name="Picture 8" descr="SDSU3Color"/>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7913549" y="5715000"/>
            <a:ext cx="1202055" cy="990600"/>
          </a:xfrm>
          <a:prstGeom prst="rect">
            <a:avLst/>
          </a:prstGeom>
          <a:noFill/>
          <a:ln>
            <a:noFill/>
          </a:ln>
        </p:spPr>
      </p:pic>
    </p:spTree>
  </p:cSld>
  <p:clrMap bg1="dk1" tx1="lt1" bg2="dk2" tx2="lt2" accent1="accent1" accent2="accent2" accent3="accent3" accent4="accent4" accent5="accent5" accent6="accent6" hlink="hlink" folHlink="folHlink"/>
  <p:sldLayoutIdLst>
    <p:sldLayoutId id="2147483763" r:id="rId1"/>
    <p:sldLayoutId id="2147483668" r:id="rId2"/>
    <p:sldLayoutId id="2147483764" r:id="rId3"/>
    <p:sldLayoutId id="2147483670" r:id="rId4"/>
    <p:sldLayoutId id="2147483671" r:id="rId5"/>
    <p:sldLayoutId id="2147483672" r:id="rId6"/>
    <p:sldLayoutId id="2147483673" r:id="rId7"/>
    <p:sldLayoutId id="2147483765" r:id="rId8"/>
    <p:sldLayoutId id="2147483766" r:id="rId9"/>
    <p:sldLayoutId id="2147483780" r:id="rId10"/>
    <p:sldLayoutId id="2147483781" r:id="rId11"/>
    <p:sldLayoutId id="2147483783" r:id="rId12"/>
    <p:sldLayoutId id="2147483796" r:id="rId13"/>
    <p:sldLayoutId id="2147483797" r:id="rId14"/>
    <p:sldLayoutId id="2147483799" r:id="rId15"/>
    <p:sldLayoutId id="2147483812" r:id="rId16"/>
    <p:sldLayoutId id="2147483813" r:id="rId17"/>
    <p:sldLayoutId id="2147483815" r:id="rId18"/>
    <p:sldLayoutId id="2147483767" r:id="rId19"/>
    <p:sldLayoutId id="2147483768" r:id="rId20"/>
    <p:sldLayoutId id="2147483678" r:id="rId21"/>
    <p:sldLayoutId id="2147483676" r:id="rId22"/>
    <p:sldLayoutId id="2147483677" r:id="rId23"/>
  </p:sldLayoutIdLst>
  <p:timing>
    <p:tnLst>
      <p:par>
        <p:cTn xmlns:p14="http://schemas.microsoft.com/office/powerpoint/2010/main" id="1" dur="indefinite" restart="never" nodeType="tmRoot"/>
      </p:par>
    </p:tnLst>
  </p:timing>
  <p:hf sldNum="0" hdr="0"/>
  <p:txStyles>
    <p:titleStyle>
      <a:lvl1pPr algn="l" defTabSz="914400" rtl="0" eaLnBrk="1" latinLnBrk="0" hangingPunct="1">
        <a:spcBef>
          <a:spcPct val="0"/>
        </a:spcBef>
        <a:buNone/>
        <a:defRPr sz="44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694944" indent="-347472"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42416" indent="-347472"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389888" indent="-347472"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737360" indent="-347472"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084832" indent="-347472"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432304" indent="-347472"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2779776" indent="-347472"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8pPr>
      <a:lvl9pPr marL="3127248" indent="-347472"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csax@mail.sdsu.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772400" cy="2228850"/>
          </a:xfrm>
        </p:spPr>
        <p:txBody>
          <a:bodyPr>
            <a:normAutofit/>
          </a:bodyPr>
          <a:lstStyle/>
          <a:p>
            <a:r>
              <a:rPr lang="en-US" sz="4800" dirty="0" smtClean="0"/>
              <a:t>Take Charge: Leading the Transition to Adulthood</a:t>
            </a:r>
            <a:endParaRPr lang="en-US" sz="4800" dirty="0"/>
          </a:p>
        </p:txBody>
      </p:sp>
      <p:sp>
        <p:nvSpPr>
          <p:cNvPr id="3" name="Subtitle 2"/>
          <p:cNvSpPr>
            <a:spLocks noGrp="1"/>
          </p:cNvSpPr>
          <p:nvPr>
            <p:ph type="subTitle" idx="1"/>
          </p:nvPr>
        </p:nvSpPr>
        <p:spPr>
          <a:xfrm>
            <a:off x="685800" y="3124201"/>
            <a:ext cx="7772400" cy="2895600"/>
          </a:xfrm>
        </p:spPr>
        <p:txBody>
          <a:bodyPr>
            <a:normAutofit fontScale="85000" lnSpcReduction="20000"/>
          </a:bodyPr>
          <a:lstStyle/>
          <a:p>
            <a:r>
              <a:rPr lang="en-US" sz="3400" dirty="0" smtClean="0"/>
              <a:t>Caren L. Sax, </a:t>
            </a:r>
            <a:r>
              <a:rPr lang="en-US" sz="3400" dirty="0" err="1" smtClean="0"/>
              <a:t>EdD</a:t>
            </a:r>
            <a:r>
              <a:rPr lang="en-US" sz="3400" dirty="0" smtClean="0"/>
              <a:t>, CRC</a:t>
            </a:r>
          </a:p>
          <a:p>
            <a:r>
              <a:rPr lang="en-US" sz="3400" dirty="0" smtClean="0"/>
              <a:t>SDSU Interwork Institute</a:t>
            </a:r>
          </a:p>
          <a:p>
            <a:r>
              <a:rPr lang="en-US" sz="3400" dirty="0" err="1" smtClean="0"/>
              <a:t>Kristoffel</a:t>
            </a:r>
            <a:r>
              <a:rPr lang="en-US" sz="3400" dirty="0" smtClean="0"/>
              <a:t> van de </a:t>
            </a:r>
            <a:r>
              <a:rPr lang="en-US" sz="3400" dirty="0" err="1" smtClean="0"/>
              <a:t>Burgt</a:t>
            </a:r>
            <a:r>
              <a:rPr lang="en-US" sz="3400" dirty="0" smtClean="0"/>
              <a:t> &amp; Melissa Hough</a:t>
            </a:r>
            <a:endParaRPr lang="en-US" sz="3400" dirty="0"/>
          </a:p>
          <a:p>
            <a:r>
              <a:rPr lang="en-US" sz="3400" dirty="0" smtClean="0"/>
              <a:t>Creative Support Alternatives</a:t>
            </a:r>
          </a:p>
          <a:p>
            <a:endParaRPr lang="en-US" sz="2600" dirty="0" smtClean="0"/>
          </a:p>
          <a:p>
            <a:r>
              <a:rPr lang="en-US" sz="2600" dirty="0" smtClean="0"/>
              <a:t>Funded </a:t>
            </a:r>
            <a:r>
              <a:rPr lang="en-US" sz="2600" dirty="0"/>
              <a:t>by CA State Council on Developmental Disabilities, Area Board 13</a:t>
            </a:r>
          </a:p>
        </p:txBody>
      </p:sp>
    </p:spTree>
    <p:extLst>
      <p:ext uri="{BB962C8B-B14F-4D97-AF65-F5344CB8AC3E}">
        <p14:creationId xmlns:p14="http://schemas.microsoft.com/office/powerpoint/2010/main" val="18519716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6553200" cy="1090613"/>
          </a:xfrm>
        </p:spPr>
        <p:txBody>
          <a:bodyPr/>
          <a:lstStyle/>
          <a:p>
            <a:r>
              <a:rPr lang="en-US" dirty="0" smtClean="0"/>
              <a:t>And one more:</a:t>
            </a:r>
            <a:endParaRPr lang="en-US" dirty="0"/>
          </a:p>
        </p:txBody>
      </p:sp>
      <p:sp>
        <p:nvSpPr>
          <p:cNvPr id="7" name="Text Placeholder 6"/>
          <p:cNvSpPr>
            <a:spLocks noGrp="1"/>
          </p:cNvSpPr>
          <p:nvPr>
            <p:ph type="body" idx="1"/>
          </p:nvPr>
        </p:nvSpPr>
        <p:spPr>
          <a:xfrm>
            <a:off x="533400" y="2209800"/>
            <a:ext cx="8077200" cy="3581401"/>
          </a:xfrm>
        </p:spPr>
        <p:txBody>
          <a:bodyPr>
            <a:normAutofit fontScale="92500" lnSpcReduction="20000"/>
          </a:bodyPr>
          <a:lstStyle/>
          <a:p>
            <a:r>
              <a:rPr lang="en-US" dirty="0" smtClean="0"/>
              <a:t>“Through </a:t>
            </a:r>
            <a:r>
              <a:rPr lang="en-US" dirty="0"/>
              <a:t>my involvement with Person </a:t>
            </a:r>
            <a:r>
              <a:rPr lang="en-US" dirty="0" smtClean="0"/>
              <a:t>Driven </a:t>
            </a:r>
            <a:r>
              <a:rPr lang="en-US" dirty="0"/>
              <a:t>Planning, I have learned that paths and maps can be very empowering. By helping to create a visually vibrant story, young adults in the transition process of their lives can better gain control of their dreams and desires. Each individual is unique and special, which makes every story different and exciting</a:t>
            </a:r>
            <a:r>
              <a:rPr lang="en-US" dirty="0" smtClean="0"/>
              <a:t>.”  ~KL </a:t>
            </a:r>
          </a:p>
          <a:p>
            <a:endParaRPr lang="en-US" dirty="0"/>
          </a:p>
          <a:p>
            <a:endParaRPr lang="en-US" dirty="0"/>
          </a:p>
        </p:txBody>
      </p:sp>
      <p:sp>
        <p:nvSpPr>
          <p:cNvPr id="8" name="Text Placeholder 7"/>
          <p:cNvSpPr>
            <a:spLocks noGrp="1"/>
          </p:cNvSpPr>
          <p:nvPr>
            <p:ph type="body" sz="quarter" idx="13"/>
          </p:nvPr>
        </p:nvSpPr>
        <p:spPr>
          <a:xfrm>
            <a:off x="6858001" y="0"/>
            <a:ext cx="1655064" cy="838200"/>
          </a:xfrm>
        </p:spPr>
        <p:txBody>
          <a:bodyPr/>
          <a:lstStyle/>
          <a:p>
            <a:r>
              <a:rPr lang="en-US" dirty="0" smtClean="0"/>
              <a:t>Results</a:t>
            </a:r>
            <a:endParaRPr lang="en-US" dirty="0"/>
          </a:p>
        </p:txBody>
      </p:sp>
    </p:spTree>
    <p:extLst>
      <p:ext uri="{BB962C8B-B14F-4D97-AF65-F5344CB8AC3E}">
        <p14:creationId xmlns:p14="http://schemas.microsoft.com/office/powerpoint/2010/main" val="27194220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Facilitating Plans</a:t>
            </a:r>
            <a:endParaRPr lang="en-US" dirty="0"/>
          </a:p>
        </p:txBody>
      </p:sp>
      <p:sp>
        <p:nvSpPr>
          <p:cNvPr id="3" name="Text Placeholder 2"/>
          <p:cNvSpPr>
            <a:spLocks noGrp="1"/>
          </p:cNvSpPr>
          <p:nvPr>
            <p:ph type="body" idx="1"/>
          </p:nvPr>
        </p:nvSpPr>
        <p:spPr/>
        <p:txBody>
          <a:bodyPr>
            <a:normAutofit lnSpcReduction="10000"/>
          </a:bodyPr>
          <a:lstStyle/>
          <a:p>
            <a:r>
              <a:rPr lang="en-US" dirty="0" smtClean="0"/>
              <a:t>Are we making a difference in the lives of individuals with disabilities as they transition to adulthood (ages 18-25)?</a:t>
            </a:r>
            <a:endParaRPr lang="en-US" dirty="0"/>
          </a:p>
        </p:txBody>
      </p:sp>
      <p:sp>
        <p:nvSpPr>
          <p:cNvPr id="6" name="Text Placeholder 5"/>
          <p:cNvSpPr>
            <a:spLocks noGrp="1"/>
          </p:cNvSpPr>
          <p:nvPr>
            <p:ph type="body" sz="quarter" idx="13"/>
          </p:nvPr>
        </p:nvSpPr>
        <p:spPr>
          <a:xfrm>
            <a:off x="6019800" y="685800"/>
            <a:ext cx="2505075" cy="533400"/>
          </a:xfrm>
        </p:spPr>
        <p:txBody>
          <a:bodyPr/>
          <a:lstStyle/>
          <a:p>
            <a:r>
              <a:rPr lang="en-US" dirty="0" smtClean="0"/>
              <a:t>The real work</a:t>
            </a:r>
            <a:endParaRPr lang="en-US" dirty="0"/>
          </a:p>
        </p:txBody>
      </p:sp>
    </p:spTree>
    <p:extLst>
      <p:ext uri="{BB962C8B-B14F-4D97-AF65-F5344CB8AC3E}">
        <p14:creationId xmlns:p14="http://schemas.microsoft.com/office/powerpoint/2010/main" val="42256367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Luke’s Adventures</a:t>
            </a:r>
            <a:endParaRPr lang="en-US" dirty="0"/>
          </a:p>
        </p:txBody>
      </p:sp>
      <p:pic>
        <p:nvPicPr>
          <p:cNvPr id="7" name="Media Placeholder 6" descr="Luke's path 11-16-12.jpg"/>
          <p:cNvPicPr>
            <a:picLocks noGrp="1" noChangeAspect="1"/>
          </p:cNvPicPr>
          <p:nvPr>
            <p:ph type="media" sz="quarter" idx="13"/>
          </p:nvPr>
        </p:nvPicPr>
        <p:blipFill>
          <a:blip r:embed="rId3" cstate="print">
            <a:extLst>
              <a:ext uri="{28A0092B-C50C-407E-A947-70E740481C1C}">
                <a14:useLocalDpi xmlns:a14="http://schemas.microsoft.com/office/drawing/2010/main" val="0"/>
              </a:ext>
            </a:extLst>
          </a:blip>
          <a:srcRect t="13184" b="13184"/>
          <a:stretch>
            <a:fillRect/>
          </a:stretch>
        </p:blipFill>
        <p:spPr/>
      </p:pic>
      <p:sp>
        <p:nvSpPr>
          <p:cNvPr id="6" name="Text Placeholder 5"/>
          <p:cNvSpPr>
            <a:spLocks noGrp="1"/>
          </p:cNvSpPr>
          <p:nvPr>
            <p:ph type="body" sz="quarter" idx="14"/>
          </p:nvPr>
        </p:nvSpPr>
        <p:spPr/>
        <p:txBody>
          <a:bodyPr/>
          <a:lstStyle/>
          <a:p>
            <a:r>
              <a:rPr lang="en-US" dirty="0" smtClean="0"/>
              <a:t>Luke’s PATH</a:t>
            </a:r>
            <a:endParaRPr lang="en-US" dirty="0"/>
          </a:p>
        </p:txBody>
      </p:sp>
    </p:spTree>
    <p:extLst>
      <p:ext uri="{BB962C8B-B14F-4D97-AF65-F5344CB8AC3E}">
        <p14:creationId xmlns:p14="http://schemas.microsoft.com/office/powerpoint/2010/main" val="32362590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Nikki’s Awesome Meeting</a:t>
            </a:r>
            <a:endParaRPr lang="en-US" dirty="0"/>
          </a:p>
        </p:txBody>
      </p:sp>
      <p:sp>
        <p:nvSpPr>
          <p:cNvPr id="6" name="Text Placeholder 5"/>
          <p:cNvSpPr>
            <a:spLocks noGrp="1"/>
          </p:cNvSpPr>
          <p:nvPr>
            <p:ph type="body" sz="quarter" idx="14"/>
          </p:nvPr>
        </p:nvSpPr>
        <p:spPr/>
        <p:txBody>
          <a:bodyPr/>
          <a:lstStyle/>
          <a:p>
            <a:r>
              <a:rPr lang="en-US" dirty="0" smtClean="0"/>
              <a:t>Nikki’s MAP</a:t>
            </a:r>
            <a:endParaRPr lang="en-US" dirty="0"/>
          </a:p>
        </p:txBody>
      </p:sp>
      <p:pic>
        <p:nvPicPr>
          <p:cNvPr id="8" name="Media Placeholder 7" descr="Nikki'sPlan.jpg"/>
          <p:cNvPicPr>
            <a:picLocks noGrp="1" noChangeAspect="1"/>
          </p:cNvPicPr>
          <p:nvPr>
            <p:ph type="media" sz="quarter" idx="13"/>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0885022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162800" cy="1143000"/>
          </a:xfrm>
        </p:spPr>
        <p:txBody>
          <a:bodyPr>
            <a:normAutofit fontScale="90000"/>
          </a:bodyPr>
          <a:lstStyle/>
          <a:p>
            <a:r>
              <a:rPr lang="en-US" dirty="0" smtClean="0"/>
              <a:t>Looking forward with Devon</a:t>
            </a:r>
            <a:endParaRPr lang="en-US" dirty="0"/>
          </a:p>
        </p:txBody>
      </p:sp>
      <p:pic>
        <p:nvPicPr>
          <p:cNvPr id="8" name="Media Placeholder 7" descr="Devon with his PATH.jpg"/>
          <p:cNvPicPr>
            <a:picLocks noGrp="1" noChangeAspect="1"/>
          </p:cNvPicPr>
          <p:nvPr>
            <p:ph type="media" sz="quarter" idx="13"/>
          </p:nvPr>
        </p:nvPicPr>
        <p:blipFill>
          <a:blip r:embed="rId3" cstate="print">
            <a:extLst>
              <a:ext uri="{28A0092B-C50C-407E-A947-70E740481C1C}">
                <a14:useLocalDpi xmlns:a14="http://schemas.microsoft.com/office/drawing/2010/main" val="0"/>
              </a:ext>
            </a:extLst>
          </a:blip>
          <a:srcRect t="13336" b="13336"/>
          <a:stretch>
            <a:fillRect/>
          </a:stretch>
        </p:blipFill>
        <p:spPr>
          <a:xfrm>
            <a:off x="457200" y="1600201"/>
            <a:ext cx="7772400" cy="4343400"/>
          </a:xfrm>
        </p:spPr>
      </p:pic>
      <p:sp>
        <p:nvSpPr>
          <p:cNvPr id="6" name="Text Placeholder 5"/>
          <p:cNvSpPr>
            <a:spLocks noGrp="1"/>
          </p:cNvSpPr>
          <p:nvPr>
            <p:ph type="body" sz="quarter" idx="14"/>
          </p:nvPr>
        </p:nvSpPr>
        <p:spPr/>
        <p:txBody>
          <a:bodyPr/>
          <a:lstStyle/>
          <a:p>
            <a:r>
              <a:rPr lang="en-US" dirty="0" smtClean="0"/>
              <a:t>Devon’s PATH</a:t>
            </a:r>
            <a:endParaRPr lang="en-US" dirty="0"/>
          </a:p>
        </p:txBody>
      </p:sp>
    </p:spTree>
    <p:extLst>
      <p:ext uri="{BB962C8B-B14F-4D97-AF65-F5344CB8AC3E}">
        <p14:creationId xmlns:p14="http://schemas.microsoft.com/office/powerpoint/2010/main" val="28425055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Rigo’s</a:t>
            </a:r>
            <a:r>
              <a:rPr lang="en-US" dirty="0" smtClean="0"/>
              <a:t> PATH to SD</a:t>
            </a:r>
            <a:endParaRPr lang="en-US" dirty="0"/>
          </a:p>
        </p:txBody>
      </p:sp>
      <p:pic>
        <p:nvPicPr>
          <p:cNvPr id="8" name="Media Placeholder 7" descr="Rigo &amp; PATH3.jpg"/>
          <p:cNvPicPr>
            <a:picLocks noGrp="1" noChangeAspect="1"/>
          </p:cNvPicPr>
          <p:nvPr>
            <p:ph type="media" sz="quarter" idx="13"/>
          </p:nvPr>
        </p:nvPicPr>
        <p:blipFill>
          <a:blip r:embed="rId3" cstate="print">
            <a:extLst>
              <a:ext uri="{28A0092B-C50C-407E-A947-70E740481C1C}">
                <a14:useLocalDpi xmlns:a14="http://schemas.microsoft.com/office/drawing/2010/main" val="0"/>
              </a:ext>
            </a:extLst>
          </a:blip>
          <a:srcRect t="4020" b="4020"/>
          <a:stretch>
            <a:fillRect/>
          </a:stretch>
        </p:blipFill>
        <p:spPr/>
      </p:pic>
      <p:sp>
        <p:nvSpPr>
          <p:cNvPr id="9" name="Text Placeholder 8"/>
          <p:cNvSpPr>
            <a:spLocks noGrp="1"/>
          </p:cNvSpPr>
          <p:nvPr>
            <p:ph type="body" sz="quarter" idx="14"/>
          </p:nvPr>
        </p:nvSpPr>
        <p:spPr/>
        <p:txBody>
          <a:bodyPr/>
          <a:lstStyle/>
          <a:p>
            <a:r>
              <a:rPr lang="en-US" dirty="0" err="1" smtClean="0"/>
              <a:t>Rigo’s</a:t>
            </a:r>
            <a:r>
              <a:rPr lang="en-US" dirty="0" smtClean="0"/>
              <a:t> PATH</a:t>
            </a:r>
            <a:endParaRPr lang="en-US" dirty="0"/>
          </a:p>
        </p:txBody>
      </p:sp>
    </p:spTree>
    <p:extLst>
      <p:ext uri="{BB962C8B-B14F-4D97-AF65-F5344CB8AC3E}">
        <p14:creationId xmlns:p14="http://schemas.microsoft.com/office/powerpoint/2010/main" val="380423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Jory’s</a:t>
            </a:r>
            <a:r>
              <a:rPr lang="en-US" dirty="0" smtClean="0"/>
              <a:t> Future</a:t>
            </a:r>
            <a:endParaRPr lang="en-US" dirty="0"/>
          </a:p>
        </p:txBody>
      </p:sp>
      <p:sp>
        <p:nvSpPr>
          <p:cNvPr id="6" name="Text Placeholder 5"/>
          <p:cNvSpPr>
            <a:spLocks noGrp="1"/>
          </p:cNvSpPr>
          <p:nvPr>
            <p:ph type="body" sz="quarter" idx="14"/>
          </p:nvPr>
        </p:nvSpPr>
        <p:spPr/>
        <p:txBody>
          <a:bodyPr/>
          <a:lstStyle/>
          <a:p>
            <a:r>
              <a:rPr lang="en-US" dirty="0" err="1" smtClean="0"/>
              <a:t>Jory’s</a:t>
            </a:r>
            <a:r>
              <a:rPr lang="en-US" dirty="0" smtClean="0"/>
              <a:t> PATH</a:t>
            </a:r>
            <a:endParaRPr lang="en-US" dirty="0"/>
          </a:p>
        </p:txBody>
      </p:sp>
      <p:pic>
        <p:nvPicPr>
          <p:cNvPr id="7" name="Media Placeholder 6" descr="Jory's PATH 1.jpg"/>
          <p:cNvPicPr>
            <a:picLocks noGrp="1" noChangeAspect="1"/>
          </p:cNvPicPr>
          <p:nvPr>
            <p:ph type="media" sz="quarter" idx="13"/>
          </p:nvPr>
        </p:nvPicPr>
        <p:blipFill>
          <a:blip r:embed="rId3" cstate="print">
            <a:extLst>
              <a:ext uri="{28A0092B-C50C-407E-A947-70E740481C1C}">
                <a14:useLocalDpi xmlns:a14="http://schemas.microsoft.com/office/drawing/2010/main" val="0"/>
              </a:ext>
            </a:extLst>
          </a:blip>
          <a:srcRect t="13336" b="13336"/>
          <a:stretch>
            <a:fillRect/>
          </a:stretch>
        </p:blipFill>
        <p:spPr/>
      </p:pic>
      <p:sp>
        <p:nvSpPr>
          <p:cNvPr id="9" name="TextBox 8"/>
          <p:cNvSpPr txBox="1"/>
          <p:nvPr/>
        </p:nvSpPr>
        <p:spPr>
          <a:xfrm>
            <a:off x="1828800" y="1600200"/>
            <a:ext cx="5715000" cy="1846659"/>
          </a:xfrm>
          <a:prstGeom prst="rect">
            <a:avLst/>
          </a:prstGeom>
          <a:noFill/>
        </p:spPr>
        <p:txBody>
          <a:bodyPr wrap="square" rtlCol="0">
            <a:spAutoFit/>
          </a:bodyPr>
          <a:lstStyle/>
          <a:p>
            <a:r>
              <a:rPr lang="en-US" sz="2400" b="1" i="1" dirty="0">
                <a:solidFill>
                  <a:schemeClr val="tx2">
                    <a:lumMod val="25000"/>
                  </a:schemeClr>
                </a:solidFill>
              </a:rPr>
              <a:t>“Thank you for allowing </a:t>
            </a:r>
            <a:r>
              <a:rPr lang="en-US" sz="2400" b="1" i="1" dirty="0" err="1">
                <a:solidFill>
                  <a:schemeClr val="tx2">
                    <a:lumMod val="25000"/>
                  </a:schemeClr>
                </a:solidFill>
              </a:rPr>
              <a:t>Jory</a:t>
            </a:r>
            <a:r>
              <a:rPr lang="en-US" sz="2400" b="1" i="1" dirty="0">
                <a:solidFill>
                  <a:schemeClr val="tx2">
                    <a:lumMod val="25000"/>
                  </a:schemeClr>
                </a:solidFill>
              </a:rPr>
              <a:t> to reach for dreams as we sat in delight watching him come to terms with something completely new!”  </a:t>
            </a:r>
          </a:p>
          <a:p>
            <a:endParaRPr lang="en-US" dirty="0"/>
          </a:p>
        </p:txBody>
      </p:sp>
    </p:spTree>
    <p:extLst>
      <p:ext uri="{BB962C8B-B14F-4D97-AF65-F5344CB8AC3E}">
        <p14:creationId xmlns:p14="http://schemas.microsoft.com/office/powerpoint/2010/main" val="40260430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Total number of plans by end of Q2: 10</a:t>
            </a:r>
            <a:endParaRPr lang="en-US" sz="4800" dirty="0"/>
          </a:p>
        </p:txBody>
      </p:sp>
      <p:sp>
        <p:nvSpPr>
          <p:cNvPr id="3" name="Text Placeholder 2"/>
          <p:cNvSpPr>
            <a:spLocks noGrp="1"/>
          </p:cNvSpPr>
          <p:nvPr>
            <p:ph type="body" idx="1"/>
          </p:nvPr>
        </p:nvSpPr>
        <p:spPr/>
        <p:txBody>
          <a:bodyPr>
            <a:noAutofit/>
          </a:bodyPr>
          <a:lstStyle/>
          <a:p>
            <a:r>
              <a:rPr lang="en-US" sz="3600" dirty="0" smtClean="0"/>
              <a:t>Including at least one pre-meeting with each individual, family, teacher/other interested professionals</a:t>
            </a:r>
            <a:endParaRPr lang="en-US" sz="3600" dirty="0"/>
          </a:p>
        </p:txBody>
      </p:sp>
      <p:sp>
        <p:nvSpPr>
          <p:cNvPr id="6" name="Text Placeholder 5"/>
          <p:cNvSpPr>
            <a:spLocks noGrp="1"/>
          </p:cNvSpPr>
          <p:nvPr>
            <p:ph type="body" sz="quarter" idx="13"/>
          </p:nvPr>
        </p:nvSpPr>
        <p:spPr>
          <a:xfrm>
            <a:off x="6019800" y="685800"/>
            <a:ext cx="2505075" cy="533400"/>
          </a:xfrm>
        </p:spPr>
        <p:txBody>
          <a:bodyPr/>
          <a:lstStyle/>
          <a:p>
            <a:r>
              <a:rPr lang="en-US" dirty="0" smtClean="0"/>
              <a:t>The real work</a:t>
            </a:r>
            <a:endParaRPr lang="en-US" dirty="0"/>
          </a:p>
        </p:txBody>
      </p:sp>
    </p:spTree>
    <p:extLst>
      <p:ext uri="{BB962C8B-B14F-4D97-AF65-F5344CB8AC3E}">
        <p14:creationId xmlns:p14="http://schemas.microsoft.com/office/powerpoint/2010/main" val="17707047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Text Placeholder 2"/>
          <p:cNvSpPr>
            <a:spLocks noGrp="1"/>
          </p:cNvSpPr>
          <p:nvPr>
            <p:ph type="body" idx="1"/>
          </p:nvPr>
        </p:nvSpPr>
        <p:spPr/>
        <p:txBody>
          <a:bodyPr/>
          <a:lstStyle/>
          <a:p>
            <a:r>
              <a:rPr lang="en-US"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How do we keep building the interest, raising the expectations?</a:t>
            </a:r>
            <a:endParaRPr lang="en-US"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Text Placeholder 5"/>
          <p:cNvSpPr>
            <a:spLocks noGrp="1"/>
          </p:cNvSpPr>
          <p:nvPr>
            <p:ph type="body" sz="quarter" idx="13"/>
          </p:nvPr>
        </p:nvSpPr>
        <p:spPr>
          <a:xfrm>
            <a:off x="6053138" y="304800"/>
            <a:ext cx="2505075" cy="685800"/>
          </a:xfrm>
        </p:spPr>
        <p:txBody>
          <a:bodyPr/>
          <a:lstStyle/>
          <a:p>
            <a:r>
              <a:rPr lang="en-US" dirty="0" smtClean="0"/>
              <a:t>Next steps</a:t>
            </a:r>
            <a:endParaRPr lang="en-US" dirty="0"/>
          </a:p>
        </p:txBody>
      </p:sp>
    </p:spTree>
    <p:extLst>
      <p:ext uri="{BB962C8B-B14F-4D97-AF65-F5344CB8AC3E}">
        <p14:creationId xmlns:p14="http://schemas.microsoft.com/office/powerpoint/2010/main" val="29384022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Goal: Complete at least 18 plans by Sept. 30, 2013</a:t>
            </a:r>
            <a:endParaRPr lang="en-US" sz="4800" dirty="0"/>
          </a:p>
        </p:txBody>
      </p:sp>
      <p:sp>
        <p:nvSpPr>
          <p:cNvPr id="3" name="Text Placeholder 2"/>
          <p:cNvSpPr>
            <a:spLocks noGrp="1"/>
          </p:cNvSpPr>
          <p:nvPr>
            <p:ph type="body" idx="1"/>
          </p:nvPr>
        </p:nvSpPr>
        <p:spPr/>
        <p:txBody>
          <a:bodyPr/>
          <a:lstStyle/>
          <a:p>
            <a:r>
              <a:rPr lang="en-US" dirty="0" smtClean="0"/>
              <a:t>On track to accomplish this goal</a:t>
            </a:r>
            <a:endParaRPr lang="en-US" dirty="0"/>
          </a:p>
        </p:txBody>
      </p:sp>
      <p:sp>
        <p:nvSpPr>
          <p:cNvPr id="6" name="Text Placeholder 5"/>
          <p:cNvSpPr>
            <a:spLocks noGrp="1"/>
          </p:cNvSpPr>
          <p:nvPr>
            <p:ph type="body" sz="quarter" idx="13"/>
          </p:nvPr>
        </p:nvSpPr>
        <p:spPr/>
        <p:txBody>
          <a:bodyPr/>
          <a:lstStyle/>
          <a:p>
            <a:r>
              <a:rPr lang="en-US" dirty="0" smtClean="0"/>
              <a:t>Next steps</a:t>
            </a:r>
            <a:endParaRPr lang="en-US" dirty="0"/>
          </a:p>
        </p:txBody>
      </p:sp>
    </p:spTree>
    <p:extLst>
      <p:ext uri="{BB962C8B-B14F-4D97-AF65-F5344CB8AC3E}">
        <p14:creationId xmlns:p14="http://schemas.microsoft.com/office/powerpoint/2010/main" val="19263112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Charge: The process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26699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52432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Goal: Offer 5 workshops</a:t>
            </a:r>
            <a:br>
              <a:rPr lang="en-US" sz="4800" dirty="0" smtClean="0"/>
            </a:br>
            <a:r>
              <a:rPr lang="en-US" sz="4800" dirty="0" smtClean="0"/>
              <a:t> </a:t>
            </a:r>
            <a:r>
              <a:rPr lang="en-US" sz="3200" dirty="0" smtClean="0"/>
              <a:t>(4 in SD &amp;1 in Imperial counties) </a:t>
            </a:r>
            <a:br>
              <a:rPr lang="en-US" sz="3200" dirty="0" smtClean="0"/>
            </a:br>
            <a:r>
              <a:rPr lang="en-US" sz="4800" dirty="0" smtClean="0"/>
              <a:t>to at least 200 people</a:t>
            </a:r>
            <a:endParaRPr lang="en-US" sz="4800" dirty="0"/>
          </a:p>
        </p:txBody>
      </p:sp>
      <p:sp>
        <p:nvSpPr>
          <p:cNvPr id="3" name="Text Placeholder 2"/>
          <p:cNvSpPr>
            <a:spLocks noGrp="1"/>
          </p:cNvSpPr>
          <p:nvPr>
            <p:ph type="body" idx="1"/>
          </p:nvPr>
        </p:nvSpPr>
        <p:spPr/>
        <p:txBody>
          <a:bodyPr>
            <a:normAutofit fontScale="85000" lnSpcReduction="20000"/>
          </a:bodyPr>
          <a:lstStyle/>
          <a:p>
            <a:r>
              <a:rPr lang="en-US" dirty="0" smtClean="0"/>
              <a:t>Completed 7 workshops &amp; 4 presentations; on track to meet larger goal of participating in additional community events to reach at least 500 people</a:t>
            </a:r>
            <a:endParaRPr lang="en-US" dirty="0"/>
          </a:p>
        </p:txBody>
      </p:sp>
      <p:sp>
        <p:nvSpPr>
          <p:cNvPr id="6" name="Text Placeholder 5"/>
          <p:cNvSpPr>
            <a:spLocks noGrp="1"/>
          </p:cNvSpPr>
          <p:nvPr>
            <p:ph type="body" sz="quarter" idx="13"/>
          </p:nvPr>
        </p:nvSpPr>
        <p:spPr/>
        <p:txBody>
          <a:bodyPr/>
          <a:lstStyle/>
          <a:p>
            <a:r>
              <a:rPr lang="en-US" dirty="0" smtClean="0"/>
              <a:t>Next steps</a:t>
            </a:r>
            <a:endParaRPr lang="en-US" dirty="0"/>
          </a:p>
        </p:txBody>
      </p:sp>
    </p:spTree>
    <p:extLst>
      <p:ext uri="{BB962C8B-B14F-4D97-AF65-F5344CB8AC3E}">
        <p14:creationId xmlns:p14="http://schemas.microsoft.com/office/powerpoint/2010/main" val="17511841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Goal: Create </a:t>
            </a:r>
            <a:r>
              <a:rPr lang="en-US" sz="4800" i="1" dirty="0" smtClean="0"/>
              <a:t>Take Charge </a:t>
            </a:r>
            <a:r>
              <a:rPr lang="en-US" sz="4800" dirty="0" smtClean="0"/>
              <a:t>website</a:t>
            </a:r>
            <a:endParaRPr lang="en-US" sz="4800" dirty="0"/>
          </a:p>
        </p:txBody>
      </p:sp>
      <p:sp>
        <p:nvSpPr>
          <p:cNvPr id="3" name="Text Placeholder 2"/>
          <p:cNvSpPr>
            <a:spLocks noGrp="1"/>
          </p:cNvSpPr>
          <p:nvPr>
            <p:ph type="body" idx="1"/>
          </p:nvPr>
        </p:nvSpPr>
        <p:spPr/>
        <p:txBody>
          <a:bodyPr>
            <a:normAutofit lnSpcReduction="10000"/>
          </a:bodyPr>
          <a:lstStyle/>
          <a:p>
            <a:r>
              <a:rPr lang="en-US" dirty="0" smtClean="0"/>
              <a:t>Sharing stories is the focus; beta version is underway; site will go live soon!</a:t>
            </a:r>
            <a:endParaRPr lang="en-US" dirty="0"/>
          </a:p>
        </p:txBody>
      </p:sp>
      <p:sp>
        <p:nvSpPr>
          <p:cNvPr id="6" name="Text Placeholder 5"/>
          <p:cNvSpPr>
            <a:spLocks noGrp="1"/>
          </p:cNvSpPr>
          <p:nvPr>
            <p:ph type="body" sz="quarter" idx="13"/>
          </p:nvPr>
        </p:nvSpPr>
        <p:spPr/>
        <p:txBody>
          <a:bodyPr/>
          <a:lstStyle/>
          <a:p>
            <a:r>
              <a:rPr lang="en-US" dirty="0" smtClean="0"/>
              <a:t>Next steps</a:t>
            </a:r>
            <a:endParaRPr lang="en-US" dirty="0"/>
          </a:p>
        </p:txBody>
      </p:sp>
    </p:spTree>
    <p:extLst>
      <p:ext uri="{BB962C8B-B14F-4D97-AF65-F5344CB8AC3E}">
        <p14:creationId xmlns:p14="http://schemas.microsoft.com/office/powerpoint/2010/main" val="7922614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Goal: Highlight micro-enterprise efforts &amp; hire peer consultants</a:t>
            </a:r>
            <a:endParaRPr lang="en-US" sz="4800" dirty="0"/>
          </a:p>
        </p:txBody>
      </p:sp>
      <p:sp>
        <p:nvSpPr>
          <p:cNvPr id="3" name="Text Placeholder 2"/>
          <p:cNvSpPr>
            <a:spLocks noGrp="1"/>
          </p:cNvSpPr>
          <p:nvPr>
            <p:ph type="body" idx="1"/>
          </p:nvPr>
        </p:nvSpPr>
        <p:spPr/>
        <p:txBody>
          <a:bodyPr/>
          <a:lstStyle/>
          <a:p>
            <a:r>
              <a:rPr lang="en-US" dirty="0" smtClean="0"/>
              <a:t>Still underway; have 2 potential peer consultants</a:t>
            </a:r>
            <a:endParaRPr lang="en-US" dirty="0"/>
          </a:p>
        </p:txBody>
      </p:sp>
      <p:sp>
        <p:nvSpPr>
          <p:cNvPr id="6" name="Text Placeholder 5"/>
          <p:cNvSpPr>
            <a:spLocks noGrp="1"/>
          </p:cNvSpPr>
          <p:nvPr>
            <p:ph type="body" sz="quarter" idx="13"/>
          </p:nvPr>
        </p:nvSpPr>
        <p:spPr/>
        <p:txBody>
          <a:bodyPr/>
          <a:lstStyle/>
          <a:p>
            <a:r>
              <a:rPr lang="en-US" dirty="0" smtClean="0"/>
              <a:t>Next steps</a:t>
            </a:r>
            <a:endParaRPr lang="en-US" dirty="0"/>
          </a:p>
        </p:txBody>
      </p:sp>
    </p:spTree>
    <p:extLst>
      <p:ext uri="{BB962C8B-B14F-4D97-AF65-F5344CB8AC3E}">
        <p14:creationId xmlns:p14="http://schemas.microsoft.com/office/powerpoint/2010/main" val="29033280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Follow-up?</a:t>
            </a:r>
            <a:endParaRPr lang="en-US" dirty="0"/>
          </a:p>
        </p:txBody>
      </p:sp>
      <p:sp>
        <p:nvSpPr>
          <p:cNvPr id="6" name="Text Placeholder 5"/>
          <p:cNvSpPr>
            <a:spLocks noGrp="1"/>
          </p:cNvSpPr>
          <p:nvPr>
            <p:ph type="body" idx="1"/>
          </p:nvPr>
        </p:nvSpPr>
        <p:spPr/>
        <p:txBody>
          <a:bodyPr>
            <a:normAutofit/>
          </a:bodyPr>
          <a:lstStyle/>
          <a:p>
            <a:pPr marL="0" indent="0"/>
            <a:r>
              <a:rPr lang="en-US" dirty="0" smtClean="0">
                <a:solidFill>
                  <a:srgbClr val="FFFFFF"/>
                </a:solidFill>
              </a:rPr>
              <a:t>What happens after a plan?</a:t>
            </a:r>
            <a:endParaRPr lang="en-US" dirty="0">
              <a:solidFill>
                <a:srgbClr val="FFFFFF"/>
              </a:solidFill>
            </a:endParaRPr>
          </a:p>
        </p:txBody>
      </p:sp>
    </p:spTree>
    <p:extLst>
      <p:ext uri="{BB962C8B-B14F-4D97-AF65-F5344CB8AC3E}">
        <p14:creationId xmlns:p14="http://schemas.microsoft.com/office/powerpoint/2010/main" val="35678233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81000" y="4800600"/>
            <a:ext cx="8229600" cy="1143000"/>
          </a:xfrm>
        </p:spPr>
        <p:txBody>
          <a:bodyPr>
            <a:normAutofit fontScale="90000"/>
          </a:bodyPr>
          <a:lstStyle/>
          <a:p>
            <a:r>
              <a:rPr lang="en-US" sz="4000" dirty="0" smtClean="0"/>
              <a:t>“For </a:t>
            </a:r>
            <a:r>
              <a:rPr lang="en-US" sz="4000" dirty="0"/>
              <a:t>the first time in many years I felt that </a:t>
            </a:r>
            <a:r>
              <a:rPr lang="en-US" sz="4000" dirty="0" smtClean="0"/>
              <a:t>Felix </a:t>
            </a:r>
            <a:r>
              <a:rPr lang="en-US" sz="4000" dirty="0"/>
              <a:t>wanted to look forward </a:t>
            </a:r>
            <a:r>
              <a:rPr lang="en-US" sz="4000" dirty="0" smtClean="0"/>
              <a:t>into </a:t>
            </a:r>
            <a:r>
              <a:rPr lang="en-US" sz="4000" dirty="0"/>
              <a:t>the future</a:t>
            </a:r>
            <a:r>
              <a:rPr lang="en-US" sz="4000" dirty="0" smtClean="0"/>
              <a:t>.”</a:t>
            </a:r>
            <a:endParaRPr lang="en-US" sz="4000" dirty="0"/>
          </a:p>
        </p:txBody>
      </p:sp>
    </p:spTree>
    <p:extLst>
      <p:ext uri="{BB962C8B-B14F-4D97-AF65-F5344CB8AC3E}">
        <p14:creationId xmlns:p14="http://schemas.microsoft.com/office/powerpoint/2010/main" val="30789238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8077200" cy="2057400"/>
          </a:xfrm>
        </p:spPr>
        <p:txBody>
          <a:bodyPr/>
          <a:lstStyle/>
          <a:p>
            <a:r>
              <a:rPr lang="en-US" sz="4000" dirty="0" smtClean="0"/>
              <a:t>Interest in following up to determine the degree to which information in the plan is incorporated into “official” plans (IEP, IPE, IPP, etc.) &amp; more importantly, into real life!</a:t>
            </a:r>
            <a:endParaRPr lang="en-US" sz="4000" dirty="0"/>
          </a:p>
        </p:txBody>
      </p:sp>
      <p:sp>
        <p:nvSpPr>
          <p:cNvPr id="6" name="Text Placeholder 5"/>
          <p:cNvSpPr>
            <a:spLocks noGrp="1"/>
          </p:cNvSpPr>
          <p:nvPr>
            <p:ph type="body" sz="quarter" idx="13"/>
          </p:nvPr>
        </p:nvSpPr>
        <p:spPr/>
        <p:txBody>
          <a:bodyPr/>
          <a:lstStyle/>
          <a:p>
            <a:r>
              <a:rPr lang="en-US" dirty="0" smtClean="0"/>
              <a:t>Next steps</a:t>
            </a:r>
            <a:endParaRPr lang="en-US" dirty="0"/>
          </a:p>
        </p:txBody>
      </p:sp>
    </p:spTree>
    <p:extLst>
      <p:ext uri="{BB962C8B-B14F-4D97-AF65-F5344CB8AC3E}">
        <p14:creationId xmlns:p14="http://schemas.microsoft.com/office/powerpoint/2010/main" val="14053517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476633"/>
            <a:ext cx="8229600" cy="2344967"/>
          </a:xfrm>
        </p:spPr>
        <p:txBody>
          <a:bodyPr/>
          <a:lstStyle/>
          <a:p>
            <a:r>
              <a:rPr lang="en-US" sz="44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“It was really different from a 2-hour meeting where everyone else made decisions about my life!” </a:t>
            </a:r>
            <a:br>
              <a:rPr lang="en-US" sz="44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dirty="0"/>
              <a:t>		</a:t>
            </a:r>
          </a:p>
        </p:txBody>
      </p:sp>
    </p:spTree>
    <p:extLst>
      <p:ext uri="{BB962C8B-B14F-4D97-AF65-F5344CB8AC3E}">
        <p14:creationId xmlns:p14="http://schemas.microsoft.com/office/powerpoint/2010/main" val="1268295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Principles</a:t>
            </a:r>
            <a:endParaRPr lang="en-US" dirty="0"/>
          </a:p>
        </p:txBody>
      </p:sp>
      <p:sp>
        <p:nvSpPr>
          <p:cNvPr id="3" name="Content Placeholder 2"/>
          <p:cNvSpPr>
            <a:spLocks noGrp="1"/>
          </p:cNvSpPr>
          <p:nvPr>
            <p:ph idx="1"/>
          </p:nvPr>
        </p:nvSpPr>
        <p:spPr>
          <a:xfrm>
            <a:off x="762000" y="1905000"/>
            <a:ext cx="7662864" cy="4571999"/>
          </a:xfrm>
        </p:spPr>
        <p:txBody>
          <a:bodyPr>
            <a:normAutofit fontScale="70000" lnSpcReduction="20000"/>
          </a:bodyPr>
          <a:lstStyle/>
          <a:p>
            <a:pPr>
              <a:spcBef>
                <a:spcPts val="1000"/>
              </a:spcBef>
            </a:pPr>
            <a:r>
              <a:rPr lang="en-US" i="1" dirty="0"/>
              <a:t>The individual is in charge: they decide who attends the meeting, where it should be, and what goes on their plan.</a:t>
            </a:r>
            <a:endParaRPr lang="en-US" dirty="0"/>
          </a:p>
          <a:p>
            <a:pPr>
              <a:spcBef>
                <a:spcPts val="1000"/>
              </a:spcBef>
            </a:pPr>
            <a:r>
              <a:rPr lang="en-US" i="1" dirty="0" smtClean="0"/>
              <a:t>The </a:t>
            </a:r>
            <a:r>
              <a:rPr lang="en-US" i="1" dirty="0"/>
              <a:t>meeting must be voluntary for all attendees – and everyone must agree to stay for the whole plan.</a:t>
            </a:r>
            <a:endParaRPr lang="en-US" dirty="0"/>
          </a:p>
          <a:p>
            <a:pPr>
              <a:spcBef>
                <a:spcPts val="1000"/>
              </a:spcBef>
            </a:pPr>
            <a:r>
              <a:rPr lang="en-US" i="1" dirty="0" smtClean="0"/>
              <a:t>A </a:t>
            </a:r>
            <a:r>
              <a:rPr lang="en-US" i="1" dirty="0"/>
              <a:t>pre-meeting is held to interact with the focus-person and family to determine the goal and logistics for the meeting and to determine how to best support the individual to be fully engaged in the meeting.</a:t>
            </a:r>
            <a:endParaRPr lang="en-US" dirty="0"/>
          </a:p>
          <a:p>
            <a:pPr>
              <a:spcBef>
                <a:spcPts val="1000"/>
              </a:spcBef>
            </a:pPr>
            <a:r>
              <a:rPr lang="en-US" i="1" dirty="0" smtClean="0"/>
              <a:t>Everyone </a:t>
            </a:r>
            <a:r>
              <a:rPr lang="en-US" i="1" dirty="0"/>
              <a:t>must attend a meeting with an open mind, allowing for the opportunity to think in new ways, investing in a different way to dream and attain dreams.</a:t>
            </a:r>
            <a:endParaRPr lang="en-US" dirty="0"/>
          </a:p>
          <a:p>
            <a:pPr>
              <a:spcBef>
                <a:spcPts val="1000"/>
              </a:spcBef>
            </a:pPr>
            <a:r>
              <a:rPr lang="en-US" i="1" dirty="0" smtClean="0"/>
              <a:t>Share </a:t>
            </a:r>
            <a:r>
              <a:rPr lang="en-US" i="1" dirty="0"/>
              <a:t>ideas that are positive and possible!</a:t>
            </a:r>
            <a:endParaRPr lang="en-US" dirty="0"/>
          </a:p>
        </p:txBody>
      </p:sp>
    </p:spTree>
    <p:extLst>
      <p:ext uri="{BB962C8B-B14F-4D97-AF65-F5344CB8AC3E}">
        <p14:creationId xmlns:p14="http://schemas.microsoft.com/office/powerpoint/2010/main" val="30508326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r>
              <a:rPr lang="en-US" dirty="0" smtClean="0">
                <a:hlinkClick r:id="rId2"/>
              </a:rPr>
              <a:t>csax@mail.sdsu.edu</a:t>
            </a:r>
            <a:endParaRPr lang="en-US" dirty="0" smtClean="0"/>
          </a:p>
          <a:p>
            <a:r>
              <a:rPr lang="en-US" dirty="0" smtClean="0"/>
              <a:t>619-594-7183</a:t>
            </a:r>
            <a:endParaRPr lang="en-US" dirty="0"/>
          </a:p>
        </p:txBody>
      </p:sp>
    </p:spTree>
    <p:extLst>
      <p:ext uri="{BB962C8B-B14F-4D97-AF65-F5344CB8AC3E}">
        <p14:creationId xmlns:p14="http://schemas.microsoft.com/office/powerpoint/2010/main" val="363952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Awareness &amp; Recruitment</a:t>
            </a:r>
            <a:endParaRPr lang="en-US" dirty="0"/>
          </a:p>
        </p:txBody>
      </p:sp>
      <p:sp>
        <p:nvSpPr>
          <p:cNvPr id="3" name="Text Placeholder 2"/>
          <p:cNvSpPr>
            <a:spLocks noGrp="1"/>
          </p:cNvSpPr>
          <p:nvPr>
            <p:ph type="body" idx="1"/>
          </p:nvPr>
        </p:nvSpPr>
        <p:spPr/>
        <p:txBody>
          <a:bodyPr/>
          <a:lstStyle/>
          <a:p>
            <a:r>
              <a:rPr lang="en-US" dirty="0" smtClean="0"/>
              <a:t>Whatever happened to person-centered planning?</a:t>
            </a:r>
            <a:endParaRPr lang="en-US" dirty="0"/>
          </a:p>
        </p:txBody>
      </p:sp>
      <p:sp>
        <p:nvSpPr>
          <p:cNvPr id="6" name="Text Placeholder 5"/>
          <p:cNvSpPr>
            <a:spLocks noGrp="1"/>
          </p:cNvSpPr>
          <p:nvPr>
            <p:ph type="body" sz="quarter" idx="13"/>
          </p:nvPr>
        </p:nvSpPr>
        <p:spPr>
          <a:xfrm>
            <a:off x="6019800" y="685800"/>
            <a:ext cx="2505075" cy="685800"/>
          </a:xfrm>
        </p:spPr>
        <p:txBody>
          <a:bodyPr/>
          <a:lstStyle/>
          <a:p>
            <a:endParaRPr lang="en-US" dirty="0" smtClean="0"/>
          </a:p>
          <a:p>
            <a:r>
              <a:rPr lang="en-US" dirty="0" smtClean="0"/>
              <a:t>Re-introducing PDP</a:t>
            </a:r>
            <a:endParaRPr lang="en-US" dirty="0"/>
          </a:p>
        </p:txBody>
      </p:sp>
    </p:spTree>
    <p:extLst>
      <p:ext uri="{BB962C8B-B14F-4D97-AF65-F5344CB8AC3E}">
        <p14:creationId xmlns:p14="http://schemas.microsoft.com/office/powerpoint/2010/main" val="27223389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228600" y="2057400"/>
            <a:ext cx="8077200" cy="2057400"/>
          </a:xfrm>
        </p:spPr>
        <p:txBody>
          <a:bodyPr/>
          <a:lstStyle/>
          <a:p>
            <a:r>
              <a:rPr lang="en-US" sz="4000" dirty="0" smtClean="0"/>
              <a:t>Shifting the Emphasis to Person-Driven Planning</a:t>
            </a:r>
            <a:endParaRPr lang="en-US" sz="4000" dirty="0"/>
          </a:p>
        </p:txBody>
      </p:sp>
    </p:spTree>
    <p:extLst>
      <p:ext uri="{BB962C8B-B14F-4D97-AF65-F5344CB8AC3E}">
        <p14:creationId xmlns:p14="http://schemas.microsoft.com/office/powerpoint/2010/main" val="17718008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343400"/>
            <a:ext cx="8077200" cy="2057400"/>
          </a:xfrm>
        </p:spPr>
        <p:txBody>
          <a:bodyPr/>
          <a:lstStyle/>
          <a:p>
            <a:r>
              <a:rPr lang="en-US" sz="4000" dirty="0" smtClean="0">
                <a:solidFill>
                  <a:schemeClr val="bg2">
                    <a:lumMod val="60000"/>
                    <a:lumOff val="40000"/>
                  </a:schemeClr>
                </a:solidFill>
              </a:rPr>
              <a:t>~ Interagency transition 	meetings</a:t>
            </a:r>
            <a:br>
              <a:rPr lang="en-US" sz="4000" dirty="0" smtClean="0">
                <a:solidFill>
                  <a:schemeClr val="bg2">
                    <a:lumMod val="60000"/>
                    <a:lumOff val="40000"/>
                  </a:schemeClr>
                </a:solidFill>
              </a:rPr>
            </a:br>
            <a:r>
              <a:rPr lang="en-US" sz="4000" dirty="0" smtClean="0">
                <a:solidFill>
                  <a:schemeClr val="bg2">
                    <a:lumMod val="60000"/>
                    <a:lumOff val="40000"/>
                  </a:schemeClr>
                </a:solidFill>
              </a:rPr>
              <a:t>~ Collaborative Transition 	Committee: </a:t>
            </a:r>
            <a:r>
              <a:rPr lang="en-US" sz="4000" i="1" dirty="0" smtClean="0">
                <a:solidFill>
                  <a:schemeClr val="bg2">
                    <a:lumMod val="60000"/>
                    <a:lumOff val="40000"/>
                  </a:schemeClr>
                </a:solidFill>
              </a:rPr>
              <a:t>Let’s Talk 	Transition</a:t>
            </a:r>
            <a:br>
              <a:rPr lang="en-US" sz="4000" i="1" dirty="0" smtClean="0">
                <a:solidFill>
                  <a:schemeClr val="bg2">
                    <a:lumMod val="60000"/>
                    <a:lumOff val="40000"/>
                  </a:schemeClr>
                </a:solidFill>
              </a:rPr>
            </a:br>
            <a:r>
              <a:rPr lang="en-US" sz="4000" dirty="0" smtClean="0">
                <a:solidFill>
                  <a:schemeClr val="bg2">
                    <a:lumMod val="60000"/>
                    <a:lumOff val="40000"/>
                  </a:schemeClr>
                </a:solidFill>
              </a:rPr>
              <a:t>~ Education Roundtables</a:t>
            </a:r>
            <a:br>
              <a:rPr lang="en-US" sz="4000" dirty="0" smtClean="0">
                <a:solidFill>
                  <a:schemeClr val="bg2">
                    <a:lumMod val="60000"/>
                    <a:lumOff val="40000"/>
                  </a:schemeClr>
                </a:solidFill>
              </a:rPr>
            </a:br>
            <a:r>
              <a:rPr lang="en-US" sz="4000" dirty="0">
                <a:solidFill>
                  <a:schemeClr val="bg2">
                    <a:lumMod val="60000"/>
                    <a:lumOff val="40000"/>
                  </a:schemeClr>
                </a:solidFill>
              </a:rPr>
              <a:t>~</a:t>
            </a:r>
            <a:r>
              <a:rPr lang="en-US" sz="4000" dirty="0" smtClean="0">
                <a:solidFill>
                  <a:schemeClr val="bg2">
                    <a:lumMod val="60000"/>
                    <a:lumOff val="40000"/>
                  </a:schemeClr>
                </a:solidFill>
              </a:rPr>
              <a:t> IEP Day</a:t>
            </a:r>
            <a:br>
              <a:rPr lang="en-US" sz="4000" dirty="0" smtClean="0">
                <a:solidFill>
                  <a:schemeClr val="bg2">
                    <a:lumMod val="60000"/>
                    <a:lumOff val="40000"/>
                  </a:schemeClr>
                </a:solidFill>
              </a:rPr>
            </a:br>
            <a:r>
              <a:rPr lang="en-US" sz="4000" dirty="0" smtClean="0">
                <a:solidFill>
                  <a:schemeClr val="bg2">
                    <a:lumMod val="60000"/>
                    <a:lumOff val="40000"/>
                  </a:schemeClr>
                </a:solidFill>
              </a:rPr>
              <a:t>~ Camp Pendleton</a:t>
            </a:r>
            <a:endParaRPr lang="en-US" sz="4000" dirty="0">
              <a:solidFill>
                <a:schemeClr val="bg2">
                  <a:lumMod val="60000"/>
                  <a:lumOff val="40000"/>
                </a:schemeClr>
              </a:solidFill>
            </a:endParaRPr>
          </a:p>
        </p:txBody>
      </p:sp>
      <p:sp>
        <p:nvSpPr>
          <p:cNvPr id="6" name="Text Placeholder 5"/>
          <p:cNvSpPr>
            <a:spLocks noGrp="1"/>
          </p:cNvSpPr>
          <p:nvPr>
            <p:ph type="body" sz="quarter" idx="13"/>
          </p:nvPr>
        </p:nvSpPr>
        <p:spPr>
          <a:xfrm>
            <a:off x="6019800" y="609600"/>
            <a:ext cx="2505075" cy="685800"/>
          </a:xfrm>
        </p:spPr>
        <p:txBody>
          <a:bodyPr/>
          <a:lstStyle/>
          <a:p>
            <a:endParaRPr lang="en-US" dirty="0" smtClean="0"/>
          </a:p>
          <a:p>
            <a:r>
              <a:rPr lang="en-US" dirty="0" smtClean="0"/>
              <a:t>Re-introducing PDP</a:t>
            </a:r>
            <a:endParaRPr lang="en-US" dirty="0"/>
          </a:p>
        </p:txBody>
      </p:sp>
    </p:spTree>
    <p:extLst>
      <p:ext uri="{BB962C8B-B14F-4D97-AF65-F5344CB8AC3E}">
        <p14:creationId xmlns:p14="http://schemas.microsoft.com/office/powerpoint/2010/main" val="14505280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95600"/>
            <a:ext cx="8077200" cy="3581400"/>
          </a:xfrm>
        </p:spPr>
        <p:txBody>
          <a:bodyPr/>
          <a:lstStyle/>
          <a:p>
            <a:r>
              <a:rPr lang="en-US" sz="4400" dirty="0">
                <a:solidFill>
                  <a:srgbClr val="FFFFFF"/>
                </a:solidFill>
              </a:rPr>
              <a:t>N</a:t>
            </a:r>
            <a:r>
              <a:rPr lang="en-US" sz="4400" dirty="0" smtClean="0">
                <a:solidFill>
                  <a:srgbClr val="FFFFFF"/>
                </a:solidFill>
              </a:rPr>
              <a:t>umber of participants in workshops &amp; presentations by end of Q2: 320</a:t>
            </a:r>
            <a:br>
              <a:rPr lang="en-US" sz="4400" dirty="0" smtClean="0">
                <a:solidFill>
                  <a:srgbClr val="FFFFFF"/>
                </a:solidFill>
              </a:rPr>
            </a:br>
            <a:r>
              <a:rPr lang="en-US" sz="3600" dirty="0" smtClean="0">
                <a:solidFill>
                  <a:schemeClr val="bg2">
                    <a:lumMod val="60000"/>
                    <a:lumOff val="40000"/>
                  </a:schemeClr>
                </a:solidFill>
              </a:rPr>
              <a:t>Including focus individuals, families, transition teachers, RC service coordinators, rehabilitation professionals, community agency staff</a:t>
            </a:r>
            <a:endParaRPr lang="en-US" sz="3600" dirty="0">
              <a:solidFill>
                <a:schemeClr val="bg2">
                  <a:lumMod val="60000"/>
                  <a:lumOff val="40000"/>
                </a:schemeClr>
              </a:solidFill>
            </a:endParaRPr>
          </a:p>
        </p:txBody>
      </p:sp>
      <p:sp>
        <p:nvSpPr>
          <p:cNvPr id="6" name="Text Placeholder 5"/>
          <p:cNvSpPr>
            <a:spLocks noGrp="1"/>
          </p:cNvSpPr>
          <p:nvPr>
            <p:ph type="body" sz="quarter" idx="13"/>
          </p:nvPr>
        </p:nvSpPr>
        <p:spPr>
          <a:xfrm>
            <a:off x="6019800" y="609600"/>
            <a:ext cx="2505075" cy="685800"/>
          </a:xfrm>
        </p:spPr>
        <p:txBody>
          <a:bodyPr/>
          <a:lstStyle/>
          <a:p>
            <a:endParaRPr lang="en-US" dirty="0" smtClean="0"/>
          </a:p>
          <a:p>
            <a:r>
              <a:rPr lang="en-US" dirty="0" smtClean="0"/>
              <a:t>Re-introducing PDP</a:t>
            </a:r>
            <a:endParaRPr lang="en-US" dirty="0"/>
          </a:p>
        </p:txBody>
      </p:sp>
    </p:spTree>
    <p:extLst>
      <p:ext uri="{BB962C8B-B14F-4D97-AF65-F5344CB8AC3E}">
        <p14:creationId xmlns:p14="http://schemas.microsoft.com/office/powerpoint/2010/main" val="12768763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Training students</a:t>
            </a:r>
            <a:endPar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 Placeholder 2"/>
          <p:cNvSpPr>
            <a:spLocks noGrp="1"/>
          </p:cNvSpPr>
          <p:nvPr>
            <p:ph type="body" idx="1"/>
          </p:nvPr>
        </p:nvSpPr>
        <p:spPr/>
        <p:txBody>
          <a:bodyPr/>
          <a:lstStyle/>
          <a:p>
            <a:r>
              <a:rPr lang="en-US" dirty="0" smtClean="0">
                <a:ln w="18000">
                  <a:solidFill>
                    <a:schemeClr val="accent2">
                      <a:satMod val="140000"/>
                    </a:schemeClr>
                  </a:solidFill>
                  <a:prstDash val="solid"/>
                  <a:miter lim="800000"/>
                </a:ln>
                <a:solidFill>
                  <a:schemeClr val="tx1"/>
                </a:solidFill>
                <a:effectLst>
                  <a:outerShdw blurRad="50800" dist="38100" dir="18900000" algn="bl" rotWithShape="0">
                    <a:prstClr val="black">
                      <a:alpha val="40000"/>
                    </a:prstClr>
                  </a:outerShdw>
                </a:effectLst>
              </a:rPr>
              <a:t>How do we get the best team?</a:t>
            </a:r>
            <a:endParaRPr lang="en-US" dirty="0">
              <a:ln w="18000">
                <a:solidFill>
                  <a:schemeClr val="accent2">
                    <a:satMod val="140000"/>
                  </a:schemeClr>
                </a:solidFill>
                <a:prstDash val="solid"/>
                <a:miter lim="800000"/>
              </a:ln>
              <a:solidFill>
                <a:schemeClr val="tx1"/>
              </a:solidFill>
              <a:effectLst>
                <a:outerShdw blurRad="50800" dist="38100" dir="18900000" algn="bl" rotWithShape="0">
                  <a:prstClr val="black">
                    <a:alpha val="40000"/>
                  </a:prstClr>
                </a:outerShdw>
              </a:effectLst>
            </a:endParaRPr>
          </a:p>
        </p:txBody>
      </p:sp>
      <p:sp>
        <p:nvSpPr>
          <p:cNvPr id="6" name="Text Placeholder 5"/>
          <p:cNvSpPr>
            <a:spLocks noGrp="1"/>
          </p:cNvSpPr>
          <p:nvPr>
            <p:ph type="body" sz="quarter" idx="13"/>
          </p:nvPr>
        </p:nvSpPr>
        <p:spPr/>
        <p:txBody>
          <a:bodyPr/>
          <a:lstStyle/>
          <a:p>
            <a:r>
              <a:rPr lang="en-US" dirty="0" smtClean="0"/>
              <a:t>Teamwork</a:t>
            </a:r>
            <a:endParaRPr lang="en-US" dirty="0"/>
          </a:p>
        </p:txBody>
      </p:sp>
    </p:spTree>
    <p:extLst>
      <p:ext uri="{BB962C8B-B14F-4D97-AF65-F5344CB8AC3E}">
        <p14:creationId xmlns:p14="http://schemas.microsoft.com/office/powerpoint/2010/main" val="32945736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0" y="1524000"/>
            <a:ext cx="3124200" cy="4724400"/>
          </a:xfrm>
        </p:spPr>
        <p:txBody>
          <a:bodyPr>
            <a:normAutofit lnSpcReduction="10000"/>
          </a:bodyPr>
          <a:lstStyle/>
          <a:p>
            <a:pPr marL="457200" indent="-457200" algn="l">
              <a:buFont typeface="Arial"/>
              <a:buChar char="•"/>
            </a:pPr>
            <a:r>
              <a:rPr lang="en-US" dirty="0" smtClean="0"/>
              <a:t>Overview</a:t>
            </a:r>
          </a:p>
          <a:p>
            <a:pPr marL="457200" indent="-457200" algn="l">
              <a:buFont typeface="Arial"/>
              <a:buChar char="•"/>
            </a:pPr>
            <a:r>
              <a:rPr lang="en-US" dirty="0" smtClean="0"/>
              <a:t>Hands-on training</a:t>
            </a:r>
          </a:p>
          <a:p>
            <a:pPr marL="457200" indent="-457200" algn="l">
              <a:buFont typeface="Arial"/>
              <a:buChar char="•"/>
            </a:pPr>
            <a:r>
              <a:rPr lang="en-US" dirty="0" smtClean="0"/>
              <a:t>Observin</a:t>
            </a:r>
            <a:r>
              <a:rPr lang="en-US" dirty="0"/>
              <a:t>g</a:t>
            </a:r>
            <a:r>
              <a:rPr lang="en-US" dirty="0" smtClean="0"/>
              <a:t> plans</a:t>
            </a:r>
          </a:p>
          <a:p>
            <a:pPr marL="457200" indent="-457200" algn="l">
              <a:buFont typeface="Arial"/>
              <a:buChar char="•"/>
            </a:pPr>
            <a:r>
              <a:rPr lang="en-US" dirty="0" smtClean="0"/>
              <a:t>Facilitating with leaders</a:t>
            </a:r>
          </a:p>
          <a:p>
            <a:pPr marL="457200" indent="-457200" algn="l">
              <a:buFont typeface="Arial"/>
              <a:buChar char="•"/>
            </a:pPr>
            <a:r>
              <a:rPr lang="en-US" dirty="0" smtClean="0"/>
              <a:t>Independent facilitating</a:t>
            </a:r>
          </a:p>
          <a:p>
            <a:pPr marL="457200" indent="-457200" algn="l">
              <a:buFont typeface="Arial"/>
              <a:buChar char="•"/>
            </a:pPr>
            <a:endParaRPr lang="en-US" dirty="0"/>
          </a:p>
        </p:txBody>
      </p:sp>
      <p:sp>
        <p:nvSpPr>
          <p:cNvPr id="6" name="Text Placeholder 5"/>
          <p:cNvSpPr>
            <a:spLocks noGrp="1"/>
          </p:cNvSpPr>
          <p:nvPr>
            <p:ph type="body" sz="quarter" idx="13"/>
          </p:nvPr>
        </p:nvSpPr>
        <p:spPr/>
        <p:txBody>
          <a:bodyPr/>
          <a:lstStyle/>
          <a:p>
            <a:r>
              <a:rPr lang="en-US" dirty="0" smtClean="0"/>
              <a:t>Building skills</a:t>
            </a:r>
            <a:endParaRPr lang="en-US" dirty="0"/>
          </a:p>
        </p:txBody>
      </p:sp>
      <p:pic>
        <p:nvPicPr>
          <p:cNvPr id="12" name="Picture 11" descr="AracelyOutline12-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1" y="533401"/>
            <a:ext cx="3048000" cy="4064000"/>
          </a:xfrm>
          <a:prstGeom prst="rect">
            <a:avLst/>
          </a:prstGeom>
        </p:spPr>
      </p:pic>
      <p:pic>
        <p:nvPicPr>
          <p:cNvPr id="13" name="Picture 12" descr="TaylorDra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2895600"/>
            <a:ext cx="2628900" cy="3505200"/>
          </a:xfrm>
          <a:prstGeom prst="rect">
            <a:avLst/>
          </a:prstGeom>
        </p:spPr>
      </p:pic>
    </p:spTree>
    <p:extLst>
      <p:ext uri="{BB962C8B-B14F-4D97-AF65-F5344CB8AC3E}">
        <p14:creationId xmlns:p14="http://schemas.microsoft.com/office/powerpoint/2010/main" val="9451268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172200" cy="826911"/>
          </a:xfrm>
        </p:spPr>
        <p:txBody>
          <a:bodyPr/>
          <a:lstStyle/>
          <a:p>
            <a:r>
              <a:rPr lang="en-US" sz="4400" dirty="0" smtClean="0"/>
              <a:t>Student comments</a:t>
            </a:r>
            <a:endParaRPr lang="en-US" sz="4400" dirty="0"/>
          </a:p>
        </p:txBody>
      </p:sp>
      <p:sp>
        <p:nvSpPr>
          <p:cNvPr id="6" name="Text Placeholder 5"/>
          <p:cNvSpPr>
            <a:spLocks noGrp="1"/>
          </p:cNvSpPr>
          <p:nvPr>
            <p:ph type="body" idx="1"/>
          </p:nvPr>
        </p:nvSpPr>
        <p:spPr>
          <a:xfrm>
            <a:off x="533400" y="1447800"/>
            <a:ext cx="8077200" cy="4648200"/>
          </a:xfrm>
        </p:spPr>
        <p:txBody>
          <a:bodyPr>
            <a:normAutofit fontScale="70000" lnSpcReduction="20000"/>
          </a:bodyPr>
          <a:lstStyle/>
          <a:p>
            <a:r>
              <a:rPr lang="en-US" dirty="0" smtClean="0"/>
              <a:t>“I have to </a:t>
            </a:r>
            <a:r>
              <a:rPr lang="en-US" dirty="0"/>
              <a:t>say that it has been one the most rewarding aspects in my first year in the program.  Seeing the clients and their family feel a sense of direction and confidence tells me that that any accomplishment can be done.  Seeing the client feel empowered and take control makes me feel I am doing the right thing</a:t>
            </a:r>
            <a:r>
              <a:rPr lang="en-US" dirty="0" smtClean="0"/>
              <a:t>.” ~JG</a:t>
            </a:r>
          </a:p>
          <a:p>
            <a:endParaRPr lang="en-US" dirty="0" smtClean="0"/>
          </a:p>
          <a:p>
            <a:endParaRPr lang="en-US" dirty="0"/>
          </a:p>
          <a:p>
            <a:r>
              <a:rPr lang="en-US" dirty="0" smtClean="0"/>
              <a:t>“The </a:t>
            </a:r>
            <a:r>
              <a:rPr lang="en-US" dirty="0"/>
              <a:t>Take Charge program brought positivity that transition aged students most likely have not experienced in the past. The change in both the client's demeanor and the parents' understanding and beliefs about their child completely changed after participating in these meetings. The Take Charge project is a catalyst to change by identifying and moving </a:t>
            </a:r>
            <a:r>
              <a:rPr lang="en-US" dirty="0" smtClean="0"/>
              <a:t>toward </a:t>
            </a:r>
            <a:r>
              <a:rPr lang="en-US" dirty="0"/>
              <a:t>a client's hopes and dreams</a:t>
            </a:r>
            <a:r>
              <a:rPr lang="en-US" dirty="0" smtClean="0"/>
              <a:t>.”  ~TN</a:t>
            </a:r>
          </a:p>
          <a:p>
            <a:endParaRPr lang="en-US" dirty="0"/>
          </a:p>
          <a:p>
            <a:endParaRPr lang="en-US" dirty="0"/>
          </a:p>
          <a:p>
            <a:endParaRPr lang="en-US" dirty="0"/>
          </a:p>
        </p:txBody>
      </p:sp>
      <p:sp>
        <p:nvSpPr>
          <p:cNvPr id="3" name="Rectangle 2"/>
          <p:cNvSpPr/>
          <p:nvPr/>
        </p:nvSpPr>
        <p:spPr>
          <a:xfrm>
            <a:off x="6934200" y="381000"/>
            <a:ext cx="1447800" cy="461665"/>
          </a:xfrm>
          <a:prstGeom prst="rect">
            <a:avLst/>
          </a:prstGeom>
        </p:spPr>
        <p:txBody>
          <a:bodyPr wrap="square">
            <a:spAutoFit/>
          </a:bodyPr>
          <a:lstStyle/>
          <a:p>
            <a:pPr algn="ctr"/>
            <a:r>
              <a:rPr lang="en-US" sz="2400" b="1" dirty="0"/>
              <a:t>Results</a:t>
            </a:r>
          </a:p>
        </p:txBody>
      </p:sp>
    </p:spTree>
    <p:extLst>
      <p:ext uri="{BB962C8B-B14F-4D97-AF65-F5344CB8AC3E}">
        <p14:creationId xmlns:p14="http://schemas.microsoft.com/office/powerpoint/2010/main" val="243349303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r Decisions">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Four Decisions">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our Decision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635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stretch/>
        </a:blipFill>
      </a:bgFillStyleLst>
    </a:fmtScheme>
  </a:themeElements>
  <a:objectDefaults/>
  <a:extraClrSchemeLst/>
</a:theme>
</file>

<file path=ppt/theme/theme2.xml><?xml version="1.0" encoding="utf-8"?>
<a:theme xmlns:a="http://schemas.openxmlformats.org/drawingml/2006/main" name="Office Theme">
  <a:themeElements>
    <a:clrScheme name="New_VerneHarnish">
      <a:dk1>
        <a:sysClr val="windowText" lastClr="000000"/>
      </a:dk1>
      <a:lt1>
        <a:sysClr val="window" lastClr="FFFFFF"/>
      </a:lt1>
      <a:dk2>
        <a:srgbClr val="0C0D0D"/>
      </a:dk2>
      <a:lt2>
        <a:srgbClr val="EAEAEA"/>
      </a:lt2>
      <a:accent1>
        <a:srgbClr val="DA8C2B"/>
      </a:accent1>
      <a:accent2>
        <a:srgbClr val="5A8A98"/>
      </a:accent2>
      <a:accent3>
        <a:srgbClr val="6D4D26"/>
      </a:accent3>
      <a:accent4>
        <a:srgbClr val="99CC00"/>
      </a:accent4>
      <a:accent5>
        <a:srgbClr val="800080"/>
      </a:accent5>
      <a:accent6>
        <a:srgbClr val="F4DA12"/>
      </a:accent6>
      <a:hlink>
        <a:srgbClr val="F4DA12"/>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NEW_VerneHarnis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635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New_VerneHarnish">
      <a:dk1>
        <a:sysClr val="windowText" lastClr="000000"/>
      </a:dk1>
      <a:lt1>
        <a:sysClr val="window" lastClr="FFFFFF"/>
      </a:lt1>
      <a:dk2>
        <a:srgbClr val="0C0D0D"/>
      </a:dk2>
      <a:lt2>
        <a:srgbClr val="EAEAEA"/>
      </a:lt2>
      <a:accent1>
        <a:srgbClr val="DA8C2B"/>
      </a:accent1>
      <a:accent2>
        <a:srgbClr val="5A8A98"/>
      </a:accent2>
      <a:accent3>
        <a:srgbClr val="6D4D26"/>
      </a:accent3>
      <a:accent4>
        <a:srgbClr val="99CC00"/>
      </a:accent4>
      <a:accent5>
        <a:srgbClr val="800080"/>
      </a:accent5>
      <a:accent6>
        <a:srgbClr val="F4DA12"/>
      </a:accent6>
      <a:hlink>
        <a:srgbClr val="F4DA12"/>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NEW_VerneHarnis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635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2676</TotalTime>
  <Words>1934</Words>
  <Application>Microsoft Macintosh PowerPoint</Application>
  <PresentationFormat>On-screen Show (4:3)</PresentationFormat>
  <Paragraphs>137</Paragraphs>
  <Slides>28</Slides>
  <Notes>25</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Four Decisions</vt:lpstr>
      <vt:lpstr>Take Charge: Leading the Transition to Adulthood</vt:lpstr>
      <vt:lpstr>Take Charge: The process</vt:lpstr>
      <vt:lpstr>Awareness &amp; Recruitment</vt:lpstr>
      <vt:lpstr>Shifting the Emphasis to Person-Driven Planning</vt:lpstr>
      <vt:lpstr>~ Interagency transition  meetings ~ Collaborative Transition  Committee: Let’s Talk  Transition ~ Education Roundtables ~ IEP Day ~ Camp Pendleton</vt:lpstr>
      <vt:lpstr>Number of participants in workshops &amp; presentations by end of Q2: 320 Including focus individuals, families, transition teachers, RC service coordinators, rehabilitation professionals, community agency staff</vt:lpstr>
      <vt:lpstr>Training students</vt:lpstr>
      <vt:lpstr>PowerPoint Presentation</vt:lpstr>
      <vt:lpstr>Student comments</vt:lpstr>
      <vt:lpstr>And one more:</vt:lpstr>
      <vt:lpstr>Facilitating Plans</vt:lpstr>
      <vt:lpstr>Luke’s Adventures</vt:lpstr>
      <vt:lpstr>Nikki’s Awesome Meeting</vt:lpstr>
      <vt:lpstr>Looking forward with Devon</vt:lpstr>
      <vt:lpstr>Rigo’s PATH to SD</vt:lpstr>
      <vt:lpstr>Jory’s Future</vt:lpstr>
      <vt:lpstr>Total number of plans by end of Q2: 10</vt:lpstr>
      <vt:lpstr>Next steps:</vt:lpstr>
      <vt:lpstr>Goal: Complete at least 18 plans by Sept. 30, 2013</vt:lpstr>
      <vt:lpstr>Goal: Offer 5 workshops  (4 in SD &amp;1 in Imperial counties)  to at least 200 people</vt:lpstr>
      <vt:lpstr>Goal: Create Take Charge website</vt:lpstr>
      <vt:lpstr>Goal: Highlight micro-enterprise efforts &amp; hire peer consultants</vt:lpstr>
      <vt:lpstr>Follow-up?</vt:lpstr>
      <vt:lpstr>“For the first time in many years I felt that Felix wanted to look forward into the future.”</vt:lpstr>
      <vt:lpstr>Interest in following up to determine the degree to which information in the plan is incorporated into “official” plans (IEP, IPE, IPP, etc.) &amp; more importantly, into real life!</vt:lpstr>
      <vt:lpstr>“It was really different from a 2-hour meeting where everyone else made decisions about my life!”    </vt:lpstr>
      <vt:lpstr>Guiding Principles</vt:lpstr>
      <vt:lpstr>Thank you!</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Decisions Driving Growth</dc:title>
  <dc:subject/>
  <dc:creator/>
  <cp:keywords/>
  <dc:description/>
  <cp:lastModifiedBy>Caren Sax</cp:lastModifiedBy>
  <cp:revision>110</cp:revision>
  <dcterms:created xsi:type="dcterms:W3CDTF">2010-05-17T01:03:36Z</dcterms:created>
  <dcterms:modified xsi:type="dcterms:W3CDTF">2014-08-18T06:15:22Z</dcterms:modified>
  <cp:category/>
</cp:coreProperties>
</file>