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4" r:id="rId1"/>
  </p:sldMasterIdLst>
  <p:notesMasterIdLst>
    <p:notesMasterId r:id="rId12"/>
  </p:notesMasterIdLst>
  <p:sldIdLst>
    <p:sldId id="266" r:id="rId2"/>
    <p:sldId id="256" r:id="rId3"/>
    <p:sldId id="257" r:id="rId4"/>
    <p:sldId id="258" r:id="rId5"/>
    <p:sldId id="259" r:id="rId6"/>
    <p:sldId id="260" r:id="rId7"/>
    <p:sldId id="261" r:id="rId8"/>
    <p:sldId id="262" r:id="rId9"/>
    <p:sldId id="263" r:id="rId10"/>
    <p:sldId id="267" r:id="rId11"/>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EDD04FD-CB18-4733-AA20-628637F7C170}">
  <a:tblStyle styleId="{5EDD04FD-CB18-4733-AA20-628637F7C170}"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snapToGrid="0" snapToObjects="1">
      <p:cViewPr varScale="1">
        <p:scale>
          <a:sx n="77" d="100"/>
          <a:sy n="77" d="100"/>
        </p:scale>
        <p:origin x="67" y="169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178695720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presentation offers an alternative to drawing</a:t>
            </a:r>
            <a:r>
              <a:rPr lang="en-US" baseline="0" dirty="0" smtClean="0"/>
              <a:t> a MAP on large paper posted on a wall. The facilitator/recorder would set up the template with the various pages to be used in the MAP ahead of time on the computer. During the meeting, the images would be projected on a screen and everyone’s input would be </a:t>
            </a:r>
            <a:r>
              <a:rPr lang="en-US" baseline="0" smtClean="0"/>
              <a:t>typed in </a:t>
            </a:r>
            <a:r>
              <a:rPr lang="en-US" baseline="0" dirty="0" smtClean="0"/>
              <a:t>vs. being drawn on paper. </a:t>
            </a:r>
            <a:endParaRPr lang="en-US" dirty="0"/>
          </a:p>
        </p:txBody>
      </p:sp>
    </p:spTree>
    <p:extLst>
      <p:ext uri="{BB962C8B-B14F-4D97-AF65-F5344CB8AC3E}">
        <p14:creationId xmlns:p14="http://schemas.microsoft.com/office/powerpoint/2010/main" val="443259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a:t>
            </a:r>
            <a:r>
              <a:rPr lang="en-US" baseline="0" dirty="0" smtClean="0"/>
              <a:t> simple chart or table can be used to do follow up in the various areas that were address in the plan – work, living, education, mobility, etc. with references back to the Dreams and Plans, and then recording updates on a regular basis.  </a:t>
            </a:r>
            <a:endParaRPr lang="en-US" dirty="0" smtClean="0"/>
          </a:p>
          <a:p>
            <a:endParaRPr lang="en-US" dirty="0"/>
          </a:p>
        </p:txBody>
      </p:sp>
    </p:spTree>
    <p:extLst>
      <p:ext uri="{BB962C8B-B14F-4D97-AF65-F5344CB8AC3E}">
        <p14:creationId xmlns:p14="http://schemas.microsoft.com/office/powerpoint/2010/main" val="2049850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Shape 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 name="Shape 48"/>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Jon</a:t>
            </a:r>
            <a:r>
              <a:rPr lang="en-US" baseline="0" dirty="0" smtClean="0"/>
              <a:t> wasn’t excited about having folks draw on large paper on the wall and preferred that his MAP be done on the computer with a pre-designed template to fill in by typing instead of drawing. He chose the illustrations, pulling images from Google images and other websites. </a:t>
            </a:r>
            <a:endParaRPr dirty="0"/>
          </a:p>
        </p:txBody>
      </p:sp>
    </p:spTree>
    <p:extLst>
      <p:ext uri="{BB962C8B-B14F-4D97-AF65-F5344CB8AC3E}">
        <p14:creationId xmlns:p14="http://schemas.microsoft.com/office/powerpoint/2010/main" val="852264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US" dirty="0" smtClean="0"/>
              <a:t>This slide</a:t>
            </a:r>
            <a:r>
              <a:rPr lang="en-US" baseline="0" dirty="0" smtClean="0"/>
              <a:t> shows the participants.</a:t>
            </a:r>
            <a:endParaRPr lang="en" dirty="0"/>
          </a:p>
        </p:txBody>
      </p:sp>
    </p:spTree>
    <p:extLst>
      <p:ext uri="{BB962C8B-B14F-4D97-AF65-F5344CB8AC3E}">
        <p14:creationId xmlns:p14="http://schemas.microsoft.com/office/powerpoint/2010/main" val="117921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Jon’s history was shared with the highlights in his life.</a:t>
            </a:r>
            <a:endParaRPr dirty="0"/>
          </a:p>
        </p:txBody>
      </p:sp>
    </p:spTree>
    <p:extLst>
      <p:ext uri="{BB962C8B-B14F-4D97-AF65-F5344CB8AC3E}">
        <p14:creationId xmlns:p14="http://schemas.microsoft.com/office/powerpoint/2010/main" val="235604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After the information was shared and typed</a:t>
            </a:r>
            <a:r>
              <a:rPr lang="en-US" baseline="0" dirty="0" smtClean="0"/>
              <a:t> into the template, Jon went back in to add the images; these are showing his strengths.</a:t>
            </a:r>
            <a:endParaRPr dirty="0"/>
          </a:p>
        </p:txBody>
      </p:sp>
    </p:spTree>
    <p:extLst>
      <p:ext uri="{BB962C8B-B14F-4D97-AF65-F5344CB8AC3E}">
        <p14:creationId xmlns:p14="http://schemas.microsoft.com/office/powerpoint/2010/main" val="45984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None/>
            </a:pPr>
            <a:r>
              <a:rPr lang="en-US" dirty="0" smtClean="0"/>
              <a:t>By</a:t>
            </a:r>
            <a:r>
              <a:rPr lang="en-US" baseline="0" dirty="0" smtClean="0"/>
              <a:t> filling in the activities for home, school, and community, it was easy to see how Jon spends his time. </a:t>
            </a:r>
            <a:endParaRPr lang="en" dirty="0"/>
          </a:p>
        </p:txBody>
      </p:sp>
    </p:spTree>
    <p:extLst>
      <p:ext uri="{BB962C8B-B14F-4D97-AF65-F5344CB8AC3E}">
        <p14:creationId xmlns:p14="http://schemas.microsoft.com/office/powerpoint/2010/main" val="40032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523190"/>
          </a:xfrm>
          <a:prstGeom prst="rect">
            <a:avLst/>
          </a:prstGeom>
        </p:spPr>
        <p:txBody>
          <a:bodyPr lIns="91425" tIns="91425" rIns="91425" bIns="91425" anchor="t" anchorCtr="0">
            <a:spAutoFit/>
          </a:bodyPr>
          <a:lstStyle/>
          <a:p>
            <a:pPr>
              <a:buNone/>
            </a:pPr>
            <a:r>
              <a:rPr lang="en-US" dirty="0" smtClean="0"/>
              <a:t>Jon was</a:t>
            </a:r>
            <a:r>
              <a:rPr lang="en-US" baseline="0" dirty="0" smtClean="0"/>
              <a:t> asked </a:t>
            </a:r>
            <a:r>
              <a:rPr lang="en" dirty="0" smtClean="0"/>
              <a:t>what </a:t>
            </a:r>
            <a:r>
              <a:rPr lang="en" dirty="0"/>
              <a:t>works and doesn't work for </a:t>
            </a:r>
            <a:r>
              <a:rPr lang="en-US" dirty="0" smtClean="0"/>
              <a:t>him, while the other</a:t>
            </a:r>
            <a:r>
              <a:rPr lang="en-US" baseline="0" dirty="0" smtClean="0"/>
              <a:t> participants were asked: </a:t>
            </a:r>
            <a:r>
              <a:rPr lang="en" dirty="0" smtClean="0"/>
              <a:t>how </a:t>
            </a:r>
            <a:r>
              <a:rPr lang="en" dirty="0"/>
              <a:t>should we behave/ support you? what environments work</a:t>
            </a:r>
            <a:r>
              <a:rPr lang="en" dirty="0" smtClean="0"/>
              <a:t>?</a:t>
            </a:r>
            <a:endParaRPr lang="en" dirty="0"/>
          </a:p>
        </p:txBody>
      </p:sp>
    </p:spTree>
    <p:extLst>
      <p:ext uri="{BB962C8B-B14F-4D97-AF65-F5344CB8AC3E}">
        <p14:creationId xmlns:p14="http://schemas.microsoft.com/office/powerpoint/2010/main" val="921018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a:buNone/>
            </a:pPr>
            <a:r>
              <a:rPr lang="en-US" dirty="0" smtClean="0"/>
              <a:t>Dreams</a:t>
            </a:r>
            <a:r>
              <a:rPr lang="en-US" baseline="0" dirty="0" smtClean="0"/>
              <a:t> could include all areas of his life: w</a:t>
            </a:r>
            <a:r>
              <a:rPr lang="en" dirty="0" smtClean="0"/>
              <a:t>ork</a:t>
            </a:r>
            <a:r>
              <a:rPr lang="en" dirty="0"/>
              <a:t>, school, living arrangements, relationships, leisure/recreation, social, other?</a:t>
            </a:r>
          </a:p>
        </p:txBody>
      </p:sp>
    </p:spTree>
    <p:extLst>
      <p:ext uri="{BB962C8B-B14F-4D97-AF65-F5344CB8AC3E}">
        <p14:creationId xmlns:p14="http://schemas.microsoft.com/office/powerpoint/2010/main" val="120273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r>
              <a:rPr lang="en-US" dirty="0" smtClean="0"/>
              <a:t>As with the traditional plans, it’s essential to end with an</a:t>
            </a:r>
            <a:r>
              <a:rPr lang="en-US" baseline="0" dirty="0" smtClean="0"/>
              <a:t> action plan. It’s easy to then email the finished MAP to all participants to remind them of their commitments. </a:t>
            </a:r>
            <a:endParaRPr dirty="0"/>
          </a:p>
        </p:txBody>
      </p:sp>
    </p:spTree>
    <p:extLst>
      <p:ext uri="{BB962C8B-B14F-4D97-AF65-F5344CB8AC3E}">
        <p14:creationId xmlns:p14="http://schemas.microsoft.com/office/powerpoint/2010/main" val="26802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7"/>
        <p:cNvGrpSpPr/>
        <p:nvPr/>
      </p:nvGrpSpPr>
      <p:grpSpPr>
        <a:xfrm>
          <a:off x="0" y="0"/>
          <a:ext cx="0" cy="0"/>
          <a:chOff x="0" y="0"/>
          <a:chExt cx="0" cy="0"/>
        </a:xfrm>
      </p:grpSpPr>
      <p:sp>
        <p:nvSpPr>
          <p:cNvPr id="8" name="Shape 8"/>
          <p:cNvSpPr/>
          <p:nvPr/>
        </p:nvSpPr>
        <p:spPr>
          <a:xfrm>
            <a:off x="0" y="0"/>
            <a:ext cx="9144000" cy="6901800"/>
          </a:xfrm>
          <a:prstGeom prst="rect">
            <a:avLst/>
          </a:prstGeom>
          <a:gradFill>
            <a:gsLst>
              <a:gs pos="0">
                <a:srgbClr val="003171"/>
              </a:gs>
              <a:gs pos="100000">
                <a:srgbClr val="549FFF"/>
              </a:gs>
            </a:gsLst>
            <a:lin ang="7920000" scaled="0"/>
          </a:gradFill>
          <a:ln>
            <a:noFill/>
          </a:ln>
        </p:spPr>
        <p:txBody>
          <a:bodyPr lIns="91425" tIns="45700" rIns="91425" bIns="45700" anchor="ctr" anchorCtr="0">
            <a:spAutoFit/>
          </a:bodyPr>
          <a:lstStyle/>
          <a:p>
            <a:endParaRPr/>
          </a:p>
        </p:txBody>
      </p:sp>
      <p:sp>
        <p:nvSpPr>
          <p:cNvPr id="9" name="Shape 9"/>
          <p:cNvSpPr/>
          <p:nvPr/>
        </p:nvSpPr>
        <p:spPr>
          <a:xfrm flipH="1">
            <a:off x="-3832" y="16052"/>
            <a:ext cx="10925833"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40784"/>
                </a:srgbClr>
              </a:gs>
              <a:gs pos="41000">
                <a:srgbClr val="003171">
                  <a:alpha val="94901"/>
                </a:srgbClr>
              </a:gs>
              <a:gs pos="100000">
                <a:srgbClr val="003171">
                  <a:alpha val="94901"/>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10" name="Shape 10"/>
          <p:cNvSpPr/>
          <p:nvPr/>
        </p:nvSpPr>
        <p:spPr>
          <a:xfrm flipH="1">
            <a:off x="14659" y="881"/>
            <a:ext cx="10500940" cy="6881034"/>
          </a:xfrm>
          <a:custGeom>
            <a:avLst/>
            <a:gdLst/>
            <a:ahLst/>
            <a:cxnLst/>
            <a:rect l="0" t="0" r="0" b="0"/>
            <a:pathLst>
              <a:path w="24279631" h="6863875" extrusionOk="0">
                <a:moveTo>
                  <a:pt x="9291599" y="0"/>
                </a:moveTo>
                <a:lnTo>
                  <a:pt x="24279631" y="5875"/>
                </a:lnTo>
                <a:lnTo>
                  <a:pt x="24250422" y="6863875"/>
                </a:lnTo>
                <a:lnTo>
                  <a:pt x="8740466" y="6858000"/>
                </a:lnTo>
                <a:cubicBezTo>
                  <a:pt x="0" y="3062308"/>
                  <a:pt x="7449035" y="312298"/>
                  <a:pt x="9291599" y="0"/>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b" anchorCtr="0">
            <a:spAutoFit/>
          </a:bodyPr>
          <a:lstStyle/>
          <a:p>
            <a:endParaRPr/>
          </a:p>
        </p:txBody>
      </p:sp>
      <p:sp>
        <p:nvSpPr>
          <p:cNvPr id="11" name="Shape 11"/>
          <p:cNvSpPr/>
          <p:nvPr/>
        </p:nvSpPr>
        <p:spPr>
          <a:xfrm>
            <a:off x="-846666" y="-881"/>
            <a:ext cx="2167466"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spAutoFit/>
          </a:bodyPr>
          <a:lstStyle/>
          <a:p>
            <a:endParaRPr/>
          </a:p>
        </p:txBody>
      </p:sp>
      <p:sp>
        <p:nvSpPr>
          <p:cNvPr id="12" name="Shape 12"/>
          <p:cNvSpPr/>
          <p:nvPr/>
        </p:nvSpPr>
        <p:spPr>
          <a:xfrm rot="10800000" flipH="1">
            <a:off x="-524933" y="-4974"/>
            <a:ext cx="1403434" cy="6906895"/>
          </a:xfrm>
          <a:custGeom>
            <a:avLst/>
            <a:gdLst/>
            <a:ahLst/>
            <a:cxnLst/>
            <a:rect l="0" t="0" r="0" b="0"/>
            <a:pathLst>
              <a:path w="2167467" h="6180667" extrusionOk="0">
                <a:moveTo>
                  <a:pt x="939800" y="0"/>
                </a:moveTo>
                <a:lnTo>
                  <a:pt x="1905000" y="5881"/>
                </a:lnTo>
                <a:cubicBezTo>
                  <a:pt x="2167467" y="1035992"/>
                  <a:pt x="0" y="1848556"/>
                  <a:pt x="1896533" y="6180667"/>
                </a:cubicBezTo>
                <a:lnTo>
                  <a:pt x="939800" y="6180667"/>
                </a:lnTo>
                <a:lnTo>
                  <a:pt x="939800" y="0"/>
                </a:lnTo>
                <a:close/>
              </a:path>
            </a:pathLst>
          </a:custGeom>
          <a:gradFill>
            <a:gsLst>
              <a:gs pos="0">
                <a:srgbClr val="003171">
                  <a:alpha val="20784"/>
                </a:srgbClr>
              </a:gs>
              <a:gs pos="100000">
                <a:srgbClr val="65A8FF">
                  <a:alpha val="20784"/>
                </a:srgbClr>
              </a:gs>
            </a:gsLst>
            <a:lin ang="0" scaled="0"/>
          </a:gradFill>
          <a:ln>
            <a:noFill/>
          </a:ln>
        </p:spPr>
        <p:txBody>
          <a:bodyPr lIns="91425" tIns="45700" rIns="91425" bIns="45700" anchor="ctr" anchorCtr="0">
            <a:spAutoFit/>
          </a:bodyPr>
          <a:lstStyle/>
          <a:p>
            <a:endParaRPr/>
          </a:p>
        </p:txBody>
      </p:sp>
      <p:sp>
        <p:nvSpPr>
          <p:cNvPr id="13" name="Shape 13"/>
          <p:cNvSpPr txBox="1">
            <a:spLocks noGrp="1"/>
          </p:cNvSpPr>
          <p:nvPr>
            <p:ph type="ctrTitle"/>
          </p:nvPr>
        </p:nvSpPr>
        <p:spPr>
          <a:xfrm>
            <a:off x="1082040" y="1656080"/>
            <a:ext cx="7050900" cy="1470000"/>
          </a:xfrm>
          <a:prstGeom prst="rect">
            <a:avLst/>
          </a:prstGeom>
          <a:noFill/>
          <a:ln>
            <a:noFill/>
          </a:ln>
        </p:spPr>
        <p:txBody>
          <a:bodyPr lIns="91425" tIns="91425" rIns="91425" bIns="91425" anchor="b" anchorCtr="0"/>
          <a:lstStyle>
            <a:lvl1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1pPr>
            <a:lvl2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2pPr>
            <a:lvl3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3pPr>
            <a:lvl4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4pPr>
            <a:lvl5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5pPr>
            <a:lvl6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6pPr>
            <a:lvl7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7pPr>
            <a:lvl8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8pPr>
            <a:lvl9pPr marL="0" indent="304800" algn="r" rtl="0">
              <a:spcBef>
                <a:spcPts val="0"/>
              </a:spcBef>
              <a:buClr>
                <a:schemeClr val="lt1"/>
              </a:buClr>
              <a:buSzPct val="100000"/>
              <a:buFont typeface="Trebuchet MS"/>
              <a:buNone/>
              <a:defRPr sz="4800" b="1" i="0" u="none" strike="noStrike" cap="none" baseline="0">
                <a:solidFill>
                  <a:schemeClr val="lt1"/>
                </a:solidFill>
                <a:latin typeface="Trebuchet MS"/>
                <a:ea typeface="Trebuchet MS"/>
                <a:cs typeface="Trebuchet MS"/>
                <a:sym typeface="Trebuchet MS"/>
              </a:defRPr>
            </a:lvl9pPr>
          </a:lstStyle>
          <a:p>
            <a:endParaRPr/>
          </a:p>
        </p:txBody>
      </p:sp>
      <p:sp>
        <p:nvSpPr>
          <p:cNvPr id="14" name="Shape 14"/>
          <p:cNvSpPr txBox="1">
            <a:spLocks noGrp="1"/>
          </p:cNvSpPr>
          <p:nvPr>
            <p:ph type="subTitle" idx="1"/>
          </p:nvPr>
        </p:nvSpPr>
        <p:spPr>
          <a:xfrm>
            <a:off x="1082040" y="3230880"/>
            <a:ext cx="7035899" cy="925499"/>
          </a:xfrm>
          <a:prstGeom prst="rect">
            <a:avLst/>
          </a:prstGeom>
          <a:noFill/>
          <a:ln>
            <a:noFill/>
          </a:ln>
        </p:spPr>
        <p:txBody>
          <a:bodyPr lIns="91425" tIns="91425" rIns="91425" bIns="91425" anchor="t" anchorCtr="0"/>
          <a:lstStyle>
            <a:lvl1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1pPr>
            <a:lvl2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2pPr>
            <a:lvl3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3pPr>
            <a:lvl4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4pPr>
            <a:lvl5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5pPr>
            <a:lvl6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6pPr>
            <a:lvl7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7pPr>
            <a:lvl8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8pPr>
            <a:lvl9pPr marL="0" indent="152400" algn="r" rtl="0">
              <a:spcBef>
                <a:spcPts val="0"/>
              </a:spcBef>
              <a:buClr>
                <a:schemeClr val="lt1"/>
              </a:buClr>
              <a:buSzPct val="100000"/>
              <a:buFont typeface="Trebuchet MS"/>
              <a:buNone/>
              <a:defRPr sz="2400" b="0" i="0" u="none" strike="noStrike" cap="none" baseline="0">
                <a:solidFill>
                  <a:schemeClr val="lt1"/>
                </a:solidFill>
                <a:latin typeface="Trebuchet MS"/>
                <a:ea typeface="Trebuchet MS"/>
                <a:cs typeface="Trebuchet MS"/>
                <a:sym typeface="Trebuchet MS"/>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5"/>
        <p:cNvGrpSpPr/>
        <p:nvPr/>
      </p:nvGrpSpPr>
      <p:grpSpPr>
        <a:xfrm>
          <a:off x="0" y="0"/>
          <a:ext cx="0" cy="0"/>
          <a:chOff x="0" y="0"/>
          <a:chExt cx="0" cy="0"/>
        </a:xfrm>
      </p:grpSpPr>
      <p:sp>
        <p:nvSpPr>
          <p:cNvPr id="16" name="Shape 16"/>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17" name="Shape 17"/>
          <p:cNvSpPr txBox="1">
            <a:spLocks noGrp="1"/>
          </p:cNvSpPr>
          <p:nvPr>
            <p:ph type="body" idx="1"/>
          </p:nvPr>
        </p:nvSpPr>
        <p:spPr>
          <a:xfrm>
            <a:off x="457200" y="1658990"/>
            <a:ext cx="8229600" cy="4840199"/>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aseline="0">
                <a:solidFill>
                  <a:schemeClr val="dk2"/>
                </a:solidFill>
                <a:latin typeface="Trebuchet MS"/>
                <a:ea typeface="Trebuchet MS"/>
                <a:cs typeface="Trebuchet MS"/>
                <a:sym typeface="Trebuchet MS"/>
              </a:defRPr>
            </a:lvl9pPr>
          </a:lstStyle>
          <a:p>
            <a:endParaRPr/>
          </a:p>
        </p:txBody>
      </p:sp>
      <p:sp>
        <p:nvSpPr>
          <p:cNvPr id="18" name="Shape 18"/>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19" name="Shape 19"/>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endParaRPr/>
          </a:p>
        </p:txBody>
      </p:sp>
      <p:sp>
        <p:nvSpPr>
          <p:cNvPr id="20" name="Shape 20"/>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21"/>
        <p:cNvGrpSpPr/>
        <p:nvPr/>
      </p:nvGrpSpPr>
      <p:grpSpPr>
        <a:xfrm>
          <a:off x="0" y="0"/>
          <a:ext cx="0" cy="0"/>
          <a:chOff x="0" y="0"/>
          <a:chExt cx="0" cy="0"/>
        </a:xfrm>
      </p:grpSpPr>
      <p:sp>
        <p:nvSpPr>
          <p:cNvPr id="22" name="Shape 22"/>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23" name="Shape 23"/>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24" name="Shape 24"/>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endParaRPr/>
          </a:p>
        </p:txBody>
      </p:sp>
      <p:sp>
        <p:nvSpPr>
          <p:cNvPr id="25" name="Shape 2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
        <p:nvSpPr>
          <p:cNvPr id="26" name="Shape 26"/>
          <p:cNvSpPr txBox="1">
            <a:spLocks noGrp="1"/>
          </p:cNvSpPr>
          <p:nvPr>
            <p:ph type="body" idx="1"/>
          </p:nvPr>
        </p:nvSpPr>
        <p:spPr>
          <a:xfrm>
            <a:off x="457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
        <p:nvSpPr>
          <p:cNvPr id="27" name="Shape 27"/>
          <p:cNvSpPr txBox="1">
            <a:spLocks noGrp="1"/>
          </p:cNvSpPr>
          <p:nvPr>
            <p:ph type="body" idx="2"/>
          </p:nvPr>
        </p:nvSpPr>
        <p:spPr>
          <a:xfrm>
            <a:off x="4648200" y="1658990"/>
            <a:ext cx="4038599" cy="4840199"/>
          </a:xfrm>
          <a:prstGeom prst="rect">
            <a:avLst/>
          </a:prstGeom>
          <a:noFill/>
          <a:ln>
            <a:noFill/>
          </a:ln>
        </p:spPr>
        <p:txBody>
          <a:bodyPr lIns="91425" tIns="91425" rIns="91425" bIns="91425" anchor="t" anchorCtr="0"/>
          <a:lstStyle>
            <a:lvl1pPr rtl="0">
              <a:buNone/>
              <a:defRPr sz="2800"/>
            </a:lvl1pPr>
            <a:lvl2pPr rtl="0">
              <a:buNone/>
              <a:defRPr sz="2400"/>
            </a:lvl2pPr>
            <a:lvl3pPr rtl="0">
              <a:buNone/>
              <a:defRPr sz="2000"/>
            </a:lvl3pPr>
            <a:lvl4pPr rtl="0">
              <a:buNone/>
              <a:defRPr sz="1800"/>
            </a:lvl4pPr>
            <a:lvl5pPr rtl="0">
              <a:buNone/>
              <a:defRPr sz="1800"/>
            </a:lvl5pPr>
            <a:lvl6pPr rtl="0">
              <a:buNone/>
              <a:defRPr sz="1800"/>
            </a:lvl6pPr>
            <a:lvl7pPr rtl="0">
              <a:buNone/>
              <a:defRPr sz="1800"/>
            </a:lvl7pPr>
            <a:lvl8pPr rtl="0">
              <a:buNone/>
              <a:defRPr sz="1800"/>
            </a:lvl8pPr>
            <a:lvl9pPr rtl="0">
              <a:buNone/>
              <a:defRPr sz="1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8"/>
        <p:cNvGrpSpPr/>
        <p:nvPr/>
      </p:nvGrpSpPr>
      <p:grpSpPr>
        <a:xfrm>
          <a:off x="0" y="0"/>
          <a:ext cx="0" cy="0"/>
          <a:chOff x="0" y="0"/>
          <a:chExt cx="0" cy="0"/>
        </a:xfrm>
      </p:grpSpPr>
      <p:sp>
        <p:nvSpPr>
          <p:cNvPr id="29" name="Shape 29"/>
          <p:cNvSpPr/>
          <p:nvPr/>
        </p:nvSpPr>
        <p:spPr>
          <a:xfrm rot="10800000" flipH="1">
            <a:off x="-348182" y="-4700"/>
            <a:ext cx="1723519" cy="6862700"/>
          </a:xfrm>
          <a:custGeom>
            <a:avLst/>
            <a:gdLst/>
            <a:ahLst/>
            <a:cxnLst/>
            <a:rect l="0" t="0" r="0" b="0"/>
            <a:pathLst>
              <a:path w="4476675" h="6879900" extrusionOk="0">
                <a:moveTo>
                  <a:pt x="4476676" y="16025"/>
                </a:moveTo>
                <a:lnTo>
                  <a:pt x="879695" y="0"/>
                </a:lnTo>
                <a:cubicBezTo>
                  <a:pt x="886211" y="2293300"/>
                  <a:pt x="892726" y="4586600"/>
                  <a:pt x="899242" y="6879900"/>
                </a:cubicBezTo>
                <a:lnTo>
                  <a:pt x="3909760" y="6861462"/>
                </a:lnTo>
                <a:cubicBezTo>
                  <a:pt x="0" y="3547544"/>
                  <a:pt x="1695771" y="1824359"/>
                  <a:pt x="447667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30" name="Shape 30"/>
          <p:cNvSpPr/>
          <p:nvPr/>
        </p:nvSpPr>
        <p:spPr>
          <a:xfrm rot="10800000" flipH="1">
            <a:off x="-1118653" y="-4700"/>
            <a:ext cx="3100650" cy="6862700"/>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53725"/>
                </a:srgbClr>
              </a:gs>
              <a:gs pos="41000">
                <a:srgbClr val="003171">
                  <a:alpha val="53725"/>
                </a:srgbClr>
              </a:gs>
              <a:gs pos="100000">
                <a:srgbClr val="003171">
                  <a:alpha val="53725"/>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31" name="Shape 31"/>
          <p:cNvSpPr/>
          <p:nvPr/>
        </p:nvSpPr>
        <p:spPr>
          <a:xfrm rot="10800000">
            <a:off x="8088846" y="-6969"/>
            <a:ext cx="1100667" cy="6864969"/>
          </a:xfrm>
          <a:custGeom>
            <a:avLst/>
            <a:gdLst/>
            <a:ahLst/>
            <a:cxnLst/>
            <a:rect l="0" t="0" r="0" b="0"/>
            <a:pathLst>
              <a:path w="1100668" h="6916846" extrusionOk="0">
                <a:moveTo>
                  <a:pt x="0" y="11711"/>
                </a:moveTo>
                <a:lnTo>
                  <a:pt x="956734" y="0"/>
                </a:lnTo>
                <a:cubicBezTo>
                  <a:pt x="33869" y="3419922"/>
                  <a:pt x="220135" y="4504457"/>
                  <a:pt x="1100668" y="6916846"/>
                </a:cubicBezTo>
                <a:lnTo>
                  <a:pt x="0" y="6916846"/>
                </a:lnTo>
                <a:lnTo>
                  <a:pt x="0" y="11711"/>
                </a:lnTo>
                <a:close/>
              </a:path>
            </a:pathLst>
          </a:custGeom>
          <a:gradFill>
            <a:gsLst>
              <a:gs pos="0">
                <a:srgbClr val="003171"/>
              </a:gs>
              <a:gs pos="100000">
                <a:srgbClr val="65A8FF"/>
              </a:gs>
            </a:gsLst>
            <a:lin ang="5700000" scaled="0"/>
          </a:gradFill>
          <a:ln>
            <a:noFill/>
          </a:ln>
        </p:spPr>
        <p:txBody>
          <a:bodyPr lIns="91425" tIns="45700" rIns="91425" bIns="45700" anchor="ctr" anchorCtr="0">
            <a:spAutoFit/>
          </a:bodyPr>
          <a:lstStyle/>
          <a:p>
            <a:endParaRPr/>
          </a:p>
        </p:txBody>
      </p:sp>
      <p:sp>
        <p:nvSpPr>
          <p:cNvPr id="32" name="Shape 32"/>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1pPr>
            <a:lvl2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2pPr>
            <a:lvl3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3pPr>
            <a:lvl4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4pPr>
            <a:lvl5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5pPr>
            <a:lvl6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6pPr>
            <a:lvl7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7pPr>
            <a:lvl8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8pPr>
            <a:lvl9pPr algn="l" rtl="0">
              <a:spcBef>
                <a:spcPts val="0"/>
              </a:spcBef>
              <a:buClr>
                <a:srgbClr val="00387E"/>
              </a:buClr>
              <a:buSzPct val="100000"/>
              <a:buFont typeface="Trebuchet MS"/>
              <a:buNone/>
              <a:defRPr sz="4000" b="1" i="0">
                <a:solidFill>
                  <a:srgbClr val="00387E"/>
                </a:solidFill>
                <a:latin typeface="Trebuchet MS"/>
                <a:ea typeface="Trebuchet MS"/>
                <a:cs typeface="Trebuchet MS"/>
                <a:sym typeface="Trebuchet M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33"/>
        <p:cNvGrpSpPr/>
        <p:nvPr/>
      </p:nvGrpSpPr>
      <p:grpSpPr>
        <a:xfrm>
          <a:off x="0" y="0"/>
          <a:ext cx="0" cy="0"/>
          <a:chOff x="0" y="0"/>
          <a:chExt cx="0" cy="0"/>
        </a:xfrm>
      </p:grpSpPr>
      <p:grpSp>
        <p:nvGrpSpPr>
          <p:cNvPr id="34" name="Shape 34"/>
          <p:cNvGrpSpPr/>
          <p:nvPr/>
        </p:nvGrpSpPr>
        <p:grpSpPr>
          <a:xfrm>
            <a:off x="-6264" y="4933386"/>
            <a:ext cx="9150267" cy="3100650"/>
            <a:chOff x="-6264" y="4933386"/>
            <a:chExt cx="9150267" cy="3100650"/>
          </a:xfrm>
        </p:grpSpPr>
        <p:sp>
          <p:nvSpPr>
            <p:cNvPr id="35" name="Shape 35"/>
            <p:cNvSpPr/>
            <p:nvPr/>
          </p:nvSpPr>
          <p:spPr>
            <a:xfrm>
              <a:off x="-7" y="5537200"/>
              <a:ext cx="9144008" cy="1574769"/>
            </a:xfrm>
            <a:custGeom>
              <a:avLst/>
              <a:gdLst/>
              <a:ahLst/>
              <a:cxnLst/>
              <a:rect l="0" t="0" r="0" b="0"/>
              <a:pathLst>
                <a:path w="9144009" h="1257301" extrusionOk="0">
                  <a:moveTo>
                    <a:pt x="5" y="266700"/>
                  </a:moveTo>
                  <a:cubicBezTo>
                    <a:pt x="8115305" y="1257301"/>
                    <a:pt x="7620009" y="0"/>
                    <a:pt x="9144009" y="186267"/>
                  </a:cubicBezTo>
                  <a:cubicBezTo>
                    <a:pt x="9144008" y="441678"/>
                    <a:pt x="9143998" y="818763"/>
                    <a:pt x="9143997" y="1074174"/>
                  </a:cubicBezTo>
                  <a:lnTo>
                    <a:pt x="0" y="1086874"/>
                  </a:lnTo>
                  <a:cubicBezTo>
                    <a:pt x="0" y="854041"/>
                    <a:pt x="5" y="499533"/>
                    <a:pt x="5" y="266700"/>
                  </a:cubicBezTo>
                  <a:close/>
                </a:path>
              </a:pathLst>
            </a:custGeom>
            <a:gradFill>
              <a:gsLst>
                <a:gs pos="0">
                  <a:srgbClr val="549FFF"/>
                </a:gs>
                <a:gs pos="100000">
                  <a:srgbClr val="003171">
                    <a:alpha val="51764"/>
                  </a:srgbClr>
                </a:gs>
              </a:gsLst>
              <a:path path="circle">
                <a:fillToRect l="50000" t="50000" r="50000" b="50000"/>
              </a:path>
              <a:tileRect/>
            </a:gradFill>
            <a:ln>
              <a:noFill/>
            </a:ln>
          </p:spPr>
          <p:txBody>
            <a:bodyPr lIns="91425" tIns="45700" rIns="91425" bIns="45700" anchor="ctr" anchorCtr="0">
              <a:spAutoFit/>
            </a:bodyPr>
            <a:lstStyle/>
            <a:p>
              <a:endParaRPr/>
            </a:p>
          </p:txBody>
        </p:sp>
        <p:sp>
          <p:nvSpPr>
            <p:cNvPr id="36" name="Shape 36"/>
            <p:cNvSpPr/>
            <p:nvPr/>
          </p:nvSpPr>
          <p:spPr>
            <a:xfrm rot="5400000" flipH="1">
              <a:off x="3018543" y="1908578"/>
              <a:ext cx="3100650" cy="9150266"/>
            </a:xfrm>
            <a:custGeom>
              <a:avLst/>
              <a:gdLst/>
              <a:ahLst/>
              <a:cxnLst/>
              <a:rect l="0" t="0" r="0" b="0"/>
              <a:pathLst>
                <a:path w="8053639" h="6879900" extrusionOk="0">
                  <a:moveTo>
                    <a:pt x="4696126" y="16025"/>
                  </a:moveTo>
                  <a:lnTo>
                    <a:pt x="2920537" y="0"/>
                  </a:lnTo>
                  <a:cubicBezTo>
                    <a:pt x="2927053" y="2293300"/>
                    <a:pt x="2933568" y="4586600"/>
                    <a:pt x="2940084" y="6879900"/>
                  </a:cubicBezTo>
                  <a:lnTo>
                    <a:pt x="4085318" y="6861462"/>
                  </a:lnTo>
                  <a:cubicBezTo>
                    <a:pt x="8053639" y="4651267"/>
                    <a:pt x="0" y="3113439"/>
                    <a:pt x="4696126" y="16025"/>
                  </a:cubicBezTo>
                  <a:close/>
                </a:path>
              </a:pathLst>
            </a:custGeom>
            <a:gradFill>
              <a:gsLst>
                <a:gs pos="0">
                  <a:srgbClr val="549FFF">
                    <a:alpha val="78823"/>
                  </a:srgbClr>
                </a:gs>
                <a:gs pos="41000">
                  <a:srgbClr val="003171">
                    <a:alpha val="78823"/>
                  </a:srgbClr>
                </a:gs>
                <a:gs pos="100000">
                  <a:srgbClr val="003171">
                    <a:alpha val="78823"/>
                  </a:srgbClr>
                </a:gs>
              </a:gsLst>
              <a:path path="circle">
                <a:fillToRect t="100000" r="100000"/>
              </a:path>
              <a:tileRect l="-100000" b="-100000"/>
            </a:gradFill>
            <a:ln>
              <a:noFill/>
            </a:ln>
          </p:spPr>
          <p:txBody>
            <a:bodyPr lIns="91425" tIns="45700" rIns="91425" bIns="45700" anchor="ctr" anchorCtr="0">
              <a:spAutoFit/>
            </a:bodyPr>
            <a:lstStyle/>
            <a:p>
              <a:endParaRPr/>
            </a:p>
          </p:txBody>
        </p:sp>
        <p:sp>
          <p:nvSpPr>
            <p:cNvPr id="37" name="Shape 37"/>
            <p:cNvSpPr/>
            <p:nvPr/>
          </p:nvSpPr>
          <p:spPr>
            <a:xfrm>
              <a:off x="-7" y="5740400"/>
              <a:ext cx="9144010" cy="1574769"/>
            </a:xfrm>
            <a:custGeom>
              <a:avLst/>
              <a:gdLst/>
              <a:ahLst/>
              <a:cxnLst/>
              <a:rect l="0" t="0" r="0" b="0"/>
              <a:pathLst>
                <a:path w="9144011" h="1257301" extrusionOk="0">
                  <a:moveTo>
                    <a:pt x="7" y="266700"/>
                  </a:moveTo>
                  <a:cubicBezTo>
                    <a:pt x="8115307" y="1257301"/>
                    <a:pt x="7620011" y="0"/>
                    <a:pt x="9144011" y="186267"/>
                  </a:cubicBezTo>
                  <a:lnTo>
                    <a:pt x="9144011" y="921775"/>
                  </a:lnTo>
                  <a:lnTo>
                    <a:pt x="0" y="931914"/>
                  </a:lnTo>
                  <a:cubicBezTo>
                    <a:pt x="0" y="699081"/>
                    <a:pt x="7" y="499533"/>
                    <a:pt x="7" y="266700"/>
                  </a:cubicBezTo>
                  <a:close/>
                </a:path>
              </a:pathLst>
            </a:custGeom>
            <a:gradFill>
              <a:gsLst>
                <a:gs pos="0">
                  <a:srgbClr val="549FFF">
                    <a:alpha val="81960"/>
                  </a:srgbClr>
                </a:gs>
                <a:gs pos="100000">
                  <a:srgbClr val="003171">
                    <a:alpha val="81960"/>
                  </a:srgbClr>
                </a:gs>
              </a:gsLst>
              <a:path path="circle">
                <a:fillToRect l="50000" t="50000" r="50000" b="50000"/>
              </a:path>
              <a:tileRect/>
            </a:gradFill>
            <a:ln>
              <a:noFill/>
            </a:ln>
          </p:spPr>
          <p:txBody>
            <a:bodyPr lIns="91425" tIns="45700" rIns="91425" bIns="45700" anchor="ctr" anchorCtr="0">
              <a:spAutoFit/>
            </a:bodyPr>
            <a:lstStyle/>
            <a:p>
              <a:endParaRPr/>
            </a:p>
          </p:txBody>
        </p:sp>
      </p:grpSp>
      <p:sp>
        <p:nvSpPr>
          <p:cNvPr id="38" name="Shape 38"/>
          <p:cNvSpPr txBox="1">
            <a:spLocks noGrp="1"/>
          </p:cNvSpPr>
          <p:nvPr>
            <p:ph type="body" idx="1"/>
          </p:nvPr>
        </p:nvSpPr>
        <p:spPr>
          <a:xfrm>
            <a:off x="1792288" y="5367337"/>
            <a:ext cx="5486399" cy="804899"/>
          </a:xfrm>
          <a:prstGeom prst="rect">
            <a:avLst/>
          </a:prstGeom>
          <a:noFill/>
          <a:ln>
            <a:noFill/>
          </a:ln>
        </p:spPr>
        <p:txBody>
          <a:bodyPr lIns="91425" tIns="91425" rIns="91425" bIns="91425" anchor="ctr" anchorCtr="0"/>
          <a:lstStyle>
            <a:lvl1pPr marL="0" indent="152400" algn="ctr" rtl="0">
              <a:buSzPct val="100000"/>
              <a:buFont typeface="Trebuchet MS"/>
              <a:buNone/>
              <a:defRPr sz="2400"/>
            </a:lvl1pPr>
            <a:lvl2pPr marL="0" indent="152400" algn="ctr" rtl="0">
              <a:buSzPct val="100000"/>
              <a:buFont typeface="Trebuchet MS"/>
              <a:buNone/>
              <a:defRPr sz="2400"/>
            </a:lvl2pPr>
            <a:lvl3pPr marL="0" indent="152400" algn="ctr" rtl="0">
              <a:buSzPct val="100000"/>
              <a:buFont typeface="Trebuchet MS"/>
              <a:buNone/>
              <a:defRPr sz="2400"/>
            </a:lvl3pPr>
            <a:lvl4pPr marL="0" indent="152400" algn="ctr" rtl="0">
              <a:buSzPct val="100000"/>
              <a:buFont typeface="Trebuchet MS"/>
              <a:buNone/>
              <a:defRPr sz="2400"/>
            </a:lvl4pPr>
            <a:lvl5pPr marL="0" indent="152400" algn="ctr" rtl="0">
              <a:buSzPct val="100000"/>
              <a:buFont typeface="Trebuchet MS"/>
              <a:buNone/>
              <a:defRPr sz="2400"/>
            </a:lvl5pPr>
            <a:lvl6pPr marL="0" indent="152400" algn="ctr" rtl="0">
              <a:buSzPct val="100000"/>
              <a:buFont typeface="Trebuchet MS"/>
              <a:buNone/>
              <a:defRPr sz="2400"/>
            </a:lvl6pPr>
            <a:lvl7pPr marL="0" indent="152400" algn="ctr" rtl="0">
              <a:buSzPct val="100000"/>
              <a:buFont typeface="Trebuchet MS"/>
              <a:buNone/>
              <a:defRPr sz="2400"/>
            </a:lvl7pPr>
            <a:lvl8pPr marL="0" indent="152400" algn="ctr" rtl="0">
              <a:buSzPct val="100000"/>
              <a:buFont typeface="Trebuchet MS"/>
              <a:buNone/>
              <a:defRPr sz="2400"/>
            </a:lvl8pPr>
            <a:lvl9pPr marL="0" indent="152400" algn="ctr" rtl="0">
              <a:buSzPct val="100000"/>
              <a:buFont typeface="Trebuchet MS"/>
              <a:buNone/>
              <a:defRPr sz="24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lt2"/>
            </a:gs>
            <a:gs pos="100000">
              <a:schemeClr val="accent1"/>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74637"/>
            <a:ext cx="8229600" cy="1325700"/>
          </a:xfrm>
          <a:prstGeom prst="rect">
            <a:avLst/>
          </a:prstGeom>
          <a:noFill/>
          <a:ln>
            <a:noFill/>
          </a:ln>
        </p:spPr>
        <p:txBody>
          <a:bodyPr lIns="91425" tIns="91425" rIns="91425" bIns="91425" anchor="b" anchorCtr="0"/>
          <a:lstStyle>
            <a:lvl1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1pPr>
            <a:lvl2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2pPr>
            <a:lvl3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3pPr>
            <a:lvl4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4pPr>
            <a:lvl5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5pPr>
            <a:lvl6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6pPr>
            <a:lvl7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7pPr>
            <a:lvl8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8pPr>
            <a:lvl9pPr marL="0" indent="254000" algn="l" rtl="0">
              <a:spcBef>
                <a:spcPts val="0"/>
              </a:spcBef>
              <a:buClr>
                <a:srgbClr val="00387E"/>
              </a:buClr>
              <a:buSzPct val="100000"/>
              <a:buFont typeface="Trebuchet MS"/>
              <a:buNone/>
              <a:defRPr sz="4000" b="1" i="0" u="none" strike="noStrike" cap="none" baseline="0">
                <a:solidFill>
                  <a:srgbClr val="00387E"/>
                </a:solidFill>
                <a:latin typeface="Trebuchet MS"/>
                <a:ea typeface="Trebuchet MS"/>
                <a:cs typeface="Trebuchet MS"/>
                <a:sym typeface="Trebuchet MS"/>
              </a:defRPr>
            </a:lvl9pPr>
          </a:lstStyle>
          <a:p>
            <a:endParaRPr/>
          </a:p>
        </p:txBody>
      </p:sp>
      <p:sp>
        <p:nvSpPr>
          <p:cNvPr id="6" name="Shape 6"/>
          <p:cNvSpPr txBox="1">
            <a:spLocks noGrp="1"/>
          </p:cNvSpPr>
          <p:nvPr>
            <p:ph type="body" idx="1"/>
          </p:nvPr>
        </p:nvSpPr>
        <p:spPr>
          <a:xfrm>
            <a:off x="457200" y="1727200"/>
            <a:ext cx="8229600" cy="4526100"/>
          </a:xfrm>
          <a:prstGeom prst="rect">
            <a:avLst/>
          </a:prstGeom>
          <a:noFill/>
          <a:ln>
            <a:noFill/>
          </a:ln>
        </p:spPr>
        <p:txBody>
          <a:bodyPr lIns="91425" tIns="91425" rIns="91425" bIns="91425" anchor="t" anchorCtr="0"/>
          <a:lstStyle>
            <a:lvl1pPr marL="342900" indent="-342900" algn="l" rtl="0">
              <a:spcBef>
                <a:spcPts val="0"/>
              </a:spcBef>
              <a:buClr>
                <a:schemeClr val="dk2"/>
              </a:buClr>
              <a:buSzPct val="166666"/>
              <a:buFont typeface="Arial"/>
              <a:buChar char="•"/>
              <a:defRPr sz="3200" b="0" i="0" u="none" strike="noStrike" cap="none" baseline="0">
                <a:solidFill>
                  <a:schemeClr val="dk2"/>
                </a:solidFill>
                <a:latin typeface="Trebuchet MS"/>
                <a:ea typeface="Trebuchet MS"/>
                <a:cs typeface="Trebuchet MS"/>
                <a:sym typeface="Trebuchet MS"/>
              </a:defRPr>
            </a:lvl1pPr>
            <a:lvl2pPr marL="742950" indent="-285750" algn="l" rtl="0">
              <a:spcBef>
                <a:spcPts val="560"/>
              </a:spcBef>
              <a:buClr>
                <a:schemeClr val="dk2"/>
              </a:buClr>
              <a:buSzPct val="100000"/>
              <a:buFont typeface="Courier New"/>
              <a:buChar char="o"/>
              <a:defRPr sz="2800" b="0" i="0" u="none" strike="noStrike" cap="none" baseline="0">
                <a:solidFill>
                  <a:schemeClr val="dk2"/>
                </a:solidFill>
                <a:latin typeface="Trebuchet MS"/>
                <a:ea typeface="Trebuchet MS"/>
                <a:cs typeface="Trebuchet MS"/>
                <a:sym typeface="Trebuchet MS"/>
              </a:defRPr>
            </a:lvl2pPr>
            <a:lvl3pPr marL="1143000" indent="-228600" algn="l" rtl="0">
              <a:spcBef>
                <a:spcPts val="480"/>
              </a:spcBef>
              <a:buClr>
                <a:schemeClr val="dk2"/>
              </a:buClr>
              <a:buSzPct val="100000"/>
              <a:buFont typeface="Wingdings"/>
              <a:buChar char="§"/>
              <a:defRPr sz="2400" b="0" i="0" u="none" strike="noStrike" cap="none" baseline="0">
                <a:solidFill>
                  <a:schemeClr val="dk2"/>
                </a:solidFill>
                <a:latin typeface="Trebuchet MS"/>
                <a:ea typeface="Trebuchet MS"/>
                <a:cs typeface="Trebuchet MS"/>
                <a:sym typeface="Trebuchet MS"/>
              </a:defRPr>
            </a:lvl3pPr>
            <a:lvl4pPr marL="16002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4pPr>
            <a:lvl5pPr marL="20574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5pPr>
            <a:lvl6pPr marL="25146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6pPr>
            <a:lvl7pPr marL="2971800" indent="-228600" algn="l" rtl="0">
              <a:spcBef>
                <a:spcPts val="400"/>
              </a:spcBef>
              <a:buClr>
                <a:schemeClr val="dk2"/>
              </a:buClr>
              <a:buSzPct val="166666"/>
              <a:buFont typeface="Arial"/>
              <a:buChar char="•"/>
              <a:defRPr sz="2000" b="0" i="0" u="none" strike="noStrike" cap="none" baseline="0">
                <a:solidFill>
                  <a:schemeClr val="dk2"/>
                </a:solidFill>
                <a:latin typeface="Trebuchet MS"/>
                <a:ea typeface="Trebuchet MS"/>
                <a:cs typeface="Trebuchet MS"/>
                <a:sym typeface="Trebuchet MS"/>
              </a:defRPr>
            </a:lvl7pPr>
            <a:lvl8pPr marL="3429000" indent="-228600" algn="l" rtl="0">
              <a:spcBef>
                <a:spcPts val="400"/>
              </a:spcBef>
              <a:buClr>
                <a:schemeClr val="dk2"/>
              </a:buClr>
              <a:buSzPct val="100000"/>
              <a:buFont typeface="Courier New"/>
              <a:buChar char="o"/>
              <a:defRPr sz="2000" b="0" i="0" u="none" strike="noStrike" cap="none" baseline="0">
                <a:solidFill>
                  <a:schemeClr val="dk2"/>
                </a:solidFill>
                <a:latin typeface="Trebuchet MS"/>
                <a:ea typeface="Trebuchet MS"/>
                <a:cs typeface="Trebuchet MS"/>
                <a:sym typeface="Trebuchet MS"/>
              </a:defRPr>
            </a:lvl8pPr>
            <a:lvl9pPr marL="3886200" indent="-228600" algn="l" rtl="0">
              <a:spcBef>
                <a:spcPts val="400"/>
              </a:spcBef>
              <a:buClr>
                <a:schemeClr val="dk2"/>
              </a:buClr>
              <a:buSzPct val="100000"/>
              <a:buFont typeface="Wingdings"/>
              <a:buChar char="§"/>
              <a:defRPr sz="2000" b="0" i="0" u="none" strike="noStrike" cap="none" baseline="0">
                <a:solidFill>
                  <a:schemeClr val="dk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3.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MAP planning</a:t>
            </a:r>
            <a:br>
              <a:rPr lang="en-US" dirty="0" smtClean="0"/>
            </a:br>
            <a:r>
              <a:rPr lang="en-US" dirty="0" smtClean="0"/>
              <a:t>using a computer</a:t>
            </a:r>
            <a:endParaRPr lang="en-US" dirty="0"/>
          </a:p>
        </p:txBody>
      </p:sp>
      <p:sp>
        <p:nvSpPr>
          <p:cNvPr id="3" name="Subtitle 2"/>
          <p:cNvSpPr>
            <a:spLocks noGrp="1"/>
          </p:cNvSpPr>
          <p:nvPr>
            <p:ph type="subTitle" idx="1"/>
          </p:nvPr>
        </p:nvSpPr>
        <p:spPr>
          <a:xfrm>
            <a:off x="1207461" y="4673432"/>
            <a:ext cx="7035899" cy="925499"/>
          </a:xfrm>
        </p:spPr>
        <p:txBody>
          <a:bodyPr/>
          <a:lstStyle/>
          <a:p>
            <a:r>
              <a:rPr lang="en-US" dirty="0" smtClean="0"/>
              <a:t>- With thanks to Sheryl </a:t>
            </a:r>
            <a:r>
              <a:rPr lang="en-US" dirty="0" err="1" smtClean="0"/>
              <a:t>Bobroff</a:t>
            </a:r>
            <a:r>
              <a:rPr lang="en-US" dirty="0" smtClean="0"/>
              <a:t> and her transition students</a:t>
            </a:r>
            <a:endParaRPr lang="en-US" dirty="0"/>
          </a:p>
        </p:txBody>
      </p:sp>
    </p:spTree>
    <p:extLst>
      <p:ext uri="{BB962C8B-B14F-4D97-AF65-F5344CB8AC3E}">
        <p14:creationId xmlns:p14="http://schemas.microsoft.com/office/powerpoint/2010/main" val="1981406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938742028"/>
              </p:ext>
            </p:extLst>
          </p:nvPr>
        </p:nvGraphicFramePr>
        <p:xfrm>
          <a:off x="604977" y="1066234"/>
          <a:ext cx="8253774" cy="4218101"/>
        </p:xfrm>
        <a:graphic>
          <a:graphicData uri="http://schemas.openxmlformats.org/presentationml/2006/ole">
            <mc:AlternateContent xmlns:mc="http://schemas.openxmlformats.org/markup-compatibility/2006">
              <mc:Choice xmlns:v="urn:schemas-microsoft-com:vml" Requires="v">
                <p:oleObj spid="_x0000_s1031" name="Document" r:id="rId5" imgW="5626100" imgH="2362200" progId="Word.Document.12">
                  <p:embed/>
                </p:oleObj>
              </mc:Choice>
              <mc:Fallback>
                <p:oleObj name="Document" r:id="rId5" imgW="5626100" imgH="2362200" progId="Word.Document.12">
                  <p:embed/>
                  <p:pic>
                    <p:nvPicPr>
                      <p:cNvPr id="0" name=""/>
                      <p:cNvPicPr/>
                      <p:nvPr/>
                    </p:nvPicPr>
                    <p:blipFill>
                      <a:blip r:embed="rId6"/>
                      <a:stretch>
                        <a:fillRect/>
                      </a:stretch>
                    </p:blipFill>
                    <p:spPr>
                      <a:xfrm>
                        <a:off x="604977" y="1066234"/>
                        <a:ext cx="8253774" cy="4218101"/>
                      </a:xfrm>
                      <a:prstGeom prst="rect">
                        <a:avLst/>
                      </a:prstGeom>
                    </p:spPr>
                  </p:pic>
                </p:oleObj>
              </mc:Fallback>
            </mc:AlternateContent>
          </a:graphicData>
        </a:graphic>
      </p:graphicFrame>
    </p:spTree>
    <p:extLst>
      <p:ext uri="{BB962C8B-B14F-4D97-AF65-F5344CB8AC3E}">
        <p14:creationId xmlns:p14="http://schemas.microsoft.com/office/powerpoint/2010/main" val="1262797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ctrTitle"/>
          </p:nvPr>
        </p:nvSpPr>
        <p:spPr>
          <a:xfrm>
            <a:off x="1074420" y="646367"/>
            <a:ext cx="7050900" cy="1661963"/>
          </a:xfrm>
          <a:prstGeom prst="rect">
            <a:avLst/>
          </a:prstGeom>
        </p:spPr>
        <p:txBody>
          <a:bodyPr lIns="91425" tIns="91425" rIns="91425" bIns="91425" anchor="b" anchorCtr="0">
            <a:spAutoFit/>
          </a:bodyPr>
          <a:lstStyle/>
          <a:p>
            <a:pPr lvl="0" algn="ctr" rtl="0">
              <a:buNone/>
            </a:pPr>
            <a:r>
              <a:rPr lang="en-US" dirty="0" smtClean="0"/>
              <a:t>Jon</a:t>
            </a:r>
            <a:r>
              <a:rPr lang="en" dirty="0" smtClean="0"/>
              <a:t>'s </a:t>
            </a:r>
            <a:r>
              <a:rPr lang="en" dirty="0"/>
              <a:t>Future </a:t>
            </a:r>
          </a:p>
          <a:p>
            <a:pPr algn="ctr">
              <a:buNone/>
            </a:pPr>
            <a:r>
              <a:rPr lang="en" dirty="0"/>
              <a:t>Planning Meeting</a:t>
            </a:r>
          </a:p>
        </p:txBody>
      </p:sp>
      <p:sp>
        <p:nvSpPr>
          <p:cNvPr id="43" name="Shape 43"/>
          <p:cNvSpPr txBox="1"/>
          <p:nvPr/>
        </p:nvSpPr>
        <p:spPr>
          <a:xfrm>
            <a:off x="152400" y="152400"/>
            <a:ext cx="3000000" cy="3000000"/>
          </a:xfrm>
          <a:prstGeom prst="rect">
            <a:avLst/>
          </a:prstGeom>
        </p:spPr>
        <p:txBody>
          <a:bodyPr lIns="91425" tIns="91425" rIns="91425" bIns="91425" anchor="ctr" anchorCtr="0">
            <a:spAutoFit/>
          </a:bodyPr>
          <a:lstStyle/>
          <a:p>
            <a:pPr lvl="0" rtl="0">
              <a:buNone/>
            </a:pPr>
            <a:r>
              <a:rPr lang="en"/>
              <a:t> </a:t>
            </a:r>
          </a:p>
        </p:txBody>
      </p:sp>
      <p:pic>
        <p:nvPicPr>
          <p:cNvPr id="8" name="Picture 7"/>
          <p:cNvPicPr>
            <a:picLocks noChangeAspect="1"/>
          </p:cNvPicPr>
          <p:nvPr/>
        </p:nvPicPr>
        <p:blipFill>
          <a:blip r:embed="rId3"/>
          <a:stretch>
            <a:fillRect/>
          </a:stretch>
        </p:blipFill>
        <p:spPr>
          <a:xfrm>
            <a:off x="853996" y="3639287"/>
            <a:ext cx="2298404" cy="1529483"/>
          </a:xfrm>
          <a:prstGeom prst="rect">
            <a:avLst/>
          </a:prstGeom>
        </p:spPr>
      </p:pic>
      <p:pic>
        <p:nvPicPr>
          <p:cNvPr id="9" name="Picture 8"/>
          <p:cNvPicPr>
            <a:picLocks noChangeAspect="1"/>
          </p:cNvPicPr>
          <p:nvPr/>
        </p:nvPicPr>
        <p:blipFill>
          <a:blip r:embed="rId4"/>
          <a:stretch>
            <a:fillRect/>
          </a:stretch>
        </p:blipFill>
        <p:spPr>
          <a:xfrm>
            <a:off x="6595837" y="3639287"/>
            <a:ext cx="1529483" cy="1529483"/>
          </a:xfrm>
          <a:prstGeom prst="rect">
            <a:avLst/>
          </a:prstGeom>
        </p:spPr>
      </p:pic>
      <p:pic>
        <p:nvPicPr>
          <p:cNvPr id="10" name="Picture 9"/>
          <p:cNvPicPr>
            <a:picLocks noChangeAspect="1"/>
          </p:cNvPicPr>
          <p:nvPr/>
        </p:nvPicPr>
        <p:blipFill>
          <a:blip r:embed="rId5"/>
          <a:stretch>
            <a:fillRect/>
          </a:stretch>
        </p:blipFill>
        <p:spPr>
          <a:xfrm>
            <a:off x="4012086" y="3052190"/>
            <a:ext cx="1496056" cy="2116580"/>
          </a:xfrm>
          <a:prstGeom prst="rect">
            <a:avLst/>
          </a:prstGeom>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0" name="Shape 50"/>
          <p:cNvSpPr/>
          <p:nvPr/>
        </p:nvSpPr>
        <p:spPr>
          <a:xfrm>
            <a:off x="57349" y="147943"/>
            <a:ext cx="9091200" cy="6747600"/>
          </a:xfrm>
          <a:prstGeom prst="ellipse">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51" name="Shape 51"/>
          <p:cNvSpPr txBox="1"/>
          <p:nvPr/>
        </p:nvSpPr>
        <p:spPr>
          <a:xfrm>
            <a:off x="3682549" y="2986774"/>
            <a:ext cx="1840800" cy="738633"/>
          </a:xfrm>
          <a:prstGeom prst="rect">
            <a:avLst/>
          </a:prstGeom>
          <a:noFill/>
        </p:spPr>
        <p:txBody>
          <a:bodyPr lIns="91425" tIns="91425" rIns="91425" bIns="91425" anchor="t" anchorCtr="0">
            <a:spAutoFit/>
          </a:bodyPr>
          <a:lstStyle/>
          <a:p>
            <a:pPr algn="ctr">
              <a:buNone/>
            </a:pPr>
            <a:r>
              <a:rPr lang="en-US" sz="3600" dirty="0" smtClean="0"/>
              <a:t>Jon</a:t>
            </a:r>
            <a:endParaRPr lang="en" sz="3600" dirty="0"/>
          </a:p>
        </p:txBody>
      </p:sp>
      <p:cxnSp>
        <p:nvCxnSpPr>
          <p:cNvPr id="52" name="Shape 52"/>
          <p:cNvCxnSpPr>
            <a:stCxn id="50" idx="1"/>
          </p:cNvCxnSpPr>
          <p:nvPr/>
        </p:nvCxnSpPr>
        <p:spPr>
          <a:xfrm>
            <a:off x="1388724" y="1136106"/>
            <a:ext cx="2800199" cy="1958400"/>
          </a:xfrm>
          <a:prstGeom prst="straightConnector1">
            <a:avLst/>
          </a:prstGeom>
          <a:noFill/>
          <a:ln w="19050" cap="flat">
            <a:solidFill>
              <a:schemeClr val="dk2"/>
            </a:solidFill>
            <a:prstDash val="solid"/>
            <a:round/>
            <a:headEnd type="none" w="lg" len="lg"/>
            <a:tailEnd type="none" w="lg" len="lg"/>
          </a:ln>
        </p:spPr>
      </p:cxnSp>
      <p:cxnSp>
        <p:nvCxnSpPr>
          <p:cNvPr id="53" name="Shape 53"/>
          <p:cNvCxnSpPr/>
          <p:nvPr/>
        </p:nvCxnSpPr>
        <p:spPr>
          <a:xfrm flipH="1">
            <a:off x="5051399" y="1059793"/>
            <a:ext cx="2752200" cy="2068200"/>
          </a:xfrm>
          <a:prstGeom prst="straightConnector1">
            <a:avLst/>
          </a:prstGeom>
          <a:noFill/>
          <a:ln w="19050" cap="flat">
            <a:solidFill>
              <a:schemeClr val="dk2"/>
            </a:solidFill>
            <a:prstDash val="solid"/>
            <a:round/>
            <a:headEnd type="none" w="lg" len="lg"/>
            <a:tailEnd type="none" w="lg" len="lg"/>
          </a:ln>
        </p:spPr>
      </p:cxnSp>
      <p:sp>
        <p:nvSpPr>
          <p:cNvPr id="54" name="Shape 54"/>
          <p:cNvSpPr txBox="1"/>
          <p:nvPr/>
        </p:nvSpPr>
        <p:spPr>
          <a:xfrm>
            <a:off x="4277225" y="3248525"/>
            <a:ext cx="216600" cy="144299"/>
          </a:xfrm>
          <a:prstGeom prst="rect">
            <a:avLst/>
          </a:prstGeom>
          <a:noFill/>
        </p:spPr>
        <p:txBody>
          <a:bodyPr lIns="91425" tIns="91425" rIns="91425" bIns="91425" anchor="t" anchorCtr="0">
            <a:spAutoFit/>
          </a:bodyPr>
          <a:lstStyle/>
          <a:p>
            <a:endParaRPr/>
          </a:p>
        </p:txBody>
      </p:sp>
      <p:cxnSp>
        <p:nvCxnSpPr>
          <p:cNvPr id="55" name="Shape 55"/>
          <p:cNvCxnSpPr/>
          <p:nvPr/>
        </p:nvCxnSpPr>
        <p:spPr>
          <a:xfrm flipH="1">
            <a:off x="4575649" y="3639068"/>
            <a:ext cx="27300" cy="3306600"/>
          </a:xfrm>
          <a:prstGeom prst="straightConnector1">
            <a:avLst/>
          </a:prstGeom>
          <a:noFill/>
          <a:ln w="19050" cap="flat">
            <a:solidFill>
              <a:schemeClr val="dk2"/>
            </a:solidFill>
            <a:prstDash val="solid"/>
            <a:round/>
            <a:headEnd type="none" w="lg" len="lg"/>
            <a:tailEnd type="none" w="lg" len="lg"/>
          </a:ln>
        </p:spPr>
      </p:cxnSp>
      <p:sp>
        <p:nvSpPr>
          <p:cNvPr id="56" name="Shape 56"/>
          <p:cNvSpPr txBox="1"/>
          <p:nvPr/>
        </p:nvSpPr>
        <p:spPr>
          <a:xfrm>
            <a:off x="3194825" y="468350"/>
            <a:ext cx="2743199" cy="418200"/>
          </a:xfrm>
          <a:prstGeom prst="rect">
            <a:avLst/>
          </a:prstGeom>
          <a:noFill/>
        </p:spPr>
        <p:txBody>
          <a:bodyPr lIns="91425" tIns="91425" rIns="91425" bIns="91425" anchor="t" anchorCtr="0">
            <a:spAutoFit/>
          </a:bodyPr>
          <a:lstStyle/>
          <a:p>
            <a:pPr algn="ctr">
              <a:buNone/>
            </a:pPr>
            <a:r>
              <a:rPr lang="en" sz="2400" b="1"/>
              <a:t>FAMILY</a:t>
            </a:r>
          </a:p>
        </p:txBody>
      </p:sp>
      <p:sp>
        <p:nvSpPr>
          <p:cNvPr id="57" name="Shape 57"/>
          <p:cNvSpPr txBox="1"/>
          <p:nvPr/>
        </p:nvSpPr>
        <p:spPr>
          <a:xfrm>
            <a:off x="6806632" y="1931225"/>
            <a:ext cx="1660499" cy="523200"/>
          </a:xfrm>
          <a:prstGeom prst="rect">
            <a:avLst/>
          </a:prstGeom>
          <a:noFill/>
        </p:spPr>
        <p:txBody>
          <a:bodyPr lIns="91425" tIns="91425" rIns="91425" bIns="91425" anchor="t" anchorCtr="0">
            <a:spAutoFit/>
          </a:bodyPr>
          <a:lstStyle/>
          <a:p>
            <a:pPr algn="ctr">
              <a:buNone/>
            </a:pPr>
            <a:r>
              <a:rPr lang="en" sz="2400" b="1"/>
              <a:t>SCHOOL / AGENCY</a:t>
            </a:r>
          </a:p>
        </p:txBody>
      </p:sp>
      <p:sp>
        <p:nvSpPr>
          <p:cNvPr id="58" name="Shape 58"/>
          <p:cNvSpPr txBox="1"/>
          <p:nvPr/>
        </p:nvSpPr>
        <p:spPr>
          <a:xfrm>
            <a:off x="559450" y="2454425"/>
            <a:ext cx="2129700" cy="794099"/>
          </a:xfrm>
          <a:prstGeom prst="rect">
            <a:avLst/>
          </a:prstGeom>
          <a:noFill/>
        </p:spPr>
        <p:txBody>
          <a:bodyPr lIns="91425" tIns="91425" rIns="91425" bIns="91425" anchor="t" anchorCtr="0">
            <a:spAutoFit/>
          </a:bodyPr>
          <a:lstStyle/>
          <a:p>
            <a:pPr>
              <a:buNone/>
            </a:pPr>
            <a:r>
              <a:rPr lang="en" sz="2400" b="1"/>
              <a:t>FRIENDS</a:t>
            </a:r>
          </a:p>
        </p:txBody>
      </p:sp>
      <p:sp>
        <p:nvSpPr>
          <p:cNvPr id="59" name="Shape 59"/>
          <p:cNvSpPr txBox="1"/>
          <p:nvPr/>
        </p:nvSpPr>
        <p:spPr>
          <a:xfrm>
            <a:off x="2869525" y="1136975"/>
            <a:ext cx="3447000" cy="954077"/>
          </a:xfrm>
          <a:prstGeom prst="rect">
            <a:avLst/>
          </a:prstGeom>
          <a:noFill/>
        </p:spPr>
        <p:txBody>
          <a:bodyPr lIns="91425" tIns="91425" rIns="91425" bIns="91425" anchor="t" anchorCtr="0">
            <a:spAutoFit/>
          </a:bodyPr>
          <a:lstStyle/>
          <a:p>
            <a:pPr lvl="0" algn="ctr" rtl="0">
              <a:buNone/>
            </a:pPr>
            <a:r>
              <a:rPr lang="en-US" sz="1800" dirty="0" smtClean="0"/>
              <a:t>Sue </a:t>
            </a:r>
            <a:r>
              <a:rPr lang="en" sz="1800" dirty="0" smtClean="0"/>
              <a:t>(Mom)</a:t>
            </a:r>
            <a:r>
              <a:rPr lang="en-US" sz="1800" dirty="0" smtClean="0"/>
              <a:t>**</a:t>
            </a:r>
            <a:endParaRPr lang="en" sz="1800" dirty="0"/>
          </a:p>
          <a:p>
            <a:endParaRPr dirty="0" smtClean="0"/>
          </a:p>
          <a:p>
            <a:pPr algn="ctr">
              <a:buNone/>
            </a:pPr>
            <a:r>
              <a:rPr lang="en-US" sz="1800" dirty="0" smtClean="0"/>
              <a:t>John </a:t>
            </a:r>
            <a:r>
              <a:rPr lang="en" sz="1800" dirty="0" smtClean="0"/>
              <a:t>(Dad)</a:t>
            </a:r>
            <a:r>
              <a:rPr lang="en-US" sz="1800" dirty="0" smtClean="0"/>
              <a:t>**</a:t>
            </a:r>
            <a:endParaRPr lang="en" sz="1800" dirty="0"/>
          </a:p>
        </p:txBody>
      </p:sp>
      <p:sp>
        <p:nvSpPr>
          <p:cNvPr id="60" name="Shape 60"/>
          <p:cNvSpPr txBox="1"/>
          <p:nvPr/>
        </p:nvSpPr>
        <p:spPr>
          <a:xfrm>
            <a:off x="505325" y="3068050"/>
            <a:ext cx="3573300" cy="1231076"/>
          </a:xfrm>
          <a:prstGeom prst="rect">
            <a:avLst/>
          </a:prstGeom>
          <a:noFill/>
        </p:spPr>
        <p:txBody>
          <a:bodyPr lIns="91425" tIns="91425" rIns="91425" bIns="91425" anchor="t" anchorCtr="0">
            <a:spAutoFit/>
          </a:bodyPr>
          <a:lstStyle/>
          <a:p>
            <a:pPr lvl="0" rtl="0">
              <a:buNone/>
            </a:pPr>
            <a:r>
              <a:rPr lang="en-US" sz="1800" dirty="0" smtClean="0"/>
              <a:t>Karen </a:t>
            </a:r>
            <a:r>
              <a:rPr lang="en" sz="1800" dirty="0" smtClean="0"/>
              <a:t>(Girlfriend)</a:t>
            </a:r>
            <a:r>
              <a:rPr lang="en-US" sz="1800" dirty="0" smtClean="0"/>
              <a:t>**</a:t>
            </a:r>
            <a:endParaRPr lang="en" sz="1800" dirty="0"/>
          </a:p>
          <a:p>
            <a:endParaRPr dirty="0"/>
          </a:p>
          <a:p>
            <a:pPr>
              <a:buNone/>
            </a:pPr>
            <a:r>
              <a:rPr lang="en" sz="1800" dirty="0"/>
              <a:t>Mason (Friend from Urban Skills Center)</a:t>
            </a:r>
          </a:p>
        </p:txBody>
      </p:sp>
      <p:sp>
        <p:nvSpPr>
          <p:cNvPr id="61" name="Shape 61"/>
          <p:cNvSpPr txBox="1"/>
          <p:nvPr/>
        </p:nvSpPr>
        <p:spPr>
          <a:xfrm>
            <a:off x="5235257" y="3039493"/>
            <a:ext cx="3320699" cy="3108513"/>
          </a:xfrm>
          <a:prstGeom prst="rect">
            <a:avLst/>
          </a:prstGeom>
          <a:noFill/>
        </p:spPr>
        <p:txBody>
          <a:bodyPr lIns="91425" tIns="91425" rIns="91425" bIns="91425" anchor="t" anchorCtr="0">
            <a:spAutoFit/>
          </a:bodyPr>
          <a:lstStyle/>
          <a:p>
            <a:pPr lvl="0" rtl="0">
              <a:buNone/>
            </a:pPr>
            <a:r>
              <a:rPr lang="en" sz="1800" u="sng" dirty="0"/>
              <a:t>Teachers &amp; Staff from USC</a:t>
            </a:r>
          </a:p>
          <a:p>
            <a:pPr lvl="0" rtl="0">
              <a:buNone/>
            </a:pPr>
            <a:r>
              <a:rPr lang="en" sz="1800" dirty="0"/>
              <a:t>Mr. </a:t>
            </a:r>
            <a:r>
              <a:rPr lang="en" sz="1800" dirty="0" smtClean="0"/>
              <a:t>Johnson</a:t>
            </a:r>
            <a:r>
              <a:rPr lang="en-US" sz="1800" dirty="0" smtClean="0"/>
              <a:t>**</a:t>
            </a:r>
            <a:r>
              <a:rPr lang="en" sz="1800" dirty="0" smtClean="0"/>
              <a:t> </a:t>
            </a:r>
            <a:endParaRPr lang="en" sz="1800" dirty="0"/>
          </a:p>
          <a:p>
            <a:pPr lvl="0" rtl="0">
              <a:buNone/>
            </a:pPr>
            <a:r>
              <a:rPr lang="en" sz="1800" dirty="0"/>
              <a:t>Ms. </a:t>
            </a:r>
            <a:r>
              <a:rPr lang="en" sz="1800" dirty="0" smtClean="0"/>
              <a:t>Turner</a:t>
            </a:r>
            <a:r>
              <a:rPr lang="en-US" sz="1800" dirty="0" smtClean="0"/>
              <a:t>**</a:t>
            </a:r>
            <a:endParaRPr lang="en" sz="1800" dirty="0"/>
          </a:p>
          <a:p>
            <a:pPr lvl="0" rtl="0">
              <a:buNone/>
            </a:pPr>
            <a:r>
              <a:rPr lang="en" sz="1800" dirty="0"/>
              <a:t>Coach De </a:t>
            </a:r>
            <a:r>
              <a:rPr lang="en" sz="1800" dirty="0" smtClean="0"/>
              <a:t>Broux</a:t>
            </a:r>
            <a:r>
              <a:rPr lang="en-US" sz="1800" dirty="0" smtClean="0"/>
              <a:t>**</a:t>
            </a:r>
            <a:endParaRPr lang="en" sz="1800" dirty="0"/>
          </a:p>
          <a:p>
            <a:pPr lvl="0" rtl="0">
              <a:buNone/>
            </a:pPr>
            <a:r>
              <a:rPr lang="en" sz="1800" dirty="0"/>
              <a:t>Mrs. </a:t>
            </a:r>
            <a:r>
              <a:rPr lang="en" sz="1800" dirty="0" smtClean="0"/>
              <a:t>Bobroff</a:t>
            </a:r>
            <a:r>
              <a:rPr lang="en-US" sz="1800" dirty="0" smtClean="0"/>
              <a:t>**</a:t>
            </a:r>
            <a:endParaRPr lang="en" sz="1800" dirty="0"/>
          </a:p>
          <a:p>
            <a:pPr lvl="0" rtl="0">
              <a:buNone/>
            </a:pPr>
            <a:r>
              <a:rPr lang="en" sz="1800" dirty="0"/>
              <a:t>Mrs. </a:t>
            </a:r>
            <a:r>
              <a:rPr lang="en" sz="1800" dirty="0" smtClean="0"/>
              <a:t>Taylor</a:t>
            </a:r>
            <a:r>
              <a:rPr lang="en-US" sz="1800" dirty="0" smtClean="0"/>
              <a:t>**</a:t>
            </a:r>
            <a:endParaRPr lang="en" sz="1800" dirty="0"/>
          </a:p>
          <a:p>
            <a:endParaRPr dirty="0" smtClean="0"/>
          </a:p>
          <a:p>
            <a:pPr lvl="0" rtl="0">
              <a:buNone/>
            </a:pPr>
            <a:r>
              <a:rPr lang="en" sz="1800" dirty="0"/>
              <a:t>Pam </a:t>
            </a:r>
            <a:r>
              <a:rPr lang="en-US" sz="1800" dirty="0" smtClean="0"/>
              <a:t>Smith</a:t>
            </a:r>
            <a:r>
              <a:rPr lang="en" sz="1800" dirty="0" smtClean="0"/>
              <a:t> </a:t>
            </a:r>
            <a:r>
              <a:rPr lang="en" sz="1800" dirty="0"/>
              <a:t>(SDRC</a:t>
            </a:r>
            <a:r>
              <a:rPr lang="en" sz="1800" dirty="0" smtClean="0"/>
              <a:t>)</a:t>
            </a:r>
            <a:r>
              <a:rPr lang="en-US" sz="1800" dirty="0" smtClean="0"/>
              <a:t>**</a:t>
            </a:r>
            <a:endParaRPr lang="en" sz="1800" dirty="0"/>
          </a:p>
          <a:p>
            <a:pPr lvl="0" rtl="0">
              <a:buNone/>
            </a:pPr>
            <a:r>
              <a:rPr lang="en" sz="1800" dirty="0" smtClean="0"/>
              <a:t>M</a:t>
            </a:r>
            <a:r>
              <a:rPr lang="en-US" sz="1800" dirty="0" smtClean="0"/>
              <a:t>ark</a:t>
            </a:r>
            <a:r>
              <a:rPr lang="en" sz="1800" dirty="0" smtClean="0"/>
              <a:t> (</a:t>
            </a:r>
            <a:r>
              <a:rPr lang="en-US" sz="1800" dirty="0" err="1" smtClean="0"/>
              <a:t>g</a:t>
            </a:r>
            <a:r>
              <a:rPr lang="en" sz="1800" dirty="0" smtClean="0"/>
              <a:t>roup </a:t>
            </a:r>
            <a:r>
              <a:rPr lang="en-US" sz="1800" dirty="0" smtClean="0"/>
              <a:t>h</a:t>
            </a:r>
            <a:r>
              <a:rPr lang="en" sz="1800" dirty="0" smtClean="0"/>
              <a:t>ome)</a:t>
            </a:r>
            <a:endParaRPr lang="en-US" sz="1800" dirty="0" smtClean="0"/>
          </a:p>
          <a:p>
            <a:pPr lvl="0" rtl="0">
              <a:buNone/>
            </a:pPr>
            <a:r>
              <a:rPr lang="en-US" sz="1800" dirty="0" smtClean="0"/>
              <a:t>Danny (group home)**</a:t>
            </a:r>
            <a:endParaRPr lang="en" sz="1800" dirty="0"/>
          </a:p>
          <a:p>
            <a:endParaRPr dirty="0"/>
          </a:p>
        </p:txBody>
      </p:sp>
      <p:sp>
        <p:nvSpPr>
          <p:cNvPr id="14" name="TextBox 13"/>
          <p:cNvSpPr txBox="1"/>
          <p:nvPr/>
        </p:nvSpPr>
        <p:spPr>
          <a:xfrm>
            <a:off x="364957" y="6423672"/>
            <a:ext cx="1452378" cy="307777"/>
          </a:xfrm>
          <a:prstGeom prst="rect">
            <a:avLst/>
          </a:prstGeom>
          <a:noFill/>
        </p:spPr>
        <p:txBody>
          <a:bodyPr wrap="none" rtlCol="0">
            <a:spAutoFit/>
          </a:bodyPr>
          <a:lstStyle/>
          <a:p>
            <a:r>
              <a:rPr lang="en-US" dirty="0" smtClean="0"/>
              <a:t>** in attendance</a:t>
            </a:r>
            <a:endParaRPr lang="en-US"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body" idx="1"/>
          </p:nvPr>
        </p:nvSpPr>
        <p:spPr>
          <a:xfrm>
            <a:off x="-6178" y="43997"/>
            <a:ext cx="8693100" cy="677078"/>
          </a:xfrm>
          <a:prstGeom prst="rect">
            <a:avLst/>
          </a:prstGeom>
        </p:spPr>
        <p:txBody>
          <a:bodyPr lIns="91425" tIns="91425" rIns="91425" bIns="91425" anchor="t" anchorCtr="0">
            <a:spAutoFit/>
          </a:bodyPr>
          <a:lstStyle/>
          <a:p>
            <a:pPr algn="ctr">
              <a:buNone/>
            </a:pPr>
            <a:r>
              <a:rPr lang="en-US" dirty="0" smtClean="0"/>
              <a:t>Jon</a:t>
            </a:r>
            <a:r>
              <a:rPr lang="en" dirty="0" smtClean="0"/>
              <a:t>'s </a:t>
            </a:r>
            <a:r>
              <a:rPr lang="en" dirty="0"/>
              <a:t>History</a:t>
            </a:r>
          </a:p>
        </p:txBody>
      </p:sp>
      <p:sp>
        <p:nvSpPr>
          <p:cNvPr id="67" name="Shape 67"/>
          <p:cNvSpPr/>
          <p:nvPr/>
        </p:nvSpPr>
        <p:spPr>
          <a:xfrm>
            <a:off x="457200" y="1779410"/>
            <a:ext cx="8558672" cy="4818940"/>
          </a:xfrm>
          <a:custGeom>
            <a:avLst/>
            <a:gdLst/>
            <a:ahLst/>
            <a:cxnLst/>
            <a:rect l="0" t="0" r="0" b="0"/>
            <a:pathLst>
              <a:path w="260796" h="171264" extrusionOk="0">
                <a:moveTo>
                  <a:pt x="22805" y="0"/>
                </a:moveTo>
                <a:cubicBezTo>
                  <a:pt x="56786" y="3212"/>
                  <a:pt x="228051" y="7166"/>
                  <a:pt x="226692" y="19276"/>
                </a:cubicBezTo>
                <a:cubicBezTo>
                  <a:pt x="225332" y="31385"/>
                  <a:pt x="44800" y="49549"/>
                  <a:pt x="14650" y="72657"/>
                </a:cubicBezTo>
                <a:cubicBezTo>
                  <a:pt x="-15500" y="95764"/>
                  <a:pt x="4764" y="141484"/>
                  <a:pt x="45789" y="157919"/>
                </a:cubicBezTo>
                <a:cubicBezTo>
                  <a:pt x="86813" y="174353"/>
                  <a:pt x="224961" y="169039"/>
                  <a:pt x="260796" y="171264"/>
                </a:cubicBezTo>
              </a:path>
            </a:pathLst>
          </a:custGeom>
          <a:noFill/>
          <a:ln w="19050" cap="flat">
            <a:solidFill>
              <a:schemeClr val="dk2"/>
            </a:solidFill>
            <a:prstDash val="solid"/>
            <a:round/>
            <a:headEnd type="none" w="lg" len="lg"/>
            <a:tailEnd type="none" w="lg" len="lg"/>
          </a:ln>
        </p:spPr>
      </p:sp>
      <p:sp>
        <p:nvSpPr>
          <p:cNvPr id="6" name="TextBox 5"/>
          <p:cNvSpPr txBox="1"/>
          <p:nvPr/>
        </p:nvSpPr>
        <p:spPr>
          <a:xfrm>
            <a:off x="715425" y="1181347"/>
            <a:ext cx="2423109" cy="400110"/>
          </a:xfrm>
          <a:prstGeom prst="rect">
            <a:avLst/>
          </a:prstGeom>
          <a:noFill/>
        </p:spPr>
        <p:txBody>
          <a:bodyPr wrap="none" rtlCol="0">
            <a:spAutoFit/>
          </a:bodyPr>
          <a:lstStyle/>
          <a:p>
            <a:r>
              <a:rPr lang="en-US" sz="2000" dirty="0" smtClean="0"/>
              <a:t>Born: May 21, 1991</a:t>
            </a:r>
            <a:endParaRPr lang="en-US" sz="2000" dirty="0"/>
          </a:p>
        </p:txBody>
      </p:sp>
      <p:sp>
        <p:nvSpPr>
          <p:cNvPr id="9" name="TextBox 8"/>
          <p:cNvSpPr txBox="1"/>
          <p:nvPr/>
        </p:nvSpPr>
        <p:spPr>
          <a:xfrm>
            <a:off x="6706614" y="6031072"/>
            <a:ext cx="2437386" cy="707886"/>
          </a:xfrm>
          <a:prstGeom prst="rect">
            <a:avLst/>
          </a:prstGeom>
          <a:noFill/>
        </p:spPr>
        <p:txBody>
          <a:bodyPr wrap="none" rtlCol="0">
            <a:spAutoFit/>
          </a:bodyPr>
          <a:lstStyle/>
          <a:p>
            <a:r>
              <a:rPr lang="en-US" sz="2000" dirty="0" smtClean="0"/>
              <a:t>Today:</a:t>
            </a:r>
          </a:p>
          <a:p>
            <a:r>
              <a:rPr lang="en-US" sz="2000" dirty="0" smtClean="0"/>
              <a:t>November 27, 2012</a:t>
            </a:r>
            <a:endParaRPr lang="en-US" sz="2000" dirty="0"/>
          </a:p>
        </p:txBody>
      </p:sp>
      <p:sp>
        <p:nvSpPr>
          <p:cNvPr id="10" name="TextBox 9"/>
          <p:cNvSpPr txBox="1"/>
          <p:nvPr/>
        </p:nvSpPr>
        <p:spPr>
          <a:xfrm>
            <a:off x="1636953" y="1581457"/>
            <a:ext cx="1771739" cy="523220"/>
          </a:xfrm>
          <a:prstGeom prst="rect">
            <a:avLst/>
          </a:prstGeom>
          <a:noFill/>
        </p:spPr>
        <p:txBody>
          <a:bodyPr wrap="none" rtlCol="0">
            <a:spAutoFit/>
          </a:bodyPr>
          <a:lstStyle/>
          <a:p>
            <a:r>
              <a:rPr lang="en-US" dirty="0" smtClean="0"/>
              <a:t>Age 5; adopted with </a:t>
            </a:r>
          </a:p>
          <a:p>
            <a:r>
              <a:rPr lang="en-US" dirty="0" smtClean="0"/>
              <a:t>his brother (Dave)</a:t>
            </a:r>
            <a:endParaRPr lang="en-US" dirty="0"/>
          </a:p>
        </p:txBody>
      </p:sp>
      <p:sp>
        <p:nvSpPr>
          <p:cNvPr id="11" name="TextBox 10"/>
          <p:cNvSpPr txBox="1"/>
          <p:nvPr/>
        </p:nvSpPr>
        <p:spPr>
          <a:xfrm>
            <a:off x="4730976" y="1058237"/>
            <a:ext cx="3468524" cy="523220"/>
          </a:xfrm>
          <a:prstGeom prst="rect">
            <a:avLst/>
          </a:prstGeom>
          <a:noFill/>
        </p:spPr>
        <p:txBody>
          <a:bodyPr wrap="square" rtlCol="0">
            <a:spAutoFit/>
          </a:bodyPr>
          <a:lstStyle/>
          <a:p>
            <a:r>
              <a:rPr lang="en-US" dirty="0" smtClean="0"/>
              <a:t>Learned English at home, started </a:t>
            </a:r>
          </a:p>
          <a:p>
            <a:r>
              <a:rPr lang="en-US" dirty="0" smtClean="0"/>
              <a:t>Kindergarten at 6 years old</a:t>
            </a:r>
            <a:endParaRPr lang="en-US" dirty="0"/>
          </a:p>
        </p:txBody>
      </p:sp>
      <p:sp>
        <p:nvSpPr>
          <p:cNvPr id="12" name="TextBox 11"/>
          <p:cNvSpPr txBox="1"/>
          <p:nvPr/>
        </p:nvSpPr>
        <p:spPr>
          <a:xfrm>
            <a:off x="5519858" y="2474009"/>
            <a:ext cx="3624142" cy="307777"/>
          </a:xfrm>
          <a:prstGeom prst="rect">
            <a:avLst/>
          </a:prstGeom>
          <a:noFill/>
        </p:spPr>
        <p:txBody>
          <a:bodyPr wrap="square" rtlCol="0">
            <a:spAutoFit/>
          </a:bodyPr>
          <a:lstStyle/>
          <a:p>
            <a:r>
              <a:rPr lang="en-US" dirty="0" smtClean="0"/>
              <a:t>Went to Linda Vista </a:t>
            </a:r>
            <a:r>
              <a:rPr lang="en-US" dirty="0" err="1" smtClean="0"/>
              <a:t>Elem.for</a:t>
            </a:r>
            <a:r>
              <a:rPr lang="en-US" dirty="0" smtClean="0"/>
              <a:t> </a:t>
            </a:r>
            <a:r>
              <a:rPr lang="en-US" dirty="0" err="1" smtClean="0"/>
              <a:t>4</a:t>
            </a:r>
            <a:r>
              <a:rPr lang="en-US" baseline="30000" dirty="0" err="1" smtClean="0"/>
              <a:t>rd</a:t>
            </a:r>
            <a:r>
              <a:rPr lang="en-US" dirty="0" smtClean="0"/>
              <a:t>-6</a:t>
            </a:r>
            <a:r>
              <a:rPr lang="en-US" baseline="30000" dirty="0" smtClean="0"/>
              <a:t>th</a:t>
            </a:r>
            <a:r>
              <a:rPr lang="en-US" dirty="0" smtClean="0"/>
              <a:t> grade</a:t>
            </a:r>
            <a:endParaRPr lang="en-US" dirty="0"/>
          </a:p>
        </p:txBody>
      </p:sp>
      <p:sp>
        <p:nvSpPr>
          <p:cNvPr id="13" name="TextBox 12"/>
          <p:cNvSpPr txBox="1"/>
          <p:nvPr/>
        </p:nvSpPr>
        <p:spPr>
          <a:xfrm>
            <a:off x="2813803" y="2831063"/>
            <a:ext cx="3069305" cy="954107"/>
          </a:xfrm>
          <a:prstGeom prst="rect">
            <a:avLst/>
          </a:prstGeom>
          <a:noFill/>
        </p:spPr>
        <p:txBody>
          <a:bodyPr wrap="square" rtlCol="0">
            <a:spAutoFit/>
          </a:bodyPr>
          <a:lstStyle/>
          <a:p>
            <a:r>
              <a:rPr lang="en-US" dirty="0" smtClean="0"/>
              <a:t>Started to play soccer, went to Warner Springs, played little league; enjoyed dancing and playing the drums</a:t>
            </a:r>
            <a:endParaRPr lang="en-US" dirty="0"/>
          </a:p>
        </p:txBody>
      </p:sp>
      <p:sp>
        <p:nvSpPr>
          <p:cNvPr id="14" name="TextBox 13"/>
          <p:cNvSpPr txBox="1"/>
          <p:nvPr/>
        </p:nvSpPr>
        <p:spPr>
          <a:xfrm>
            <a:off x="3852146" y="4063314"/>
            <a:ext cx="2030962" cy="1169551"/>
          </a:xfrm>
          <a:prstGeom prst="rect">
            <a:avLst/>
          </a:prstGeom>
          <a:noFill/>
        </p:spPr>
        <p:txBody>
          <a:bodyPr wrap="square" rtlCol="0">
            <a:spAutoFit/>
          </a:bodyPr>
          <a:lstStyle/>
          <a:p>
            <a:r>
              <a:rPr lang="en-US" dirty="0" smtClean="0"/>
              <a:t>Youth Group at Church ; last 2 years participating in “Young Life”, activities include singing</a:t>
            </a:r>
            <a:endParaRPr lang="en-US" dirty="0"/>
          </a:p>
        </p:txBody>
      </p:sp>
      <p:sp>
        <p:nvSpPr>
          <p:cNvPr id="15" name="TextBox 14"/>
          <p:cNvSpPr txBox="1"/>
          <p:nvPr/>
        </p:nvSpPr>
        <p:spPr>
          <a:xfrm>
            <a:off x="457200" y="3523560"/>
            <a:ext cx="2262734" cy="523220"/>
          </a:xfrm>
          <a:prstGeom prst="rect">
            <a:avLst/>
          </a:prstGeom>
          <a:noFill/>
        </p:spPr>
        <p:txBody>
          <a:bodyPr wrap="square" rtlCol="0">
            <a:spAutoFit/>
          </a:bodyPr>
          <a:lstStyle/>
          <a:p>
            <a:r>
              <a:rPr lang="en-US" dirty="0" smtClean="0"/>
              <a:t>Travelled to Grand Canyon, up the coast</a:t>
            </a:r>
            <a:endParaRPr lang="en-US" dirty="0"/>
          </a:p>
        </p:txBody>
      </p:sp>
      <p:sp>
        <p:nvSpPr>
          <p:cNvPr id="16" name="TextBox 15"/>
          <p:cNvSpPr txBox="1"/>
          <p:nvPr/>
        </p:nvSpPr>
        <p:spPr>
          <a:xfrm>
            <a:off x="3852146" y="6000294"/>
            <a:ext cx="2613092" cy="738664"/>
          </a:xfrm>
          <a:prstGeom prst="rect">
            <a:avLst/>
          </a:prstGeom>
          <a:noFill/>
        </p:spPr>
        <p:txBody>
          <a:bodyPr wrap="square" rtlCol="0">
            <a:spAutoFit/>
          </a:bodyPr>
          <a:lstStyle/>
          <a:p>
            <a:r>
              <a:rPr lang="en-US" dirty="0" smtClean="0"/>
              <a:t>At 18 moved out to a “home”, then moved to current group home </a:t>
            </a:r>
            <a:endParaRPr lang="en-US" dirty="0"/>
          </a:p>
        </p:txBody>
      </p:sp>
      <p:sp>
        <p:nvSpPr>
          <p:cNvPr id="17" name="TextBox 16"/>
          <p:cNvSpPr txBox="1"/>
          <p:nvPr/>
        </p:nvSpPr>
        <p:spPr>
          <a:xfrm>
            <a:off x="1299248" y="6000294"/>
            <a:ext cx="2040094" cy="738664"/>
          </a:xfrm>
          <a:prstGeom prst="rect">
            <a:avLst/>
          </a:prstGeom>
          <a:noFill/>
        </p:spPr>
        <p:txBody>
          <a:bodyPr wrap="square" rtlCol="0">
            <a:spAutoFit/>
          </a:bodyPr>
          <a:lstStyle/>
          <a:p>
            <a:r>
              <a:rPr lang="en-US" dirty="0" smtClean="0"/>
              <a:t>Started USC, then to </a:t>
            </a:r>
            <a:r>
              <a:rPr lang="en-US" dirty="0" err="1" smtClean="0"/>
              <a:t>Springall</a:t>
            </a:r>
            <a:r>
              <a:rPr lang="en-US" dirty="0" smtClean="0"/>
              <a:t>, then back to USC</a:t>
            </a:r>
            <a:endParaRPr lang="en-US" dirty="0"/>
          </a:p>
        </p:txBody>
      </p:sp>
      <p:sp>
        <p:nvSpPr>
          <p:cNvPr id="18" name="TextBox 17"/>
          <p:cNvSpPr txBox="1"/>
          <p:nvPr/>
        </p:nvSpPr>
        <p:spPr>
          <a:xfrm>
            <a:off x="179183" y="5078976"/>
            <a:ext cx="2240129" cy="307777"/>
          </a:xfrm>
          <a:prstGeom prst="rect">
            <a:avLst/>
          </a:prstGeom>
          <a:noFill/>
        </p:spPr>
        <p:txBody>
          <a:bodyPr wrap="none" rtlCol="0">
            <a:spAutoFit/>
          </a:bodyPr>
          <a:lstStyle/>
          <a:p>
            <a:r>
              <a:rPr lang="en-US" dirty="0" smtClean="0"/>
              <a:t>Canyon Crest for 2 years</a:t>
            </a:r>
            <a:endParaRPr lang="en-US" dirty="0"/>
          </a:p>
        </p:txBody>
      </p:sp>
      <p:pic>
        <p:nvPicPr>
          <p:cNvPr id="19" name="Picture 18"/>
          <p:cNvPicPr>
            <a:picLocks noChangeAspect="1"/>
          </p:cNvPicPr>
          <p:nvPr/>
        </p:nvPicPr>
        <p:blipFill>
          <a:blip r:embed="rId3"/>
          <a:stretch>
            <a:fillRect/>
          </a:stretch>
        </p:blipFill>
        <p:spPr>
          <a:xfrm>
            <a:off x="575578" y="1562037"/>
            <a:ext cx="1061375" cy="1085280"/>
          </a:xfrm>
          <a:prstGeom prst="rect">
            <a:avLst/>
          </a:prstGeom>
        </p:spPr>
      </p:pic>
      <p:pic>
        <p:nvPicPr>
          <p:cNvPr id="21" name="Picture 20"/>
          <p:cNvPicPr>
            <a:picLocks noChangeAspect="1"/>
          </p:cNvPicPr>
          <p:nvPr/>
        </p:nvPicPr>
        <p:blipFill>
          <a:blip r:embed="rId4"/>
          <a:stretch>
            <a:fillRect/>
          </a:stretch>
        </p:blipFill>
        <p:spPr>
          <a:xfrm>
            <a:off x="5741451" y="2902453"/>
            <a:ext cx="1447574" cy="1144327"/>
          </a:xfrm>
          <a:prstGeom prst="rect">
            <a:avLst/>
          </a:prstGeom>
        </p:spPr>
      </p:pic>
      <p:pic>
        <p:nvPicPr>
          <p:cNvPr id="22" name="Picture 21"/>
          <p:cNvPicPr>
            <a:picLocks noChangeAspect="1"/>
          </p:cNvPicPr>
          <p:nvPr/>
        </p:nvPicPr>
        <p:blipFill>
          <a:blip r:embed="rId5"/>
          <a:stretch>
            <a:fillRect/>
          </a:stretch>
        </p:blipFill>
        <p:spPr>
          <a:xfrm>
            <a:off x="3593670" y="1779410"/>
            <a:ext cx="1604152" cy="1067490"/>
          </a:xfrm>
          <a:prstGeom prst="rect">
            <a:avLst/>
          </a:prstGeom>
        </p:spPr>
      </p:pic>
      <p:pic>
        <p:nvPicPr>
          <p:cNvPr id="23" name="Picture 22"/>
          <p:cNvPicPr>
            <a:picLocks noChangeAspect="1"/>
          </p:cNvPicPr>
          <p:nvPr/>
        </p:nvPicPr>
        <p:blipFill>
          <a:blip r:embed="rId6"/>
          <a:stretch>
            <a:fillRect/>
          </a:stretch>
        </p:blipFill>
        <p:spPr>
          <a:xfrm>
            <a:off x="1636953" y="4046780"/>
            <a:ext cx="1604152" cy="1067490"/>
          </a:xfrm>
          <a:prstGeom prst="rect">
            <a:avLst/>
          </a:prstGeom>
        </p:spPr>
      </p:pic>
      <p:pic>
        <p:nvPicPr>
          <p:cNvPr id="24" name="Picture 23"/>
          <p:cNvPicPr>
            <a:picLocks noChangeAspect="1"/>
          </p:cNvPicPr>
          <p:nvPr/>
        </p:nvPicPr>
        <p:blipFill>
          <a:blip r:embed="rId7"/>
          <a:stretch>
            <a:fillRect/>
          </a:stretch>
        </p:blipFill>
        <p:spPr>
          <a:xfrm>
            <a:off x="5883108" y="4399404"/>
            <a:ext cx="1133214" cy="1600890"/>
          </a:xfrm>
          <a:prstGeom prst="rect">
            <a:avLst/>
          </a:prstGeom>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body" idx="1"/>
          </p:nvPr>
        </p:nvSpPr>
        <p:spPr>
          <a:xfrm>
            <a:off x="457200" y="1063432"/>
            <a:ext cx="8229600" cy="5435700"/>
          </a:xfrm>
          <a:prstGeom prst="rect">
            <a:avLst/>
          </a:prstGeom>
        </p:spPr>
        <p:txBody>
          <a:bodyPr lIns="91425" tIns="91425" rIns="91425" bIns="91425" anchor="t" anchorCtr="0">
            <a:spAutoFit/>
          </a:bodyPr>
          <a:lstStyle/>
          <a:p>
            <a:pPr lvl="0" rtl="0">
              <a:buNone/>
            </a:pPr>
            <a:r>
              <a:rPr lang="en" dirty="0"/>
              <a:t>
</a:t>
            </a:r>
          </a:p>
        </p:txBody>
      </p:sp>
      <p:sp>
        <p:nvSpPr>
          <p:cNvPr id="74" name="Shape 74"/>
          <p:cNvSpPr txBox="1">
            <a:spLocks noGrp="1"/>
          </p:cNvSpPr>
          <p:nvPr>
            <p:ph type="title"/>
          </p:nvPr>
        </p:nvSpPr>
        <p:spPr>
          <a:xfrm>
            <a:off x="457200" y="240648"/>
            <a:ext cx="8229600" cy="800189"/>
          </a:xfrm>
          <a:prstGeom prst="rect">
            <a:avLst/>
          </a:prstGeom>
        </p:spPr>
        <p:txBody>
          <a:bodyPr lIns="91425" tIns="91425" rIns="91425" bIns="91425" anchor="b" anchorCtr="0">
            <a:spAutoFit/>
          </a:bodyPr>
          <a:lstStyle/>
          <a:p>
            <a:pPr lvl="0" algn="ctr" rtl="0">
              <a:buNone/>
            </a:pPr>
            <a:r>
              <a:rPr lang="en-US" dirty="0" smtClean="0"/>
              <a:t>Jon</a:t>
            </a:r>
            <a:r>
              <a:rPr lang="en" dirty="0" smtClean="0"/>
              <a:t>'s </a:t>
            </a:r>
            <a:r>
              <a:rPr lang="en" dirty="0"/>
              <a:t>Strengths</a:t>
            </a:r>
          </a:p>
        </p:txBody>
      </p:sp>
      <p:sp>
        <p:nvSpPr>
          <p:cNvPr id="4" name="TextBox 3"/>
          <p:cNvSpPr txBox="1"/>
          <p:nvPr/>
        </p:nvSpPr>
        <p:spPr>
          <a:xfrm>
            <a:off x="1343043" y="1445326"/>
            <a:ext cx="2364922" cy="523220"/>
          </a:xfrm>
          <a:prstGeom prst="rect">
            <a:avLst/>
          </a:prstGeom>
          <a:noFill/>
        </p:spPr>
        <p:txBody>
          <a:bodyPr wrap="square" rtlCol="0">
            <a:spAutoFit/>
          </a:bodyPr>
          <a:lstStyle/>
          <a:p>
            <a:r>
              <a:rPr lang="en-US" dirty="0" smtClean="0"/>
              <a:t>Leadership on sports teams; natural born leader</a:t>
            </a:r>
            <a:endParaRPr lang="en-US" dirty="0"/>
          </a:p>
        </p:txBody>
      </p:sp>
      <p:sp>
        <p:nvSpPr>
          <p:cNvPr id="5" name="TextBox 4"/>
          <p:cNvSpPr txBox="1"/>
          <p:nvPr/>
        </p:nvSpPr>
        <p:spPr>
          <a:xfrm>
            <a:off x="1197059" y="3825005"/>
            <a:ext cx="863187" cy="307777"/>
          </a:xfrm>
          <a:prstGeom prst="rect">
            <a:avLst/>
          </a:prstGeom>
          <a:noFill/>
        </p:spPr>
        <p:txBody>
          <a:bodyPr wrap="none" rtlCol="0">
            <a:spAutoFit/>
          </a:bodyPr>
          <a:lstStyle/>
          <a:p>
            <a:r>
              <a:rPr lang="en-US" dirty="0" smtClean="0"/>
              <a:t>Athletics</a:t>
            </a:r>
            <a:endParaRPr lang="en-US" dirty="0"/>
          </a:p>
        </p:txBody>
      </p:sp>
      <p:sp>
        <p:nvSpPr>
          <p:cNvPr id="6" name="TextBox 5"/>
          <p:cNvSpPr txBox="1"/>
          <p:nvPr/>
        </p:nvSpPr>
        <p:spPr>
          <a:xfrm>
            <a:off x="3025522" y="2163450"/>
            <a:ext cx="2010887" cy="307777"/>
          </a:xfrm>
          <a:prstGeom prst="rect">
            <a:avLst/>
          </a:prstGeom>
          <a:noFill/>
        </p:spPr>
        <p:txBody>
          <a:bodyPr wrap="none" rtlCol="0">
            <a:spAutoFit/>
          </a:bodyPr>
          <a:lstStyle/>
          <a:p>
            <a:r>
              <a:rPr lang="en-US" dirty="0" smtClean="0"/>
              <a:t>Mentor to younger kids</a:t>
            </a:r>
            <a:endParaRPr lang="en-US" dirty="0"/>
          </a:p>
        </p:txBody>
      </p:sp>
      <p:sp>
        <p:nvSpPr>
          <p:cNvPr id="7" name="TextBox 6"/>
          <p:cNvSpPr txBox="1"/>
          <p:nvPr/>
        </p:nvSpPr>
        <p:spPr>
          <a:xfrm>
            <a:off x="4802836" y="5270331"/>
            <a:ext cx="2087554" cy="523220"/>
          </a:xfrm>
          <a:prstGeom prst="rect">
            <a:avLst/>
          </a:prstGeom>
          <a:noFill/>
        </p:spPr>
        <p:txBody>
          <a:bodyPr wrap="square" rtlCol="0">
            <a:spAutoFit/>
          </a:bodyPr>
          <a:lstStyle/>
          <a:p>
            <a:r>
              <a:rPr lang="en-US" dirty="0" smtClean="0"/>
              <a:t>Helpful to others (including at home)</a:t>
            </a:r>
            <a:endParaRPr lang="en-US" dirty="0"/>
          </a:p>
        </p:txBody>
      </p:sp>
      <p:sp>
        <p:nvSpPr>
          <p:cNvPr id="8" name="TextBox 7"/>
          <p:cNvSpPr txBox="1"/>
          <p:nvPr/>
        </p:nvSpPr>
        <p:spPr>
          <a:xfrm>
            <a:off x="5561946" y="1649716"/>
            <a:ext cx="1102861" cy="307777"/>
          </a:xfrm>
          <a:prstGeom prst="rect">
            <a:avLst/>
          </a:prstGeom>
          <a:noFill/>
        </p:spPr>
        <p:txBody>
          <a:bodyPr wrap="none" rtlCol="0">
            <a:spAutoFit/>
          </a:bodyPr>
          <a:lstStyle/>
          <a:p>
            <a:r>
              <a:rPr lang="en-US" dirty="0" smtClean="0"/>
              <a:t>responsible</a:t>
            </a:r>
            <a:endParaRPr lang="en-US" dirty="0"/>
          </a:p>
        </p:txBody>
      </p:sp>
      <p:sp>
        <p:nvSpPr>
          <p:cNvPr id="9" name="TextBox 8"/>
          <p:cNvSpPr txBox="1"/>
          <p:nvPr/>
        </p:nvSpPr>
        <p:spPr>
          <a:xfrm>
            <a:off x="3372205" y="3985597"/>
            <a:ext cx="1664204" cy="523220"/>
          </a:xfrm>
          <a:prstGeom prst="rect">
            <a:avLst/>
          </a:prstGeom>
          <a:noFill/>
        </p:spPr>
        <p:txBody>
          <a:bodyPr wrap="square" rtlCol="0">
            <a:spAutoFit/>
          </a:bodyPr>
          <a:lstStyle/>
          <a:p>
            <a:r>
              <a:rPr lang="en-US" dirty="0" smtClean="0"/>
              <a:t>Great with children with special needs</a:t>
            </a:r>
            <a:endParaRPr lang="en-US" dirty="0"/>
          </a:p>
        </p:txBody>
      </p:sp>
      <p:sp>
        <p:nvSpPr>
          <p:cNvPr id="10" name="TextBox 9"/>
          <p:cNvSpPr txBox="1"/>
          <p:nvPr/>
        </p:nvSpPr>
        <p:spPr>
          <a:xfrm>
            <a:off x="1343043" y="5899292"/>
            <a:ext cx="2709045" cy="307777"/>
          </a:xfrm>
          <a:prstGeom prst="rect">
            <a:avLst/>
          </a:prstGeom>
          <a:noFill/>
        </p:spPr>
        <p:txBody>
          <a:bodyPr wrap="none" rtlCol="0">
            <a:spAutoFit/>
          </a:bodyPr>
          <a:lstStyle/>
          <a:p>
            <a:r>
              <a:rPr lang="en-US" dirty="0" smtClean="0"/>
              <a:t>Musically talented (drums/bass)</a:t>
            </a:r>
            <a:endParaRPr lang="en-US" dirty="0"/>
          </a:p>
        </p:txBody>
      </p:sp>
      <p:sp>
        <p:nvSpPr>
          <p:cNvPr id="11" name="TextBox 10"/>
          <p:cNvSpPr txBox="1"/>
          <p:nvPr/>
        </p:nvSpPr>
        <p:spPr>
          <a:xfrm>
            <a:off x="5890236" y="2773858"/>
            <a:ext cx="774571" cy="307777"/>
          </a:xfrm>
          <a:prstGeom prst="rect">
            <a:avLst/>
          </a:prstGeom>
          <a:noFill/>
        </p:spPr>
        <p:txBody>
          <a:bodyPr wrap="none" rtlCol="0">
            <a:spAutoFit/>
          </a:bodyPr>
          <a:lstStyle/>
          <a:p>
            <a:r>
              <a:rPr lang="en-US" dirty="0" smtClean="0"/>
              <a:t>friendly</a:t>
            </a:r>
            <a:endParaRPr lang="en-US" dirty="0"/>
          </a:p>
        </p:txBody>
      </p:sp>
      <p:pic>
        <p:nvPicPr>
          <p:cNvPr id="12" name="Picture 11"/>
          <p:cNvPicPr>
            <a:picLocks noChangeAspect="1"/>
          </p:cNvPicPr>
          <p:nvPr/>
        </p:nvPicPr>
        <p:blipFill>
          <a:blip r:embed="rId3"/>
          <a:stretch>
            <a:fillRect/>
          </a:stretch>
        </p:blipFill>
        <p:spPr>
          <a:xfrm>
            <a:off x="203129" y="1953120"/>
            <a:ext cx="2279827" cy="1641475"/>
          </a:xfrm>
          <a:prstGeom prst="rect">
            <a:avLst/>
          </a:prstGeom>
        </p:spPr>
      </p:pic>
      <p:pic>
        <p:nvPicPr>
          <p:cNvPr id="14" name="Picture 13"/>
          <p:cNvPicPr>
            <a:picLocks noChangeAspect="1"/>
          </p:cNvPicPr>
          <p:nvPr/>
        </p:nvPicPr>
        <p:blipFill>
          <a:blip r:embed="rId4"/>
          <a:stretch>
            <a:fillRect/>
          </a:stretch>
        </p:blipFill>
        <p:spPr>
          <a:xfrm>
            <a:off x="3216360" y="2602555"/>
            <a:ext cx="1837015" cy="1222450"/>
          </a:xfrm>
          <a:prstGeom prst="rect">
            <a:avLst/>
          </a:prstGeom>
        </p:spPr>
      </p:pic>
      <p:pic>
        <p:nvPicPr>
          <p:cNvPr id="15" name="Picture 14"/>
          <p:cNvPicPr>
            <a:picLocks noChangeAspect="1"/>
          </p:cNvPicPr>
          <p:nvPr/>
        </p:nvPicPr>
        <p:blipFill>
          <a:blip r:embed="rId5"/>
          <a:stretch>
            <a:fillRect/>
          </a:stretch>
        </p:blipFill>
        <p:spPr>
          <a:xfrm>
            <a:off x="203129" y="4831802"/>
            <a:ext cx="1604152" cy="1067490"/>
          </a:xfrm>
          <a:prstGeom prst="rect">
            <a:avLst/>
          </a:prstGeom>
        </p:spPr>
      </p:pic>
      <p:pic>
        <p:nvPicPr>
          <p:cNvPr id="16" name="Picture 15"/>
          <p:cNvPicPr>
            <a:picLocks noChangeAspect="1"/>
          </p:cNvPicPr>
          <p:nvPr/>
        </p:nvPicPr>
        <p:blipFill>
          <a:blip r:embed="rId6"/>
          <a:stretch>
            <a:fillRect/>
          </a:stretch>
        </p:blipFill>
        <p:spPr>
          <a:xfrm>
            <a:off x="6837858" y="2136655"/>
            <a:ext cx="1848942" cy="1848942"/>
          </a:xfrm>
          <a:prstGeom prst="rect">
            <a:avLst/>
          </a:prstGeom>
        </p:spPr>
      </p:pic>
      <p:pic>
        <p:nvPicPr>
          <p:cNvPr id="17" name="Picture 16"/>
          <p:cNvPicPr>
            <a:picLocks noChangeAspect="1"/>
          </p:cNvPicPr>
          <p:nvPr/>
        </p:nvPicPr>
        <p:blipFill>
          <a:blip r:embed="rId7"/>
          <a:stretch>
            <a:fillRect/>
          </a:stretch>
        </p:blipFill>
        <p:spPr>
          <a:xfrm>
            <a:off x="2429740" y="4707728"/>
            <a:ext cx="1191564" cy="1191564"/>
          </a:xfrm>
          <a:prstGeom prst="rect">
            <a:avLst/>
          </a:prstGeom>
        </p:spPr>
      </p:pic>
      <p:pic>
        <p:nvPicPr>
          <p:cNvPr id="18" name="Picture 17"/>
          <p:cNvPicPr>
            <a:picLocks noChangeAspect="1"/>
          </p:cNvPicPr>
          <p:nvPr/>
        </p:nvPicPr>
        <p:blipFill>
          <a:blip r:embed="rId8"/>
          <a:stretch>
            <a:fillRect/>
          </a:stretch>
        </p:blipFill>
        <p:spPr>
          <a:xfrm>
            <a:off x="6837858" y="4831802"/>
            <a:ext cx="1258784" cy="1586068"/>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240648"/>
            <a:ext cx="8229600" cy="800189"/>
          </a:xfrm>
          <a:prstGeom prst="rect">
            <a:avLst/>
          </a:prstGeom>
        </p:spPr>
        <p:txBody>
          <a:bodyPr lIns="91425" tIns="91425" rIns="91425" bIns="91425" anchor="b" anchorCtr="0">
            <a:spAutoFit/>
          </a:bodyPr>
          <a:lstStyle/>
          <a:p>
            <a:pPr lvl="0" algn="ctr" rtl="0">
              <a:buNone/>
            </a:pPr>
            <a:r>
              <a:rPr lang="en-US" dirty="0" smtClean="0"/>
              <a:t>Jon</a:t>
            </a:r>
            <a:r>
              <a:rPr lang="en" dirty="0" smtClean="0"/>
              <a:t>'s </a:t>
            </a:r>
            <a:r>
              <a:rPr lang="en" dirty="0"/>
              <a:t>Activities</a:t>
            </a:r>
          </a:p>
        </p:txBody>
      </p:sp>
      <p:sp>
        <p:nvSpPr>
          <p:cNvPr id="80" name="Shape 80"/>
          <p:cNvSpPr/>
          <p:nvPr/>
        </p:nvSpPr>
        <p:spPr>
          <a:xfrm>
            <a:off x="288853" y="3992461"/>
            <a:ext cx="4060500" cy="2903903"/>
          </a:xfrm>
          <a:prstGeom prst="snipRoundRect">
            <a:avLst>
              <a:gd name="adj1" fmla="val 16667"/>
              <a:gd name="adj2" fmla="val 16667"/>
            </a:avLst>
          </a:prstGeom>
          <a:solidFill>
            <a:schemeClr val="lt2"/>
          </a:solidFill>
          <a:ln w="19050" cap="flat">
            <a:solidFill>
              <a:schemeClr val="dk2"/>
            </a:solidFill>
            <a:prstDash val="solid"/>
            <a:round/>
            <a:headEnd type="none" w="med" len="med"/>
            <a:tailEnd type="none" w="med" len="med"/>
          </a:ln>
        </p:spPr>
        <p:txBody>
          <a:bodyPr wrap="square" lIns="91425" tIns="91425" rIns="91425" bIns="91425" anchor="ctr" anchorCtr="0">
            <a:spAutoFit/>
          </a:bodyPr>
          <a:lstStyle/>
          <a:p>
            <a:endParaRPr lang="en-US" dirty="0" smtClean="0"/>
          </a:p>
          <a:p>
            <a:endParaRPr lang="en-US" dirty="0" smtClean="0"/>
          </a:p>
          <a:p>
            <a:r>
              <a:rPr lang="en-US" dirty="0" smtClean="0"/>
              <a:t>Favorite Classes: Sports, music, TA in Elementary Program (4-5</a:t>
            </a:r>
            <a:r>
              <a:rPr lang="en-US" baseline="30000" dirty="0" smtClean="0"/>
              <a:t>th</a:t>
            </a:r>
            <a:r>
              <a:rPr lang="en-US" dirty="0" smtClean="0"/>
              <a:t> grade), landscaping, budgeting, home maintenance and repair; </a:t>
            </a:r>
          </a:p>
          <a:p>
            <a:r>
              <a:rPr lang="en-US" dirty="0" smtClean="0"/>
              <a:t>Goes to dances (prom)</a:t>
            </a:r>
          </a:p>
          <a:p>
            <a:endParaRPr lang="en-US" dirty="0" smtClean="0"/>
          </a:p>
          <a:p>
            <a:endParaRPr lang="en-US" dirty="0" smtClean="0"/>
          </a:p>
          <a:p>
            <a:endParaRPr lang="en-US" dirty="0" smtClean="0"/>
          </a:p>
          <a:p>
            <a:endParaRPr lang="en-US" dirty="0" smtClean="0"/>
          </a:p>
          <a:p>
            <a:endParaRPr dirty="0"/>
          </a:p>
        </p:txBody>
      </p:sp>
      <p:sp>
        <p:nvSpPr>
          <p:cNvPr id="81" name="Shape 81"/>
          <p:cNvSpPr txBox="1"/>
          <p:nvPr/>
        </p:nvSpPr>
        <p:spPr>
          <a:xfrm>
            <a:off x="733925" y="1305425"/>
            <a:ext cx="3657600" cy="457200"/>
          </a:xfrm>
          <a:prstGeom prst="rect">
            <a:avLst/>
          </a:prstGeom>
          <a:noFill/>
        </p:spPr>
        <p:txBody>
          <a:bodyPr lIns="91425" tIns="91425" rIns="91425" bIns="91425" anchor="t" anchorCtr="0">
            <a:spAutoFit/>
          </a:bodyPr>
          <a:lstStyle/>
          <a:p>
            <a:endParaRPr/>
          </a:p>
        </p:txBody>
      </p:sp>
      <p:sp>
        <p:nvSpPr>
          <p:cNvPr id="82" name="Shape 82"/>
          <p:cNvSpPr/>
          <p:nvPr/>
        </p:nvSpPr>
        <p:spPr>
          <a:xfrm>
            <a:off x="3616876" y="2765953"/>
            <a:ext cx="5638321" cy="2077360"/>
          </a:xfrm>
          <a:prstGeom prst="ellipse">
            <a:avLst/>
          </a:prstGeom>
          <a:solidFill>
            <a:schemeClr val="lt2"/>
          </a:solidFill>
          <a:ln w="19050" cap="flat">
            <a:solidFill>
              <a:schemeClr val="dk2"/>
            </a:solidFill>
            <a:prstDash val="solid"/>
            <a:round/>
            <a:headEnd type="none" w="med" len="med"/>
            <a:tailEnd type="none" w="med" len="med"/>
          </a:ln>
        </p:spPr>
        <p:txBody>
          <a:bodyPr wrap="square" lIns="91425" tIns="91425" rIns="91425" bIns="91425" anchor="ctr" anchorCtr="0">
            <a:spAutoFit/>
          </a:bodyPr>
          <a:lstStyle/>
          <a:p>
            <a:endParaRPr lang="en-US" dirty="0" smtClean="0"/>
          </a:p>
          <a:p>
            <a:endParaRPr lang="en-US" dirty="0" smtClean="0"/>
          </a:p>
          <a:p>
            <a:r>
              <a:rPr lang="en-US" dirty="0" smtClean="0"/>
              <a:t>Youth group (singing, play games), Church on Sundays, volunteer work (Meals on Wheels) movies, shopping, walking, goes to brother’s soccer games, swimming</a:t>
            </a:r>
            <a:endParaRPr dirty="0"/>
          </a:p>
        </p:txBody>
      </p:sp>
      <p:sp>
        <p:nvSpPr>
          <p:cNvPr id="83" name="Shape 83"/>
          <p:cNvSpPr/>
          <p:nvPr/>
        </p:nvSpPr>
        <p:spPr>
          <a:xfrm>
            <a:off x="180553" y="649686"/>
            <a:ext cx="4168800" cy="3050400"/>
          </a:xfrm>
          <a:prstGeom prst="pentagon">
            <a:avLst>
              <a:gd name="hf" fmla="val 105146"/>
              <a:gd name="vf" fmla="val 110557"/>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84" name="Shape 84"/>
          <p:cNvSpPr txBox="1"/>
          <p:nvPr/>
        </p:nvSpPr>
        <p:spPr>
          <a:xfrm>
            <a:off x="457200" y="1040837"/>
            <a:ext cx="3663599" cy="2616071"/>
          </a:xfrm>
          <a:prstGeom prst="rect">
            <a:avLst/>
          </a:prstGeom>
          <a:noFill/>
        </p:spPr>
        <p:txBody>
          <a:bodyPr wrap="square" lIns="91425" tIns="91425" rIns="91425" bIns="91425" anchor="t" anchorCtr="0">
            <a:spAutoFit/>
          </a:bodyPr>
          <a:lstStyle/>
          <a:p>
            <a:pPr lvl="0" algn="ctr" rtl="0">
              <a:buNone/>
            </a:pPr>
            <a:r>
              <a:rPr lang="en" sz="1800" b="1" dirty="0"/>
              <a:t>HOME</a:t>
            </a:r>
          </a:p>
          <a:p>
            <a:endParaRPr dirty="0"/>
          </a:p>
          <a:p>
            <a:pPr lvl="0" algn="ctr" rtl="0">
              <a:buNone/>
            </a:pPr>
            <a:r>
              <a:rPr lang="en" dirty="0"/>
              <a:t>Chores</a:t>
            </a:r>
            <a:r>
              <a:rPr lang="en" dirty="0" smtClean="0"/>
              <a:t>:</a:t>
            </a:r>
            <a:r>
              <a:rPr lang="en-US" dirty="0" smtClean="0"/>
              <a:t> cut the grass, dishes, keeping his room clean, cooking, laundry (a lot is initiated)</a:t>
            </a:r>
            <a:r>
              <a:rPr lang="en" dirty="0" smtClean="0"/>
              <a:t>  </a:t>
            </a:r>
            <a:endParaRPr lang="en" dirty="0"/>
          </a:p>
          <a:p>
            <a:endParaRPr dirty="0" smtClean="0"/>
          </a:p>
          <a:p>
            <a:pPr algn="ctr">
              <a:buNone/>
            </a:pPr>
            <a:r>
              <a:rPr lang="en" dirty="0" smtClean="0"/>
              <a:t>Activities:</a:t>
            </a:r>
            <a:r>
              <a:rPr lang="en-US" dirty="0" smtClean="0"/>
              <a:t> play video games, jump on the trampoline, skateboard, ride on </a:t>
            </a:r>
          </a:p>
          <a:p>
            <a:pPr algn="ctr">
              <a:buNone/>
            </a:pPr>
            <a:r>
              <a:rPr lang="en-US" dirty="0" smtClean="0"/>
              <a:t>the scooter, listen to music, sing, play instruments,</a:t>
            </a:r>
          </a:p>
          <a:p>
            <a:pPr algn="ctr">
              <a:buNone/>
            </a:pPr>
            <a:r>
              <a:rPr lang="en-US" dirty="0" smtClean="0"/>
              <a:t> talk to girlfriend, build things</a:t>
            </a:r>
            <a:r>
              <a:rPr lang="en" dirty="0" smtClean="0"/>
              <a:t>  </a:t>
            </a:r>
            <a:endParaRPr lang="en" dirty="0"/>
          </a:p>
        </p:txBody>
      </p:sp>
      <p:sp>
        <p:nvSpPr>
          <p:cNvPr id="85" name="Shape 85"/>
          <p:cNvSpPr txBox="1"/>
          <p:nvPr/>
        </p:nvSpPr>
        <p:spPr>
          <a:xfrm>
            <a:off x="4427400" y="2765953"/>
            <a:ext cx="4259400" cy="3663599"/>
          </a:xfrm>
          <a:prstGeom prst="rect">
            <a:avLst/>
          </a:prstGeom>
          <a:noFill/>
        </p:spPr>
        <p:txBody>
          <a:bodyPr lIns="91425" tIns="91425" rIns="91425" bIns="91425" anchor="t" anchorCtr="0">
            <a:spAutoFit/>
          </a:bodyPr>
          <a:lstStyle/>
          <a:p>
            <a:pPr lvl="0" algn="ctr" rtl="0">
              <a:buNone/>
            </a:pPr>
            <a:r>
              <a:rPr lang="en" sz="1800" b="1" dirty="0"/>
              <a:t>COMMUNITY</a:t>
            </a:r>
          </a:p>
          <a:p>
            <a:endParaRPr dirty="0"/>
          </a:p>
        </p:txBody>
      </p:sp>
      <p:sp>
        <p:nvSpPr>
          <p:cNvPr id="86" name="Shape 86"/>
          <p:cNvSpPr txBox="1"/>
          <p:nvPr/>
        </p:nvSpPr>
        <p:spPr>
          <a:xfrm>
            <a:off x="306809" y="4272564"/>
            <a:ext cx="3880200" cy="738633"/>
          </a:xfrm>
          <a:prstGeom prst="rect">
            <a:avLst/>
          </a:prstGeom>
          <a:noFill/>
        </p:spPr>
        <p:txBody>
          <a:bodyPr lIns="91425" tIns="91425" rIns="91425" bIns="91425" anchor="t" anchorCtr="0">
            <a:spAutoFit/>
          </a:bodyPr>
          <a:lstStyle/>
          <a:p>
            <a:pPr algn="ctr">
              <a:buNone/>
            </a:pPr>
            <a:r>
              <a:rPr lang="en" sz="1800" b="1" dirty="0" smtClean="0"/>
              <a:t>SCHOOL</a:t>
            </a:r>
            <a:endParaRPr lang="en-US" sz="1800" b="1" dirty="0" smtClean="0"/>
          </a:p>
          <a:p>
            <a:pPr algn="ctr">
              <a:buNone/>
            </a:pPr>
            <a:endParaRPr lang="en" sz="1800" b="1" dirty="0"/>
          </a:p>
        </p:txBody>
      </p:sp>
      <p:pic>
        <p:nvPicPr>
          <p:cNvPr id="11" name="Picture 10"/>
          <p:cNvPicPr>
            <a:picLocks noChangeAspect="1"/>
          </p:cNvPicPr>
          <p:nvPr/>
        </p:nvPicPr>
        <p:blipFill>
          <a:blip r:embed="rId3"/>
          <a:stretch>
            <a:fillRect/>
          </a:stretch>
        </p:blipFill>
        <p:spPr>
          <a:xfrm>
            <a:off x="2360633" y="5751877"/>
            <a:ext cx="1553093" cy="940454"/>
          </a:xfrm>
          <a:prstGeom prst="rect">
            <a:avLst/>
          </a:prstGeom>
        </p:spPr>
      </p:pic>
      <p:pic>
        <p:nvPicPr>
          <p:cNvPr id="12" name="Picture 11"/>
          <p:cNvPicPr>
            <a:picLocks noChangeAspect="1"/>
          </p:cNvPicPr>
          <p:nvPr/>
        </p:nvPicPr>
        <p:blipFill>
          <a:blip r:embed="rId4"/>
          <a:stretch>
            <a:fillRect/>
          </a:stretch>
        </p:blipFill>
        <p:spPr>
          <a:xfrm>
            <a:off x="7515010" y="4331956"/>
            <a:ext cx="1171790" cy="679241"/>
          </a:xfrm>
          <a:prstGeom prst="rect">
            <a:avLst/>
          </a:prstGeom>
        </p:spPr>
      </p:pic>
      <p:pic>
        <p:nvPicPr>
          <p:cNvPr id="13" name="Picture 12"/>
          <p:cNvPicPr>
            <a:picLocks noChangeAspect="1"/>
          </p:cNvPicPr>
          <p:nvPr/>
        </p:nvPicPr>
        <p:blipFill>
          <a:blip r:embed="rId5"/>
          <a:stretch>
            <a:fillRect/>
          </a:stretch>
        </p:blipFill>
        <p:spPr>
          <a:xfrm>
            <a:off x="8218011" y="2682397"/>
            <a:ext cx="925989" cy="1310064"/>
          </a:xfrm>
          <a:prstGeom prst="rect">
            <a:avLst/>
          </a:prstGeom>
        </p:spPr>
      </p:pic>
      <p:pic>
        <p:nvPicPr>
          <p:cNvPr id="15" name="Picture 14"/>
          <p:cNvPicPr>
            <a:picLocks noChangeAspect="1"/>
          </p:cNvPicPr>
          <p:nvPr/>
        </p:nvPicPr>
        <p:blipFill>
          <a:blip r:embed="rId6"/>
          <a:stretch>
            <a:fillRect/>
          </a:stretch>
        </p:blipFill>
        <p:spPr>
          <a:xfrm>
            <a:off x="3959526" y="2372039"/>
            <a:ext cx="935747" cy="1069425"/>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body" idx="1"/>
          </p:nvPr>
        </p:nvSpPr>
        <p:spPr>
          <a:xfrm>
            <a:off x="439140" y="143009"/>
            <a:ext cx="4056600" cy="7140386"/>
          </a:xfrm>
          <a:prstGeom prst="rect">
            <a:avLst/>
          </a:prstGeom>
        </p:spPr>
        <p:txBody>
          <a:bodyPr lIns="91425" tIns="91425" rIns="91425" bIns="91425" anchor="t" anchorCtr="0">
            <a:spAutoFit/>
          </a:bodyPr>
          <a:lstStyle/>
          <a:p>
            <a:pPr lvl="0" algn="ctr" rtl="0">
              <a:buNone/>
            </a:pPr>
            <a:r>
              <a:rPr lang="en" u="sng" dirty="0"/>
              <a:t>What Works</a:t>
            </a:r>
            <a:r>
              <a:rPr lang="en" u="sng" dirty="0" smtClean="0"/>
              <a:t>?</a:t>
            </a:r>
            <a:endParaRPr lang="en-US" u="sng" dirty="0" smtClean="0"/>
          </a:p>
          <a:p>
            <a:pPr lvl="0" algn="ctr" rtl="0">
              <a:buNone/>
            </a:pPr>
            <a:endParaRPr lang="en-US" dirty="0" smtClean="0"/>
          </a:p>
          <a:p>
            <a:pPr lvl="0" algn="l" rtl="0">
              <a:buFont typeface="Arial"/>
              <a:buChar char="•"/>
            </a:pPr>
            <a:r>
              <a:rPr lang="en-US" sz="2000" dirty="0" smtClean="0"/>
              <a:t>Take deep breaths or take a walk when frustrated</a:t>
            </a:r>
          </a:p>
          <a:p>
            <a:pPr lvl="0" algn="l" rtl="0">
              <a:buFont typeface="Arial"/>
              <a:buChar char="•"/>
            </a:pPr>
            <a:r>
              <a:rPr lang="en-US" sz="2000" dirty="0" smtClean="0"/>
              <a:t>Small groups, writing things out, a calm relaxing environment</a:t>
            </a:r>
          </a:p>
          <a:p>
            <a:pPr lvl="0" algn="l" rtl="0">
              <a:buFont typeface="Arial"/>
              <a:buChar char="•"/>
            </a:pPr>
            <a:r>
              <a:rPr lang="en-US" sz="2000" dirty="0" smtClean="0"/>
              <a:t>Being outside</a:t>
            </a:r>
          </a:p>
          <a:p>
            <a:pPr lvl="0" algn="l" rtl="0">
              <a:buFont typeface="Arial"/>
              <a:buChar char="•"/>
            </a:pPr>
            <a:r>
              <a:rPr lang="en-US" sz="2000" dirty="0" smtClean="0"/>
              <a:t>Being given a job/clear role</a:t>
            </a:r>
          </a:p>
          <a:p>
            <a:pPr lvl="0" algn="l" rtl="0">
              <a:buFont typeface="Arial"/>
              <a:buChar char="•"/>
            </a:pPr>
            <a:r>
              <a:rPr lang="en-US" sz="2000" dirty="0" smtClean="0"/>
              <a:t>Is given choices</a:t>
            </a:r>
          </a:p>
          <a:p>
            <a:pPr lvl="0" algn="l" rtl="0">
              <a:buFont typeface="Arial"/>
              <a:buChar char="•"/>
            </a:pPr>
            <a:r>
              <a:rPr lang="en-US" sz="2000" dirty="0" smtClean="0"/>
              <a:t>Waiting until he is calm to bring up an issue</a:t>
            </a:r>
          </a:p>
          <a:p>
            <a:pPr lvl="0" algn="l" rtl="0">
              <a:buFont typeface="Arial"/>
              <a:buChar char="•"/>
            </a:pPr>
            <a:r>
              <a:rPr lang="en-US" sz="2000" dirty="0" smtClean="0"/>
              <a:t>Privacy</a:t>
            </a:r>
          </a:p>
          <a:p>
            <a:pPr lvl="0" algn="l" rtl="0">
              <a:buFont typeface="Arial"/>
              <a:buChar char="•"/>
            </a:pPr>
            <a:r>
              <a:rPr lang="en-US" sz="2000" dirty="0" smtClean="0"/>
              <a:t>Tasks with an end point</a:t>
            </a:r>
          </a:p>
          <a:p>
            <a:pPr lvl="0" algn="l" rtl="0">
              <a:buFont typeface="Arial"/>
              <a:buChar char="•"/>
            </a:pPr>
            <a:r>
              <a:rPr lang="en-US" sz="2000" dirty="0" smtClean="0"/>
              <a:t>Physical tasks</a:t>
            </a:r>
          </a:p>
          <a:p>
            <a:pPr lvl="0" algn="l" rtl="0">
              <a:buFont typeface="Arial"/>
              <a:buChar char="•"/>
            </a:pPr>
            <a:r>
              <a:rPr lang="en-US" sz="2000" dirty="0" smtClean="0"/>
              <a:t>Playing drums</a:t>
            </a:r>
          </a:p>
          <a:p>
            <a:pPr lvl="0" algn="l" rtl="0">
              <a:buFont typeface="Arial"/>
              <a:buChar char="•"/>
            </a:pPr>
            <a:r>
              <a:rPr lang="en-US" sz="2000" dirty="0" smtClean="0"/>
              <a:t>Listening to music</a:t>
            </a:r>
          </a:p>
          <a:p>
            <a:pPr lvl="0" algn="l" rtl="0">
              <a:buFont typeface="Arial"/>
              <a:buChar char="•"/>
            </a:pPr>
            <a:r>
              <a:rPr lang="en-US" sz="2000" dirty="0" smtClean="0"/>
              <a:t>Being given a warning about “hard feedback”</a:t>
            </a:r>
            <a:endParaRPr lang="en" sz="2000" dirty="0"/>
          </a:p>
          <a:p>
            <a:endParaRPr dirty="0"/>
          </a:p>
          <a:p>
            <a:endParaRPr dirty="0"/>
          </a:p>
        </p:txBody>
      </p:sp>
      <p:sp>
        <p:nvSpPr>
          <p:cNvPr id="92" name="Shape 92"/>
          <p:cNvSpPr txBox="1">
            <a:spLocks noGrp="1"/>
          </p:cNvSpPr>
          <p:nvPr>
            <p:ph type="body" idx="2"/>
          </p:nvPr>
        </p:nvSpPr>
        <p:spPr>
          <a:xfrm>
            <a:off x="4648200" y="143009"/>
            <a:ext cx="4038599" cy="5170616"/>
          </a:xfrm>
          <a:prstGeom prst="rect">
            <a:avLst/>
          </a:prstGeom>
        </p:spPr>
        <p:txBody>
          <a:bodyPr lIns="91425" tIns="91425" rIns="91425" bIns="91425" anchor="t" anchorCtr="0">
            <a:spAutoFit/>
          </a:bodyPr>
          <a:lstStyle/>
          <a:p>
            <a:pPr lvl="0" algn="ctr" rtl="0">
              <a:buNone/>
            </a:pPr>
            <a:r>
              <a:rPr lang="en" u="sng" dirty="0"/>
              <a:t>What Does NOT Work</a:t>
            </a:r>
            <a:r>
              <a:rPr lang="en" u="sng" dirty="0" smtClean="0"/>
              <a:t>?</a:t>
            </a:r>
            <a:endParaRPr lang="en-US" u="sng" dirty="0" smtClean="0"/>
          </a:p>
          <a:p>
            <a:pPr lvl="0" algn="ctr" rtl="0">
              <a:buNone/>
            </a:pPr>
            <a:endParaRPr lang="en-US" dirty="0" smtClean="0"/>
          </a:p>
          <a:p>
            <a:pPr lvl="0" rtl="0">
              <a:buFont typeface="Arial"/>
              <a:buChar char="•"/>
            </a:pPr>
            <a:r>
              <a:rPr lang="en-US" sz="2000" dirty="0" smtClean="0"/>
              <a:t>Getting “in his face”</a:t>
            </a:r>
          </a:p>
          <a:p>
            <a:pPr lvl="0" rtl="0">
              <a:buFont typeface="Arial"/>
              <a:buChar char="•"/>
            </a:pPr>
            <a:r>
              <a:rPr lang="en-US" sz="2000" dirty="0" smtClean="0"/>
              <a:t>Telling him to calm down</a:t>
            </a:r>
          </a:p>
          <a:p>
            <a:pPr lvl="0" rtl="0">
              <a:buFont typeface="Arial"/>
              <a:buChar char="•"/>
            </a:pPr>
            <a:r>
              <a:rPr lang="en-US" sz="2000" dirty="0" smtClean="0"/>
              <a:t>Confronting an issue when agitated</a:t>
            </a:r>
          </a:p>
          <a:p>
            <a:pPr lvl="0" rtl="0">
              <a:buFont typeface="Arial"/>
              <a:buChar char="•"/>
            </a:pPr>
            <a:r>
              <a:rPr lang="en-US" sz="2000" dirty="0" smtClean="0"/>
              <a:t>Talking about personal issues in a group</a:t>
            </a:r>
          </a:p>
          <a:p>
            <a:pPr lvl="0" rtl="0">
              <a:buFont typeface="Arial"/>
              <a:buChar char="•"/>
            </a:pPr>
            <a:r>
              <a:rPr lang="en-US" sz="2000" dirty="0" smtClean="0"/>
              <a:t>Food service (crowded)</a:t>
            </a:r>
          </a:p>
          <a:p>
            <a:pPr lvl="0" rtl="0">
              <a:buFont typeface="Arial"/>
              <a:buChar char="•"/>
            </a:pPr>
            <a:r>
              <a:rPr lang="en-US" sz="2000" dirty="0" smtClean="0"/>
              <a:t>Crowds/chaos, feeling rushed </a:t>
            </a:r>
          </a:p>
          <a:p>
            <a:pPr lvl="0" rtl="0">
              <a:buFont typeface="Arial"/>
              <a:buChar char="•"/>
            </a:pPr>
            <a:r>
              <a:rPr lang="en-US" sz="2000" dirty="0" smtClean="0"/>
              <a:t>Public feedback</a:t>
            </a:r>
          </a:p>
          <a:p>
            <a:pPr lvl="0" rtl="0">
              <a:buFont typeface="Arial"/>
              <a:buChar char="•"/>
            </a:pPr>
            <a:r>
              <a:rPr lang="en-US" sz="2000" dirty="0" smtClean="0"/>
              <a:t>Talking about Jon in his presence without including him</a:t>
            </a:r>
            <a:endParaRPr lang="en" dirty="0"/>
          </a:p>
          <a:p>
            <a:endParaRPr dirty="0"/>
          </a:p>
        </p:txBody>
      </p:sp>
      <p:cxnSp>
        <p:nvCxnSpPr>
          <p:cNvPr id="93" name="Shape 93"/>
          <p:cNvCxnSpPr/>
          <p:nvPr/>
        </p:nvCxnSpPr>
        <p:spPr>
          <a:xfrm>
            <a:off x="4516250" y="50175"/>
            <a:ext cx="0" cy="6841200"/>
          </a:xfrm>
          <a:prstGeom prst="straightConnector1">
            <a:avLst/>
          </a:prstGeom>
          <a:noFill/>
          <a:ln w="19050" cap="flat">
            <a:solidFill>
              <a:schemeClr val="dk2"/>
            </a:solidFill>
            <a:prstDash val="solid"/>
            <a:round/>
            <a:headEnd type="none" w="lg" len="lg"/>
            <a:tailEnd type="none" w="lg" len="lg"/>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p:nvPr/>
        </p:nvSpPr>
        <p:spPr>
          <a:xfrm>
            <a:off x="1250123" y="95955"/>
            <a:ext cx="6444251" cy="1409507"/>
          </a:xfrm>
          <a:prstGeom prst="cloud">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spAutoFit/>
          </a:bodyPr>
          <a:lstStyle/>
          <a:p>
            <a:endParaRPr/>
          </a:p>
        </p:txBody>
      </p:sp>
      <p:sp>
        <p:nvSpPr>
          <p:cNvPr id="99" name="Shape 99"/>
          <p:cNvSpPr txBox="1"/>
          <p:nvPr/>
        </p:nvSpPr>
        <p:spPr>
          <a:xfrm>
            <a:off x="2815400" y="469225"/>
            <a:ext cx="3248400" cy="559499"/>
          </a:xfrm>
          <a:prstGeom prst="rect">
            <a:avLst/>
          </a:prstGeom>
          <a:noFill/>
        </p:spPr>
        <p:txBody>
          <a:bodyPr lIns="91425" tIns="91425" rIns="91425" bIns="91425" anchor="t" anchorCtr="0">
            <a:spAutoFit/>
          </a:bodyPr>
          <a:lstStyle/>
          <a:p>
            <a:pPr algn="ctr">
              <a:buNone/>
            </a:pPr>
            <a:r>
              <a:rPr lang="en" sz="2400" b="1"/>
              <a:t>DREAMS</a:t>
            </a:r>
          </a:p>
        </p:txBody>
      </p:sp>
      <p:sp>
        <p:nvSpPr>
          <p:cNvPr id="100" name="Shape 100"/>
          <p:cNvSpPr txBox="1"/>
          <p:nvPr/>
        </p:nvSpPr>
        <p:spPr>
          <a:xfrm>
            <a:off x="134700" y="1600935"/>
            <a:ext cx="8847599" cy="5089799"/>
          </a:xfrm>
          <a:prstGeom prst="rect">
            <a:avLst/>
          </a:prstGeom>
          <a:noFill/>
        </p:spPr>
        <p:txBody>
          <a:bodyPr lIns="91425" tIns="91425" rIns="91425" bIns="91425" anchor="t" anchorCtr="0">
            <a:spAutoFit/>
          </a:bodyPr>
          <a:lstStyle/>
          <a:p>
            <a:endParaRPr/>
          </a:p>
        </p:txBody>
      </p:sp>
      <p:sp>
        <p:nvSpPr>
          <p:cNvPr id="7" name="TextBox 6"/>
          <p:cNvSpPr txBox="1"/>
          <p:nvPr/>
        </p:nvSpPr>
        <p:spPr>
          <a:xfrm>
            <a:off x="134700" y="4428847"/>
            <a:ext cx="3619976" cy="1631216"/>
          </a:xfrm>
          <a:prstGeom prst="rect">
            <a:avLst/>
          </a:prstGeom>
          <a:noFill/>
        </p:spPr>
        <p:txBody>
          <a:bodyPr wrap="none" rtlCol="0">
            <a:spAutoFit/>
          </a:bodyPr>
          <a:lstStyle/>
          <a:p>
            <a:r>
              <a:rPr lang="en-US" sz="2000" dirty="0" smtClean="0"/>
              <a:t>Getting a job after graduation</a:t>
            </a:r>
          </a:p>
          <a:p>
            <a:r>
              <a:rPr lang="en-US" sz="2000" dirty="0" smtClean="0"/>
              <a:t>Perhaps TA/ working with kids</a:t>
            </a:r>
          </a:p>
          <a:p>
            <a:r>
              <a:rPr lang="en-US" sz="2000" dirty="0" smtClean="0"/>
              <a:t>Building/ construction</a:t>
            </a:r>
          </a:p>
          <a:p>
            <a:r>
              <a:rPr lang="en-US" sz="2000" dirty="0" smtClean="0"/>
              <a:t>Stage crew (theater)</a:t>
            </a:r>
          </a:p>
          <a:p>
            <a:endParaRPr lang="en-US" sz="2000" dirty="0"/>
          </a:p>
        </p:txBody>
      </p:sp>
      <p:sp>
        <p:nvSpPr>
          <p:cNvPr id="8" name="TextBox 7"/>
          <p:cNvSpPr txBox="1"/>
          <p:nvPr/>
        </p:nvSpPr>
        <p:spPr>
          <a:xfrm>
            <a:off x="4620708" y="1970899"/>
            <a:ext cx="4091360" cy="400110"/>
          </a:xfrm>
          <a:prstGeom prst="rect">
            <a:avLst/>
          </a:prstGeom>
          <a:noFill/>
        </p:spPr>
        <p:txBody>
          <a:bodyPr wrap="none" rtlCol="0">
            <a:spAutoFit/>
          </a:bodyPr>
          <a:lstStyle/>
          <a:p>
            <a:r>
              <a:rPr lang="en-US" sz="2000" dirty="0" smtClean="0"/>
              <a:t>Live in his own place by the beach</a:t>
            </a:r>
          </a:p>
        </p:txBody>
      </p:sp>
      <p:sp>
        <p:nvSpPr>
          <p:cNvPr id="9" name="TextBox 8"/>
          <p:cNvSpPr txBox="1"/>
          <p:nvPr/>
        </p:nvSpPr>
        <p:spPr>
          <a:xfrm>
            <a:off x="695289" y="3416226"/>
            <a:ext cx="2834680" cy="707886"/>
          </a:xfrm>
          <a:prstGeom prst="rect">
            <a:avLst/>
          </a:prstGeom>
          <a:noFill/>
        </p:spPr>
        <p:txBody>
          <a:bodyPr wrap="none" rtlCol="0">
            <a:spAutoFit/>
          </a:bodyPr>
          <a:lstStyle/>
          <a:p>
            <a:r>
              <a:rPr lang="en-US" sz="2000" dirty="0" smtClean="0"/>
              <a:t>Wants his own family;</a:t>
            </a:r>
          </a:p>
          <a:p>
            <a:r>
              <a:rPr lang="en-US" sz="2000" dirty="0" smtClean="0"/>
              <a:t>married and with 2 kids</a:t>
            </a:r>
            <a:endParaRPr lang="en-US" sz="2000" dirty="0"/>
          </a:p>
        </p:txBody>
      </p:sp>
      <p:sp>
        <p:nvSpPr>
          <p:cNvPr id="10" name="TextBox 9"/>
          <p:cNvSpPr txBox="1"/>
          <p:nvPr/>
        </p:nvSpPr>
        <p:spPr>
          <a:xfrm>
            <a:off x="6926328" y="4977667"/>
            <a:ext cx="2055971" cy="707886"/>
          </a:xfrm>
          <a:prstGeom prst="rect">
            <a:avLst/>
          </a:prstGeom>
          <a:noFill/>
        </p:spPr>
        <p:txBody>
          <a:bodyPr wrap="square" rtlCol="0">
            <a:spAutoFit/>
          </a:bodyPr>
          <a:lstStyle/>
          <a:p>
            <a:r>
              <a:rPr lang="en-US" sz="2000" dirty="0" smtClean="0"/>
              <a:t>Being a singer or musician</a:t>
            </a:r>
            <a:endParaRPr lang="en-US" sz="2000" dirty="0"/>
          </a:p>
        </p:txBody>
      </p:sp>
      <p:sp>
        <p:nvSpPr>
          <p:cNvPr id="11" name="TextBox 10"/>
          <p:cNvSpPr txBox="1"/>
          <p:nvPr/>
        </p:nvSpPr>
        <p:spPr>
          <a:xfrm>
            <a:off x="591039" y="1770844"/>
            <a:ext cx="2579402" cy="400110"/>
          </a:xfrm>
          <a:prstGeom prst="rect">
            <a:avLst/>
          </a:prstGeom>
          <a:noFill/>
        </p:spPr>
        <p:txBody>
          <a:bodyPr wrap="none" rtlCol="0">
            <a:spAutoFit/>
          </a:bodyPr>
          <a:lstStyle/>
          <a:p>
            <a:r>
              <a:rPr lang="en-US" sz="2000" dirty="0" smtClean="0"/>
              <a:t>Get a driver’s license</a:t>
            </a:r>
            <a:endParaRPr lang="en-US" sz="2000" dirty="0"/>
          </a:p>
        </p:txBody>
      </p:sp>
      <p:pic>
        <p:nvPicPr>
          <p:cNvPr id="12" name="Picture 11"/>
          <p:cNvPicPr>
            <a:picLocks noChangeAspect="1"/>
          </p:cNvPicPr>
          <p:nvPr/>
        </p:nvPicPr>
        <p:blipFill>
          <a:blip r:embed="rId3"/>
          <a:stretch>
            <a:fillRect/>
          </a:stretch>
        </p:blipFill>
        <p:spPr>
          <a:xfrm>
            <a:off x="1250122" y="2170954"/>
            <a:ext cx="1810824" cy="1149424"/>
          </a:xfrm>
          <a:prstGeom prst="rect">
            <a:avLst/>
          </a:prstGeom>
        </p:spPr>
      </p:pic>
      <p:pic>
        <p:nvPicPr>
          <p:cNvPr id="13" name="Picture 12"/>
          <p:cNvPicPr>
            <a:picLocks noChangeAspect="1"/>
          </p:cNvPicPr>
          <p:nvPr/>
        </p:nvPicPr>
        <p:blipFill>
          <a:blip r:embed="rId4"/>
          <a:stretch>
            <a:fillRect/>
          </a:stretch>
        </p:blipFill>
        <p:spPr>
          <a:xfrm>
            <a:off x="5468213" y="2579673"/>
            <a:ext cx="2226161" cy="1481409"/>
          </a:xfrm>
          <a:prstGeom prst="rect">
            <a:avLst/>
          </a:prstGeom>
        </p:spPr>
      </p:pic>
      <p:pic>
        <p:nvPicPr>
          <p:cNvPr id="14" name="Picture 13"/>
          <p:cNvPicPr>
            <a:picLocks noChangeAspect="1"/>
          </p:cNvPicPr>
          <p:nvPr/>
        </p:nvPicPr>
        <p:blipFill>
          <a:blip r:embed="rId5"/>
          <a:stretch>
            <a:fillRect/>
          </a:stretch>
        </p:blipFill>
        <p:spPr>
          <a:xfrm>
            <a:off x="3529969" y="3262525"/>
            <a:ext cx="1150263" cy="861587"/>
          </a:xfrm>
          <a:prstGeom prst="rect">
            <a:avLst/>
          </a:prstGeom>
        </p:spPr>
      </p:pic>
      <p:pic>
        <p:nvPicPr>
          <p:cNvPr id="15" name="Picture 14"/>
          <p:cNvPicPr>
            <a:picLocks noChangeAspect="1"/>
          </p:cNvPicPr>
          <p:nvPr/>
        </p:nvPicPr>
        <p:blipFill>
          <a:blip r:embed="rId6"/>
          <a:stretch>
            <a:fillRect/>
          </a:stretch>
        </p:blipFill>
        <p:spPr>
          <a:xfrm>
            <a:off x="5261724" y="4710710"/>
            <a:ext cx="1604152" cy="1067490"/>
          </a:xfrm>
          <a:prstGeom prst="rect">
            <a:avLst/>
          </a:prstGeom>
        </p:spPr>
      </p:pic>
      <p:pic>
        <p:nvPicPr>
          <p:cNvPr id="17" name="Picture 16"/>
          <p:cNvPicPr>
            <a:picLocks noChangeAspect="1"/>
          </p:cNvPicPr>
          <p:nvPr/>
        </p:nvPicPr>
        <p:blipFill>
          <a:blip r:embed="rId7"/>
          <a:stretch>
            <a:fillRect/>
          </a:stretch>
        </p:blipFill>
        <p:spPr>
          <a:xfrm>
            <a:off x="3170441" y="5244455"/>
            <a:ext cx="1504592" cy="943019"/>
          </a:xfrm>
          <a:prstGeom prst="rect">
            <a:avLst/>
          </a:prstGeom>
        </p:spPr>
      </p:pic>
      <p:pic>
        <p:nvPicPr>
          <p:cNvPr id="18" name="Picture 17"/>
          <p:cNvPicPr>
            <a:picLocks noChangeAspect="1"/>
          </p:cNvPicPr>
          <p:nvPr/>
        </p:nvPicPr>
        <p:blipFill>
          <a:blip r:embed="rId8"/>
          <a:stretch>
            <a:fillRect/>
          </a:stretch>
        </p:blipFill>
        <p:spPr>
          <a:xfrm>
            <a:off x="1250122" y="5685553"/>
            <a:ext cx="1565277" cy="1172447"/>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Shape 105"/>
          <p:cNvGraphicFramePr/>
          <p:nvPr/>
        </p:nvGraphicFramePr>
        <p:xfrm>
          <a:off x="338925" y="467176"/>
          <a:ext cx="8538375" cy="7223728"/>
        </p:xfrm>
        <a:graphic>
          <a:graphicData uri="http://schemas.openxmlformats.org/drawingml/2006/table">
            <a:tbl>
              <a:tblPr>
                <a:noFill/>
                <a:tableStyleId>{5EDD04FD-CB18-4733-AA20-628637F7C170}</a:tableStyleId>
              </a:tblPr>
              <a:tblGrid>
                <a:gridCol w="2846125"/>
                <a:gridCol w="2846125"/>
                <a:gridCol w="2846125"/>
              </a:tblGrid>
              <a:tr h="6297292">
                <a:tc>
                  <a:txBody>
                    <a:bodyPr/>
                    <a:lstStyle/>
                    <a:p>
                      <a:pPr algn="ctr">
                        <a:buNone/>
                      </a:pPr>
                      <a:r>
                        <a:rPr lang="en" sz="1400" u="sng" dirty="0" smtClean="0"/>
                        <a:t>WHO</a:t>
                      </a:r>
                      <a:endParaRPr lang="en-US" sz="1400" u="sng" dirty="0" smtClean="0"/>
                    </a:p>
                    <a:p>
                      <a:pPr algn="ctr">
                        <a:buNone/>
                      </a:pPr>
                      <a:endParaRPr lang="en-US" sz="1400" u="sng" dirty="0" smtClean="0"/>
                    </a:p>
                    <a:p>
                      <a:pPr marL="342900" indent="-342900" algn="l">
                        <a:buFont typeface="Arial"/>
                        <a:buChar char="•"/>
                      </a:pPr>
                      <a:r>
                        <a:rPr lang="en-US" sz="1400" u="none" dirty="0" smtClean="0"/>
                        <a:t>Jon, USC staff</a:t>
                      </a:r>
                      <a:r>
                        <a:rPr lang="en-US" sz="1400" u="none" baseline="0" dirty="0" smtClean="0"/>
                        <a:t> </a:t>
                      </a:r>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r>
                        <a:rPr lang="en-US" sz="1400" u="none" baseline="0" dirty="0" smtClean="0"/>
                        <a:t>Jon, USC staff </a:t>
                      </a:r>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r>
                        <a:rPr lang="en-US" sz="1400" u="none" baseline="0" dirty="0" smtClean="0"/>
                        <a:t>Jon, parents, Regional Center</a:t>
                      </a:r>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r>
                        <a:rPr lang="en-US" sz="1400" u="none" baseline="0" dirty="0" smtClean="0"/>
                        <a:t>Jon, Girlfriend</a:t>
                      </a:r>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r>
                        <a:rPr lang="en-US" sz="1400" u="none" baseline="0" dirty="0" smtClean="0"/>
                        <a:t>Jon </a:t>
                      </a:r>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endParaRPr lang="en-US" sz="1400" u="none" baseline="0" dirty="0" smtClean="0"/>
                    </a:p>
                    <a:p>
                      <a:pPr marL="342900" indent="-342900" algn="l">
                        <a:buFont typeface="Arial"/>
                        <a:buChar char="•"/>
                      </a:pPr>
                      <a:r>
                        <a:rPr lang="en-US" sz="1400" u="none" baseline="0" dirty="0" smtClean="0"/>
                        <a:t>Jon, USC staff, Regional Center</a:t>
                      </a:r>
                    </a:p>
                    <a:p>
                      <a:pPr marL="342900" indent="-342900" algn="l">
                        <a:buFont typeface="Arial"/>
                        <a:buChar char="•"/>
                      </a:pPr>
                      <a:endParaRPr lang="en-US" sz="1400" u="none" dirty="0" smtClean="0"/>
                    </a:p>
                    <a:p>
                      <a:pPr algn="ctr">
                        <a:buNone/>
                      </a:pPr>
                      <a:endParaRPr lang="en-US" sz="1400" u="sng" dirty="0" smtClean="0"/>
                    </a:p>
                    <a:p>
                      <a:pPr algn="ctr">
                        <a:buNone/>
                      </a:pPr>
                      <a:endParaRPr lang="en" sz="1400" u="sng" dirty="0"/>
                    </a:p>
                  </a:txBody>
                  <a:tcPr marL="91425" marR="91425" marT="91425" marB="91425"/>
                </a:tc>
                <a:tc>
                  <a:txBody>
                    <a:bodyPr/>
                    <a:lstStyle/>
                    <a:p>
                      <a:pPr lvl="0" algn="ctr" rtl="0">
                        <a:buNone/>
                      </a:pPr>
                      <a:r>
                        <a:rPr lang="en" sz="1400" u="sng" dirty="0" smtClean="0"/>
                        <a:t>WHAT</a:t>
                      </a:r>
                      <a:endParaRPr lang="en-US" sz="1400" u="sng" dirty="0" smtClean="0"/>
                    </a:p>
                    <a:p>
                      <a:pPr lvl="0" algn="ctr" rtl="0">
                        <a:buNone/>
                      </a:pPr>
                      <a:endParaRPr lang="en-US" sz="1400" u="sng" dirty="0" smtClean="0"/>
                    </a:p>
                    <a:p>
                      <a:pPr marL="342900" lvl="0" indent="-342900" algn="l" rtl="0">
                        <a:buFont typeface="Arial"/>
                        <a:buChar char="•"/>
                      </a:pPr>
                      <a:r>
                        <a:rPr lang="en-US" sz="1400" u="none" dirty="0" smtClean="0"/>
                        <a:t>Get</a:t>
                      </a:r>
                      <a:r>
                        <a:rPr lang="en-US" sz="1400" u="none" baseline="0" dirty="0" smtClean="0"/>
                        <a:t> a driver’s license (take written test – book learning, behind the wheel training) or mobility training</a:t>
                      </a:r>
                    </a:p>
                    <a:p>
                      <a:pPr marL="342900" lvl="0" indent="-342900" algn="l" rtl="0">
                        <a:buFont typeface="Arial"/>
                        <a:buChar char="•"/>
                      </a:pPr>
                      <a:endParaRPr lang="en-US" sz="1400" u="none" baseline="0" dirty="0" smtClean="0"/>
                    </a:p>
                    <a:p>
                      <a:pPr marL="342900" lvl="0" indent="-342900" algn="l" rtl="0">
                        <a:buFont typeface="Arial"/>
                        <a:buChar char="•"/>
                      </a:pPr>
                      <a:endParaRPr lang="en-US" sz="1400" u="none" baseline="0" dirty="0" smtClean="0"/>
                    </a:p>
                    <a:p>
                      <a:pPr marL="342900" lvl="0" indent="-342900" algn="l" rtl="0">
                        <a:buFont typeface="Arial"/>
                        <a:buChar char="•"/>
                      </a:pPr>
                      <a:r>
                        <a:rPr lang="en-US" sz="1400" u="none" baseline="0" dirty="0" smtClean="0"/>
                        <a:t>Get a job with support, continue with tours of programs</a:t>
                      </a:r>
                    </a:p>
                    <a:p>
                      <a:pPr marL="342900" lvl="0" indent="-342900" algn="l" rtl="0">
                        <a:buFont typeface="Arial"/>
                        <a:buChar char="•"/>
                      </a:pPr>
                      <a:endParaRPr lang="en-US" sz="1400" u="none" baseline="0" dirty="0" smtClean="0"/>
                    </a:p>
                    <a:p>
                      <a:pPr marL="342900" lvl="0" indent="-342900" algn="l" rtl="0">
                        <a:buFont typeface="Arial"/>
                        <a:buChar char="•"/>
                      </a:pPr>
                      <a:r>
                        <a:rPr lang="en-US" sz="1400" u="none" baseline="0" dirty="0" smtClean="0"/>
                        <a:t>Move to a less restrictive </a:t>
                      </a:r>
                      <a:r>
                        <a:rPr lang="en-US" sz="1400" u="none" baseline="0" smtClean="0"/>
                        <a:t>living environment (Independent living)</a:t>
                      </a:r>
                    </a:p>
                    <a:p>
                      <a:pPr marL="342900" lvl="0" indent="-342900" algn="l" rtl="0">
                        <a:buFont typeface="Arial"/>
                        <a:buChar char="•"/>
                      </a:pPr>
                      <a:endParaRPr lang="en-US" sz="1400" u="none" baseline="0" dirty="0" smtClean="0"/>
                    </a:p>
                    <a:p>
                      <a:pPr marL="342900" lvl="0" indent="-342900" algn="l" rtl="0">
                        <a:buFont typeface="Arial"/>
                        <a:buChar char="•"/>
                      </a:pPr>
                      <a:endParaRPr lang="en-US" sz="1400" u="none" baseline="0" dirty="0" smtClean="0"/>
                    </a:p>
                    <a:p>
                      <a:pPr marL="342900" lvl="0" indent="-342900" algn="l" rtl="0">
                        <a:buFont typeface="Arial"/>
                        <a:buChar char="•"/>
                      </a:pPr>
                      <a:r>
                        <a:rPr lang="en-US" sz="1400" u="none" baseline="0" dirty="0" smtClean="0"/>
                        <a:t>Get married</a:t>
                      </a:r>
                    </a:p>
                    <a:p>
                      <a:pPr marL="342900" lvl="0" indent="-342900" algn="l" rtl="0">
                        <a:buFont typeface="Arial"/>
                        <a:buChar char="•"/>
                      </a:pPr>
                      <a:endParaRPr lang="en-US" sz="1400" u="none" baseline="0" dirty="0" smtClean="0"/>
                    </a:p>
                    <a:p>
                      <a:pPr marL="342900" lvl="0" indent="-342900" algn="l" rtl="0">
                        <a:buFont typeface="Arial"/>
                        <a:buChar char="•"/>
                      </a:pPr>
                      <a:endParaRPr lang="en-US" sz="1400" u="none" baseline="0" dirty="0" smtClean="0"/>
                    </a:p>
                    <a:p>
                      <a:pPr marL="342900" lvl="0" indent="-342900" algn="l" rtl="0">
                        <a:buFont typeface="Arial"/>
                        <a:buChar char="•"/>
                      </a:pPr>
                      <a:r>
                        <a:rPr lang="en-US" sz="1400" u="none" baseline="0" dirty="0" smtClean="0"/>
                        <a:t>Research sports and dance options (leisure activities)</a:t>
                      </a:r>
                    </a:p>
                    <a:p>
                      <a:pPr marL="342900" lvl="0" indent="-342900" algn="l" rtl="0">
                        <a:buFont typeface="Arial"/>
                        <a:buChar char="•"/>
                      </a:pPr>
                      <a:endParaRPr lang="en-US" sz="1400" u="none" baseline="0" dirty="0" smtClean="0"/>
                    </a:p>
                    <a:p>
                      <a:pPr marL="342900" lvl="0" indent="-342900" algn="l" rtl="0">
                        <a:buFont typeface="Arial"/>
                        <a:buNone/>
                      </a:pPr>
                      <a:endParaRPr lang="en-US" sz="1400" u="none" baseline="0" dirty="0" smtClean="0"/>
                    </a:p>
                    <a:p>
                      <a:pPr marL="342900" lvl="0" indent="-342900" algn="l" rtl="0">
                        <a:buFont typeface="Arial"/>
                        <a:buChar char="•"/>
                      </a:pPr>
                      <a:r>
                        <a:rPr lang="en-US" sz="1400" u="none" baseline="0" dirty="0" smtClean="0"/>
                        <a:t>Take classes of interest (music, computers, construction)</a:t>
                      </a:r>
                      <a:endParaRPr lang="en" sz="1400" u="none" dirty="0"/>
                    </a:p>
                    <a:p>
                      <a:endParaRPr sz="1400" dirty="0"/>
                    </a:p>
                    <a:p>
                      <a:endParaRPr sz="1400" dirty="0"/>
                    </a:p>
                  </a:txBody>
                  <a:tcPr marL="91425" marR="91425" marT="91425" marB="91425"/>
                </a:tc>
                <a:tc>
                  <a:txBody>
                    <a:bodyPr/>
                    <a:lstStyle/>
                    <a:p>
                      <a:pPr lvl="0" algn="ctr" rtl="0">
                        <a:buNone/>
                      </a:pPr>
                      <a:r>
                        <a:rPr lang="en" sz="1400" u="sng" dirty="0" smtClean="0"/>
                        <a:t>WHEN</a:t>
                      </a:r>
                      <a:endParaRPr lang="en-US" sz="1400" u="sng" dirty="0" smtClean="0"/>
                    </a:p>
                    <a:p>
                      <a:pPr lvl="0" algn="ctr" rtl="0">
                        <a:buNone/>
                      </a:pPr>
                      <a:endParaRPr lang="en-US" sz="1400" u="sng" dirty="0" smtClean="0"/>
                    </a:p>
                    <a:p>
                      <a:pPr marL="342900" indent="-342900">
                        <a:buFont typeface="Arial"/>
                        <a:buChar char="•"/>
                      </a:pPr>
                      <a:r>
                        <a:rPr lang="en-US" sz="1400" b="0" i="0" u="none" strike="noStrike" cap="none" baseline="0" dirty="0" smtClean="0">
                          <a:solidFill>
                            <a:schemeClr val="tx1"/>
                          </a:solidFill>
                          <a:latin typeface="+mn-lt"/>
                          <a:ea typeface="+mn-ea"/>
                          <a:cs typeface="+mn-cs"/>
                          <a:sym typeface="Arial"/>
                        </a:rPr>
                        <a:t>Start</a:t>
                      </a:r>
                      <a:r>
                        <a:rPr lang="en-US" sz="1400" u="none" baseline="0" dirty="0" smtClean="0"/>
                        <a:t> after Winter Break</a:t>
                      </a:r>
                    </a:p>
                    <a:p>
                      <a:pPr>
                        <a:buFont typeface="Arial"/>
                        <a:buChar char="•"/>
                      </a:pPr>
                      <a:endParaRPr lang="en-US" sz="1400" u="none" baseline="0" dirty="0" smtClean="0"/>
                    </a:p>
                    <a:p>
                      <a:pPr>
                        <a:buFont typeface="Arial"/>
                        <a:buChar char="•"/>
                      </a:pPr>
                      <a:endParaRPr lang="en-US" sz="1400" u="none" baseline="0" dirty="0" smtClean="0"/>
                    </a:p>
                    <a:p>
                      <a:pPr>
                        <a:buFont typeface="Arial"/>
                        <a:buNone/>
                      </a:pPr>
                      <a:endParaRPr lang="en-US" sz="1400" u="none" baseline="0" dirty="0" smtClean="0"/>
                    </a:p>
                    <a:p>
                      <a:pPr marL="342900" indent="-342900">
                        <a:buFont typeface="Arial"/>
                        <a:buChar char="•"/>
                      </a:pPr>
                      <a:endParaRPr lang="en-US" sz="1400" u="none" baseline="0" dirty="0" smtClean="0"/>
                    </a:p>
                    <a:p>
                      <a:pPr marL="342900" indent="-342900">
                        <a:buFont typeface="Arial"/>
                        <a:buChar char="•"/>
                      </a:pPr>
                      <a:endParaRPr lang="en-US" sz="1400" u="none" baseline="0" dirty="0" smtClean="0"/>
                    </a:p>
                    <a:p>
                      <a:pPr marL="342900" indent="-342900">
                        <a:buFont typeface="Arial"/>
                        <a:buChar char="•"/>
                      </a:pPr>
                      <a:r>
                        <a:rPr lang="en-US" sz="1400" u="none" baseline="0" dirty="0" smtClean="0"/>
                        <a:t>Touring programs that offer Supported Employment (ongoing through March)</a:t>
                      </a:r>
                    </a:p>
                    <a:p>
                      <a:pPr>
                        <a:buFont typeface="Arial"/>
                        <a:buNone/>
                      </a:pPr>
                      <a:endParaRPr lang="en-US" sz="1400" u="none" baseline="0" dirty="0" smtClean="0"/>
                    </a:p>
                    <a:p>
                      <a:pPr marL="342900" indent="-342900">
                        <a:buFont typeface="Arial"/>
                        <a:buChar char="•"/>
                      </a:pPr>
                      <a:r>
                        <a:rPr lang="en-US" sz="1400" u="none" dirty="0" smtClean="0"/>
                        <a:t>Goal is to do this by age 25</a:t>
                      </a:r>
                    </a:p>
                    <a:p>
                      <a:pPr marL="342900" indent="-342900">
                        <a:buFont typeface="Arial"/>
                        <a:buChar char="•"/>
                      </a:pPr>
                      <a:endParaRPr lang="en-US" sz="1400" u="none" dirty="0" smtClean="0"/>
                    </a:p>
                    <a:p>
                      <a:pPr marL="342900" indent="-342900">
                        <a:buFont typeface="Arial"/>
                        <a:buChar char="•"/>
                      </a:pPr>
                      <a:endParaRPr lang="en-US" sz="1400" u="none" dirty="0" smtClean="0"/>
                    </a:p>
                    <a:p>
                      <a:pPr marL="342900" indent="-342900">
                        <a:buFont typeface="Arial"/>
                        <a:buChar char="•"/>
                      </a:pPr>
                      <a:endParaRPr lang="en-US" sz="1400" u="none" dirty="0" smtClean="0"/>
                    </a:p>
                    <a:p>
                      <a:pPr marL="342900" indent="-342900">
                        <a:buFont typeface="Arial"/>
                        <a:buNone/>
                      </a:pPr>
                      <a:endParaRPr lang="en-US" sz="1400" u="none" dirty="0" smtClean="0"/>
                    </a:p>
                    <a:p>
                      <a:pPr marL="342900" indent="-342900">
                        <a:buFont typeface="Arial"/>
                        <a:buChar char="•"/>
                      </a:pPr>
                      <a:r>
                        <a:rPr lang="en-US" sz="1400" u="none" dirty="0" smtClean="0"/>
                        <a:t>After getting</a:t>
                      </a:r>
                      <a:r>
                        <a:rPr lang="en-US" sz="1400" u="none" baseline="0" dirty="0" smtClean="0"/>
                        <a:t> and maintaining a stable job</a:t>
                      </a:r>
                    </a:p>
                    <a:p>
                      <a:pPr marL="342900" indent="-342900">
                        <a:buFont typeface="Arial"/>
                        <a:buChar char="•"/>
                      </a:pPr>
                      <a:endParaRPr lang="en-US" sz="1400" u="none" baseline="0" dirty="0" smtClean="0"/>
                    </a:p>
                    <a:p>
                      <a:pPr marL="342900" indent="-342900">
                        <a:buFont typeface="Arial"/>
                        <a:buChar char="•"/>
                      </a:pPr>
                      <a:r>
                        <a:rPr lang="en-US" sz="1400" u="none" dirty="0" smtClean="0"/>
                        <a:t>Sign</a:t>
                      </a:r>
                      <a:r>
                        <a:rPr lang="en-US" sz="1400" u="none" baseline="0" dirty="0" smtClean="0"/>
                        <a:t> up for dance class at Rubios Dance Studio by March</a:t>
                      </a:r>
                      <a:endParaRPr lang="en-US" sz="1400" u="none" dirty="0" smtClean="0"/>
                    </a:p>
                    <a:p>
                      <a:pPr marL="342900" indent="-342900">
                        <a:buFont typeface="Arial"/>
                        <a:buNone/>
                      </a:pPr>
                      <a:endParaRPr lang="en-US" sz="1400" u="none" dirty="0" smtClean="0"/>
                    </a:p>
                    <a:p>
                      <a:pPr marL="342900" indent="-342900">
                        <a:buFont typeface="Arial"/>
                        <a:buChar char="•"/>
                      </a:pPr>
                      <a:r>
                        <a:rPr lang="en-US" sz="1400" u="none" dirty="0" smtClean="0"/>
                        <a:t>Attend tours of local schools and research programs that offer classes of interest by March </a:t>
                      </a:r>
                    </a:p>
                    <a:p>
                      <a:pPr marL="342900" indent="-342900">
                        <a:buFont typeface="Arial"/>
                        <a:buNone/>
                      </a:pPr>
                      <a:endParaRPr lang="en-US" sz="1400" u="none" dirty="0" smtClean="0"/>
                    </a:p>
                    <a:p>
                      <a:pPr marL="342900" indent="-342900">
                        <a:buFont typeface="Arial"/>
                        <a:buChar char="•"/>
                      </a:pPr>
                      <a:endParaRPr lang="en-US" sz="1400" u="none" dirty="0" smtClean="0"/>
                    </a:p>
                    <a:p>
                      <a:pPr marL="342900" indent="-342900">
                        <a:buFont typeface="Arial"/>
                        <a:buChar char="•"/>
                      </a:pPr>
                      <a:endParaRPr sz="1400" u="none" dirty="0" smtClean="0"/>
                    </a:p>
                    <a:p>
                      <a:endParaRPr lang="en-US" sz="1400" dirty="0" smtClean="0"/>
                    </a:p>
                    <a:p>
                      <a:endParaRPr sz="1400" dirty="0"/>
                    </a:p>
                  </a:txBody>
                  <a:tcPr marL="91425" marR="91425" marT="91425" marB="91425"/>
                </a:tc>
              </a:tr>
            </a:tbl>
          </a:graphicData>
        </a:graphic>
      </p:graphicFrame>
      <p:sp>
        <p:nvSpPr>
          <p:cNvPr id="106" name="Shape 106"/>
          <p:cNvSpPr txBox="1"/>
          <p:nvPr/>
        </p:nvSpPr>
        <p:spPr>
          <a:xfrm>
            <a:off x="2761250" y="0"/>
            <a:ext cx="3663599" cy="577499"/>
          </a:xfrm>
          <a:prstGeom prst="rect">
            <a:avLst/>
          </a:prstGeom>
          <a:noFill/>
        </p:spPr>
        <p:txBody>
          <a:bodyPr lIns="91425" tIns="91425" rIns="91425" bIns="91425" anchor="t" anchorCtr="0">
            <a:spAutoFit/>
          </a:bodyPr>
          <a:lstStyle/>
          <a:p>
            <a:pPr algn="ctr">
              <a:buNone/>
            </a:pPr>
            <a:r>
              <a:rPr lang="en" sz="2400" dirty="0"/>
              <a:t>PLANS</a:t>
            </a:r>
          </a:p>
        </p:txBody>
      </p:sp>
    </p:spTree>
  </p:cSld>
  <p:clrMapOvr>
    <a:masterClrMapping/>
  </p:clrMapOvr>
  <p:transition spd="slow">
    <p:cut/>
  </p:transition>
</p:sld>
</file>

<file path=ppt/theme/theme1.xml><?xml version="1.0" encoding="utf-8"?>
<a:theme xmlns:a="http://schemas.openxmlformats.org/drawingml/2006/main">
  <a:themeElements>
    <a:clrScheme name="Custom 506">
      <a:dk1>
        <a:srgbClr val="000000"/>
      </a:dk1>
      <a:lt1>
        <a:srgbClr val="FFFFFF"/>
      </a:lt1>
      <a:dk2>
        <a:srgbClr val="00387E"/>
      </a:dk2>
      <a:lt2>
        <a:srgbClr val="C6DFFF"/>
      </a:lt2>
      <a:accent1>
        <a:srgbClr val="4F81BD"/>
      </a:accent1>
      <a:accent2>
        <a:srgbClr val="C0504D"/>
      </a:accent2>
      <a:accent3>
        <a:srgbClr val="9BBB59"/>
      </a:accent3>
      <a:accent4>
        <a:srgbClr val="8064A2"/>
      </a:accent4>
      <a:accent5>
        <a:srgbClr val="4BACC6"/>
      </a:accent5>
      <a:accent6>
        <a:srgbClr val="F79646"/>
      </a:accent6>
      <a:hlink>
        <a:srgbClr val="00387E"/>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1076</TotalTime>
  <Words>1006</Words>
  <Application>Microsoft Office PowerPoint</Application>
  <PresentationFormat>On-screen Show (4:3)</PresentationFormat>
  <Paragraphs>181</Paragraphs>
  <Slides>10</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6" baseType="lpstr">
      <vt:lpstr>Arial</vt:lpstr>
      <vt:lpstr>Courier New</vt:lpstr>
      <vt:lpstr>Trebuchet MS</vt:lpstr>
      <vt:lpstr>Wingdings</vt:lpstr>
      <vt:lpstr/>
      <vt:lpstr>Document</vt:lpstr>
      <vt:lpstr>MAP planning using a computer</vt:lpstr>
      <vt:lpstr>Jon's Future  Planning Meeting</vt:lpstr>
      <vt:lpstr>PowerPoint Presentation</vt:lpstr>
      <vt:lpstr>PowerPoint Presentation</vt:lpstr>
      <vt:lpstr>Jon's Strengths</vt:lpstr>
      <vt:lpstr>Jon's Activities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Erik's Future  Planning Meeting</dc:title>
  <dc:creator>Fannie</dc:creator>
  <cp:lastModifiedBy>Fannie</cp:lastModifiedBy>
  <cp:revision>35</cp:revision>
  <dcterms:created xsi:type="dcterms:W3CDTF">2014-01-17T16:36:09Z</dcterms:created>
  <dcterms:modified xsi:type="dcterms:W3CDTF">2014-08-19T19:48:21Z</dcterms:modified>
</cp:coreProperties>
</file>