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mp4" ContentType="vide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5" r:id="rId1"/>
  </p:sldMasterIdLst>
  <p:notesMasterIdLst>
    <p:notesMasterId r:id="rId43"/>
  </p:notesMasterIdLst>
  <p:handoutMasterIdLst>
    <p:handoutMasterId r:id="rId44"/>
  </p:handoutMasterIdLst>
  <p:sldIdLst>
    <p:sldId id="260" r:id="rId2"/>
    <p:sldId id="269" r:id="rId3"/>
    <p:sldId id="271" r:id="rId4"/>
    <p:sldId id="270" r:id="rId5"/>
    <p:sldId id="272" r:id="rId6"/>
    <p:sldId id="293" r:id="rId7"/>
    <p:sldId id="273" r:id="rId8"/>
    <p:sldId id="287" r:id="rId9"/>
    <p:sldId id="331" r:id="rId10"/>
    <p:sldId id="285" r:id="rId11"/>
    <p:sldId id="294" r:id="rId12"/>
    <p:sldId id="295" r:id="rId13"/>
    <p:sldId id="288" r:id="rId14"/>
    <p:sldId id="297" r:id="rId15"/>
    <p:sldId id="299" r:id="rId16"/>
    <p:sldId id="300" r:id="rId17"/>
    <p:sldId id="301" r:id="rId18"/>
    <p:sldId id="302" r:id="rId19"/>
    <p:sldId id="303" r:id="rId20"/>
    <p:sldId id="304" r:id="rId21"/>
    <p:sldId id="330" r:id="rId22"/>
    <p:sldId id="308" r:id="rId23"/>
    <p:sldId id="309" r:id="rId24"/>
    <p:sldId id="310" r:id="rId25"/>
    <p:sldId id="311" r:id="rId26"/>
    <p:sldId id="312" r:id="rId27"/>
    <p:sldId id="322" r:id="rId28"/>
    <p:sldId id="323" r:id="rId29"/>
    <p:sldId id="324" r:id="rId30"/>
    <p:sldId id="325" r:id="rId31"/>
    <p:sldId id="326" r:id="rId32"/>
    <p:sldId id="327" r:id="rId33"/>
    <p:sldId id="328" r:id="rId34"/>
    <p:sldId id="329" r:id="rId35"/>
    <p:sldId id="334" r:id="rId36"/>
    <p:sldId id="335" r:id="rId37"/>
    <p:sldId id="332" r:id="rId38"/>
    <p:sldId id="333" r:id="rId39"/>
    <p:sldId id="306" r:id="rId40"/>
    <p:sldId id="305" r:id="rId41"/>
    <p:sldId id="296"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87" autoAdjust="0"/>
  </p:normalViewPr>
  <p:slideViewPr>
    <p:cSldViewPr snapToGrid="0">
      <p:cViewPr>
        <p:scale>
          <a:sx n="110" d="100"/>
          <a:sy n="110" d="100"/>
        </p:scale>
        <p:origin x="-1056" y="-80"/>
      </p:cViewPr>
      <p:guideLst>
        <p:guide orient="horz" pos="1620"/>
        <p:guide orient="horz" pos="1560"/>
        <p:guide orient="horz" pos="2129"/>
        <p:guide pos="4889"/>
        <p:guide pos="2881"/>
        <p:guide pos="192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9B391-AB36-4EEE-9976-1680B6A13F82}" type="doc">
      <dgm:prSet loTypeId="urn:microsoft.com/office/officeart/2005/8/layout/venn1" loCatId="relationship" qsTypeId="urn:microsoft.com/office/officeart/2005/8/quickstyle/simple2" qsCatId="simple" csTypeId="urn:microsoft.com/office/officeart/2005/8/colors/accent0_3" csCatId="mainScheme" phldr="1"/>
      <dgm:spPr/>
    </dgm:pt>
    <dgm:pt modelId="{3A09F54C-CF93-4A87-A7AF-50E01320CD7C}">
      <dgm:prSet phldrT="[Text]" custT="1"/>
      <dgm:spPr/>
      <dgm:t>
        <a:bodyPr/>
        <a:lstStyle/>
        <a:p>
          <a:r>
            <a:rPr lang="en-US" sz="2000" b="1" dirty="0" smtClean="0">
              <a:solidFill>
                <a:srgbClr val="000000"/>
              </a:solidFill>
            </a:rPr>
            <a:t>Capacity/Talents</a:t>
          </a:r>
          <a:endParaRPr lang="en-US" sz="2000" b="1" dirty="0">
            <a:solidFill>
              <a:srgbClr val="000000"/>
            </a:solidFill>
          </a:endParaRPr>
        </a:p>
      </dgm:t>
    </dgm:pt>
    <dgm:pt modelId="{C03AC73D-4D96-4D91-867E-D92692F581B6}" type="parTrans" cxnId="{F58A8CEC-BCF2-41D9-9F07-E4FC12F8FB52}">
      <dgm:prSet/>
      <dgm:spPr/>
      <dgm:t>
        <a:bodyPr/>
        <a:lstStyle/>
        <a:p>
          <a:endParaRPr lang="en-US" b="1">
            <a:solidFill>
              <a:schemeClr val="bg1"/>
            </a:solidFill>
          </a:endParaRPr>
        </a:p>
      </dgm:t>
    </dgm:pt>
    <dgm:pt modelId="{6A1CAD1D-1795-4868-A0EF-E5BE61842828}" type="sibTrans" cxnId="{F58A8CEC-BCF2-41D9-9F07-E4FC12F8FB52}">
      <dgm:prSet/>
      <dgm:spPr/>
      <dgm:t>
        <a:bodyPr/>
        <a:lstStyle/>
        <a:p>
          <a:endParaRPr lang="en-US" b="1">
            <a:solidFill>
              <a:schemeClr val="bg1"/>
            </a:solidFill>
          </a:endParaRPr>
        </a:p>
      </dgm:t>
    </dgm:pt>
    <dgm:pt modelId="{872A1D85-4895-4E64-82DC-85F6C249C1E8}">
      <dgm:prSet phldrT="[Text]" custT="1"/>
      <dgm:spPr/>
      <dgm:t>
        <a:bodyPr/>
        <a:lstStyle/>
        <a:p>
          <a:r>
            <a:rPr lang="en-US" sz="1400" b="1" dirty="0" smtClean="0">
              <a:solidFill>
                <a:srgbClr val="000000"/>
              </a:solidFill>
            </a:rPr>
            <a:t>Empowerment/self </a:t>
          </a:r>
          <a:r>
            <a:rPr lang="en-US" sz="1400" b="1" dirty="0" err="1" smtClean="0">
              <a:solidFill>
                <a:srgbClr val="000000"/>
              </a:solidFill>
            </a:rPr>
            <a:t>determi</a:t>
          </a:r>
          <a:r>
            <a:rPr lang="en-US" sz="1400" b="1" dirty="0" smtClean="0">
              <a:solidFill>
                <a:srgbClr val="000000"/>
              </a:solidFill>
            </a:rPr>
            <a:t>-nation</a:t>
          </a:r>
          <a:endParaRPr lang="en-US" sz="1400" b="1" dirty="0">
            <a:solidFill>
              <a:srgbClr val="000000"/>
            </a:solidFill>
          </a:endParaRPr>
        </a:p>
      </dgm:t>
    </dgm:pt>
    <dgm:pt modelId="{DC62D329-1A8C-461B-A150-0AD3F8B995B7}" type="parTrans" cxnId="{DB00CEA6-9D1D-4B85-9E51-D7D3BD7BE3AC}">
      <dgm:prSet/>
      <dgm:spPr/>
      <dgm:t>
        <a:bodyPr/>
        <a:lstStyle/>
        <a:p>
          <a:endParaRPr lang="en-US" b="1">
            <a:solidFill>
              <a:schemeClr val="bg1"/>
            </a:solidFill>
          </a:endParaRPr>
        </a:p>
      </dgm:t>
    </dgm:pt>
    <dgm:pt modelId="{C7081C49-B932-4A9C-B2B0-99E3AC290F18}" type="sibTrans" cxnId="{DB00CEA6-9D1D-4B85-9E51-D7D3BD7BE3AC}">
      <dgm:prSet/>
      <dgm:spPr/>
      <dgm:t>
        <a:bodyPr/>
        <a:lstStyle/>
        <a:p>
          <a:endParaRPr lang="en-US" b="1">
            <a:solidFill>
              <a:schemeClr val="bg1"/>
            </a:solidFill>
          </a:endParaRPr>
        </a:p>
      </dgm:t>
    </dgm:pt>
    <dgm:pt modelId="{6BAD3782-8808-4377-8662-3CD620BD8245}">
      <dgm:prSet phldrT="[Text]" custT="1"/>
      <dgm:spPr/>
      <dgm:t>
        <a:bodyPr/>
        <a:lstStyle/>
        <a:p>
          <a:r>
            <a:rPr lang="en-US" sz="1600" b="1" dirty="0" smtClean="0">
              <a:solidFill>
                <a:srgbClr val="000000"/>
              </a:solidFill>
            </a:rPr>
            <a:t>Thinking beyond what’s currently available</a:t>
          </a:r>
          <a:endParaRPr lang="en-US" sz="1600" b="1" dirty="0">
            <a:solidFill>
              <a:srgbClr val="000000"/>
            </a:solidFill>
          </a:endParaRPr>
        </a:p>
      </dgm:t>
    </dgm:pt>
    <dgm:pt modelId="{26A5D4D6-F49D-4B8F-B6F7-928A9EE9E1FC}" type="parTrans" cxnId="{DE2587C6-9B84-4AD9-BFE4-4E0B57C37E1B}">
      <dgm:prSet/>
      <dgm:spPr/>
      <dgm:t>
        <a:bodyPr/>
        <a:lstStyle/>
        <a:p>
          <a:endParaRPr lang="en-US" b="1">
            <a:solidFill>
              <a:schemeClr val="bg1"/>
            </a:solidFill>
          </a:endParaRPr>
        </a:p>
      </dgm:t>
    </dgm:pt>
    <dgm:pt modelId="{9C292F4B-776F-4769-A810-43A7F467F648}" type="sibTrans" cxnId="{DE2587C6-9B84-4AD9-BFE4-4E0B57C37E1B}">
      <dgm:prSet/>
      <dgm:spPr/>
      <dgm:t>
        <a:bodyPr/>
        <a:lstStyle/>
        <a:p>
          <a:endParaRPr lang="en-US" b="1">
            <a:solidFill>
              <a:schemeClr val="bg1"/>
            </a:solidFill>
          </a:endParaRPr>
        </a:p>
      </dgm:t>
    </dgm:pt>
    <dgm:pt modelId="{07467A3B-31A4-496A-BCB5-0D4BC45F8C8B}" type="pres">
      <dgm:prSet presAssocID="{FA39B391-AB36-4EEE-9976-1680B6A13F82}" presName="compositeShape" presStyleCnt="0">
        <dgm:presLayoutVars>
          <dgm:chMax val="7"/>
          <dgm:dir/>
          <dgm:resizeHandles val="exact"/>
        </dgm:presLayoutVars>
      </dgm:prSet>
      <dgm:spPr/>
    </dgm:pt>
    <dgm:pt modelId="{E7F8F831-B863-40F8-968C-AF213742AE3D}" type="pres">
      <dgm:prSet presAssocID="{3A09F54C-CF93-4A87-A7AF-50E01320CD7C}" presName="circ1" presStyleLbl="vennNode1" presStyleIdx="0" presStyleCnt="3" custLinFactNeighborY="-5046"/>
      <dgm:spPr/>
      <dgm:t>
        <a:bodyPr/>
        <a:lstStyle/>
        <a:p>
          <a:endParaRPr lang="en-US"/>
        </a:p>
      </dgm:t>
    </dgm:pt>
    <dgm:pt modelId="{A235F007-8396-4C65-93B7-022197538FE7}" type="pres">
      <dgm:prSet presAssocID="{3A09F54C-CF93-4A87-A7AF-50E01320CD7C}" presName="circ1Tx" presStyleLbl="revTx" presStyleIdx="0" presStyleCnt="0">
        <dgm:presLayoutVars>
          <dgm:chMax val="0"/>
          <dgm:chPref val="0"/>
          <dgm:bulletEnabled val="1"/>
        </dgm:presLayoutVars>
      </dgm:prSet>
      <dgm:spPr/>
      <dgm:t>
        <a:bodyPr/>
        <a:lstStyle/>
        <a:p>
          <a:endParaRPr lang="en-US"/>
        </a:p>
      </dgm:t>
    </dgm:pt>
    <dgm:pt modelId="{DD01F211-240B-4D8B-91B4-B2A0F2859DE9}" type="pres">
      <dgm:prSet presAssocID="{872A1D85-4895-4E64-82DC-85F6C249C1E8}" presName="circ2" presStyleLbl="vennNode1" presStyleIdx="1" presStyleCnt="3" custScaleX="120524" custLinFactNeighborX="9371" custLinFactNeighborY="4326"/>
      <dgm:spPr/>
      <dgm:t>
        <a:bodyPr/>
        <a:lstStyle/>
        <a:p>
          <a:endParaRPr lang="en-US"/>
        </a:p>
      </dgm:t>
    </dgm:pt>
    <dgm:pt modelId="{302E133A-0B22-48AB-860A-971616AAD34C}" type="pres">
      <dgm:prSet presAssocID="{872A1D85-4895-4E64-82DC-85F6C249C1E8}" presName="circ2Tx" presStyleLbl="revTx" presStyleIdx="0" presStyleCnt="0">
        <dgm:presLayoutVars>
          <dgm:chMax val="0"/>
          <dgm:chPref val="0"/>
          <dgm:bulletEnabled val="1"/>
        </dgm:presLayoutVars>
      </dgm:prSet>
      <dgm:spPr/>
      <dgm:t>
        <a:bodyPr/>
        <a:lstStyle/>
        <a:p>
          <a:endParaRPr lang="en-US"/>
        </a:p>
      </dgm:t>
    </dgm:pt>
    <dgm:pt modelId="{5B7FF893-2DE6-429E-B70E-3DA9EC62D86E}" type="pres">
      <dgm:prSet presAssocID="{6BAD3782-8808-4377-8662-3CD620BD8245}" presName="circ3" presStyleLbl="vennNode1" presStyleIdx="2" presStyleCnt="3" custScaleX="117609" custScaleY="104476" custLinFactNeighborX="-2883" custLinFactNeighborY="1442"/>
      <dgm:spPr/>
      <dgm:t>
        <a:bodyPr/>
        <a:lstStyle/>
        <a:p>
          <a:endParaRPr lang="en-US"/>
        </a:p>
      </dgm:t>
    </dgm:pt>
    <dgm:pt modelId="{828A41F2-5217-4D65-A9F4-0DCA0EE55666}" type="pres">
      <dgm:prSet presAssocID="{6BAD3782-8808-4377-8662-3CD620BD8245}" presName="circ3Tx" presStyleLbl="revTx" presStyleIdx="0" presStyleCnt="0">
        <dgm:presLayoutVars>
          <dgm:chMax val="0"/>
          <dgm:chPref val="0"/>
          <dgm:bulletEnabled val="1"/>
        </dgm:presLayoutVars>
      </dgm:prSet>
      <dgm:spPr/>
      <dgm:t>
        <a:bodyPr/>
        <a:lstStyle/>
        <a:p>
          <a:endParaRPr lang="en-US"/>
        </a:p>
      </dgm:t>
    </dgm:pt>
  </dgm:ptLst>
  <dgm:cxnLst>
    <dgm:cxn modelId="{A7EC0110-69CA-4600-8838-088A46BFB509}" type="presOf" srcId="{6BAD3782-8808-4377-8662-3CD620BD8245}" destId="{5B7FF893-2DE6-429E-B70E-3DA9EC62D86E}" srcOrd="0" destOrd="0" presId="urn:microsoft.com/office/officeart/2005/8/layout/venn1"/>
    <dgm:cxn modelId="{13BA6AC9-8708-4170-B858-0188BA1EA8F5}" type="presOf" srcId="{6BAD3782-8808-4377-8662-3CD620BD8245}" destId="{828A41F2-5217-4D65-A9F4-0DCA0EE55666}" srcOrd="1" destOrd="0" presId="urn:microsoft.com/office/officeart/2005/8/layout/venn1"/>
    <dgm:cxn modelId="{DD1601E7-0CE1-455C-8401-CE497ED2E6EE}" type="presOf" srcId="{3A09F54C-CF93-4A87-A7AF-50E01320CD7C}" destId="{A235F007-8396-4C65-93B7-022197538FE7}" srcOrd="1" destOrd="0" presId="urn:microsoft.com/office/officeart/2005/8/layout/venn1"/>
    <dgm:cxn modelId="{4340E6D9-5043-443C-9158-C75483F2B401}" type="presOf" srcId="{872A1D85-4895-4E64-82DC-85F6C249C1E8}" destId="{DD01F211-240B-4D8B-91B4-B2A0F2859DE9}" srcOrd="0" destOrd="0" presId="urn:microsoft.com/office/officeart/2005/8/layout/venn1"/>
    <dgm:cxn modelId="{F8E281FA-3050-4A9E-9246-CD95A0B8374F}" type="presOf" srcId="{872A1D85-4895-4E64-82DC-85F6C249C1E8}" destId="{302E133A-0B22-48AB-860A-971616AAD34C}" srcOrd="1" destOrd="0" presId="urn:microsoft.com/office/officeart/2005/8/layout/venn1"/>
    <dgm:cxn modelId="{DB00CEA6-9D1D-4B85-9E51-D7D3BD7BE3AC}" srcId="{FA39B391-AB36-4EEE-9976-1680B6A13F82}" destId="{872A1D85-4895-4E64-82DC-85F6C249C1E8}" srcOrd="1" destOrd="0" parTransId="{DC62D329-1A8C-461B-A150-0AD3F8B995B7}" sibTransId="{C7081C49-B932-4A9C-B2B0-99E3AC290F18}"/>
    <dgm:cxn modelId="{DE2587C6-9B84-4AD9-BFE4-4E0B57C37E1B}" srcId="{FA39B391-AB36-4EEE-9976-1680B6A13F82}" destId="{6BAD3782-8808-4377-8662-3CD620BD8245}" srcOrd="2" destOrd="0" parTransId="{26A5D4D6-F49D-4B8F-B6F7-928A9EE9E1FC}" sibTransId="{9C292F4B-776F-4769-A810-43A7F467F648}"/>
    <dgm:cxn modelId="{1D6B77C7-B9F7-4A22-A472-1844915C6730}" type="presOf" srcId="{3A09F54C-CF93-4A87-A7AF-50E01320CD7C}" destId="{E7F8F831-B863-40F8-968C-AF213742AE3D}" srcOrd="0" destOrd="0" presId="urn:microsoft.com/office/officeart/2005/8/layout/venn1"/>
    <dgm:cxn modelId="{7D2E4692-6E77-4EFE-A97B-1521AF17199E}" type="presOf" srcId="{FA39B391-AB36-4EEE-9976-1680B6A13F82}" destId="{07467A3B-31A4-496A-BCB5-0D4BC45F8C8B}" srcOrd="0" destOrd="0" presId="urn:microsoft.com/office/officeart/2005/8/layout/venn1"/>
    <dgm:cxn modelId="{F58A8CEC-BCF2-41D9-9F07-E4FC12F8FB52}" srcId="{FA39B391-AB36-4EEE-9976-1680B6A13F82}" destId="{3A09F54C-CF93-4A87-A7AF-50E01320CD7C}" srcOrd="0" destOrd="0" parTransId="{C03AC73D-4D96-4D91-867E-D92692F581B6}" sibTransId="{6A1CAD1D-1795-4868-A0EF-E5BE61842828}"/>
    <dgm:cxn modelId="{0939A488-9882-4F0C-B48F-865ADA321BE7}" type="presParOf" srcId="{07467A3B-31A4-496A-BCB5-0D4BC45F8C8B}" destId="{E7F8F831-B863-40F8-968C-AF213742AE3D}" srcOrd="0" destOrd="0" presId="urn:microsoft.com/office/officeart/2005/8/layout/venn1"/>
    <dgm:cxn modelId="{F31B5713-AF61-4D15-8373-2CE8441D80C4}" type="presParOf" srcId="{07467A3B-31A4-496A-BCB5-0D4BC45F8C8B}" destId="{A235F007-8396-4C65-93B7-022197538FE7}" srcOrd="1" destOrd="0" presId="urn:microsoft.com/office/officeart/2005/8/layout/venn1"/>
    <dgm:cxn modelId="{58A0BC1A-542A-44AE-81A9-B830ADFCA84C}" type="presParOf" srcId="{07467A3B-31A4-496A-BCB5-0D4BC45F8C8B}" destId="{DD01F211-240B-4D8B-91B4-B2A0F2859DE9}" srcOrd="2" destOrd="0" presId="urn:microsoft.com/office/officeart/2005/8/layout/venn1"/>
    <dgm:cxn modelId="{68CF7E23-8385-4FEF-B723-0672CAC54146}" type="presParOf" srcId="{07467A3B-31A4-496A-BCB5-0D4BC45F8C8B}" destId="{302E133A-0B22-48AB-860A-971616AAD34C}" srcOrd="3" destOrd="0" presId="urn:microsoft.com/office/officeart/2005/8/layout/venn1"/>
    <dgm:cxn modelId="{DE983096-391A-4D82-95C2-9808CFAAD7E5}" type="presParOf" srcId="{07467A3B-31A4-496A-BCB5-0D4BC45F8C8B}" destId="{5B7FF893-2DE6-429E-B70E-3DA9EC62D86E}" srcOrd="4" destOrd="0" presId="urn:microsoft.com/office/officeart/2005/8/layout/venn1"/>
    <dgm:cxn modelId="{428B2C43-0515-4242-9100-2CBA8C151530}" type="presParOf" srcId="{07467A3B-31A4-496A-BCB5-0D4BC45F8C8B}" destId="{828A41F2-5217-4D65-A9F4-0DCA0EE5566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8F831-B863-40F8-968C-AF213742AE3D}">
      <dsp:nvSpPr>
        <dsp:cNvPr id="0" name=""/>
        <dsp:cNvSpPr/>
      </dsp:nvSpPr>
      <dsp:spPr>
        <a:xfrm>
          <a:off x="919910" y="0"/>
          <a:ext cx="1760990" cy="1760990"/>
        </a:xfrm>
        <a:prstGeom prst="ellipse">
          <a:avLst/>
        </a:prstGeom>
        <a:solidFill>
          <a:schemeClr val="dk2">
            <a:alpha val="50000"/>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0000"/>
              </a:solidFill>
            </a:rPr>
            <a:t>Capacity/Talents</a:t>
          </a:r>
          <a:endParaRPr lang="en-US" sz="2000" b="1" kern="1200" dirty="0">
            <a:solidFill>
              <a:srgbClr val="000000"/>
            </a:solidFill>
          </a:endParaRPr>
        </a:p>
      </dsp:txBody>
      <dsp:txXfrm>
        <a:off x="1154709" y="308173"/>
        <a:ext cx="1291392" cy="792445"/>
      </dsp:txXfrm>
    </dsp:sp>
    <dsp:sp modelId="{DD01F211-240B-4D8B-91B4-B2A0F2859DE9}">
      <dsp:nvSpPr>
        <dsp:cNvPr id="0" name=""/>
        <dsp:cNvSpPr/>
      </dsp:nvSpPr>
      <dsp:spPr>
        <a:xfrm>
          <a:off x="1504062" y="1242208"/>
          <a:ext cx="2122415" cy="1760990"/>
        </a:xfrm>
        <a:prstGeom prst="ellipse">
          <a:avLst/>
        </a:prstGeom>
        <a:solidFill>
          <a:schemeClr val="dk2">
            <a:alpha val="50000"/>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rPr>
            <a:t>Empowerment/self </a:t>
          </a:r>
          <a:r>
            <a:rPr lang="en-US" sz="1400" b="1" kern="1200" dirty="0" err="1" smtClean="0">
              <a:solidFill>
                <a:srgbClr val="000000"/>
              </a:solidFill>
            </a:rPr>
            <a:t>determi</a:t>
          </a:r>
          <a:r>
            <a:rPr lang="en-US" sz="1400" b="1" kern="1200" dirty="0" smtClean="0">
              <a:solidFill>
                <a:srgbClr val="000000"/>
              </a:solidFill>
            </a:rPr>
            <a:t>-nation</a:t>
          </a:r>
          <a:endParaRPr lang="en-US" sz="1400" b="1" kern="1200" dirty="0">
            <a:solidFill>
              <a:srgbClr val="000000"/>
            </a:solidFill>
          </a:endParaRPr>
        </a:p>
      </dsp:txBody>
      <dsp:txXfrm>
        <a:off x="2153167" y="1697130"/>
        <a:ext cx="1273449" cy="968544"/>
      </dsp:txXfrm>
    </dsp:sp>
    <dsp:sp modelId="{5B7FF893-2DE6-429E-B70E-3DA9EC62D86E}">
      <dsp:nvSpPr>
        <dsp:cNvPr id="0" name=""/>
        <dsp:cNvSpPr/>
      </dsp:nvSpPr>
      <dsp:spPr>
        <a:xfrm>
          <a:off x="78671" y="1152010"/>
          <a:ext cx="2071082" cy="1839812"/>
        </a:xfrm>
        <a:prstGeom prst="ellipse">
          <a:avLst/>
        </a:prstGeom>
        <a:solidFill>
          <a:schemeClr val="dk2">
            <a:alpha val="50000"/>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Thinking beyond what’s currently available</a:t>
          </a:r>
          <a:endParaRPr lang="en-US" sz="1600" b="1" kern="1200" dirty="0">
            <a:solidFill>
              <a:srgbClr val="000000"/>
            </a:solidFill>
          </a:endParaRPr>
        </a:p>
      </dsp:txBody>
      <dsp:txXfrm>
        <a:off x="273698" y="1627295"/>
        <a:ext cx="1242649" cy="10118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329676-9C87-4D7C-944A-0DD307B2C7B1}" type="datetimeFigureOut">
              <a:rPr lang="en-US" smtClean="0"/>
              <a:t>7/25/13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96363B-7B8B-4E86-9185-97E5B0480ABF}" type="slidenum">
              <a:rPr lang="en-US" smtClean="0"/>
              <a:t>‹#›</a:t>
            </a:fld>
            <a:endParaRPr lang="en-US"/>
          </a:p>
        </p:txBody>
      </p:sp>
    </p:spTree>
    <p:extLst>
      <p:ext uri="{BB962C8B-B14F-4D97-AF65-F5344CB8AC3E}">
        <p14:creationId xmlns:p14="http://schemas.microsoft.com/office/powerpoint/2010/main" val="1339296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238EB-1332-402A-89CC-5E06E40D1C9E}" type="datetimeFigureOut">
              <a:rPr lang="en-US" smtClean="0"/>
              <a:pPr/>
              <a:t>7/25/13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C02BD-617F-443A-9DC6-BE620467D6B3}" type="slidenum">
              <a:rPr lang="en-US" smtClean="0"/>
              <a:pPr/>
              <a:t>‹#›</a:t>
            </a:fld>
            <a:endParaRPr lang="en-US"/>
          </a:p>
        </p:txBody>
      </p:sp>
    </p:spTree>
    <p:extLst>
      <p:ext uri="{BB962C8B-B14F-4D97-AF65-F5344CB8AC3E}">
        <p14:creationId xmlns:p14="http://schemas.microsoft.com/office/powerpoint/2010/main" val="62737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a:t>
            </a:fld>
            <a:endParaRPr lang="en-US"/>
          </a:p>
        </p:txBody>
      </p:sp>
    </p:spTree>
    <p:extLst>
      <p:ext uri="{BB962C8B-B14F-4D97-AF65-F5344CB8AC3E}">
        <p14:creationId xmlns:p14="http://schemas.microsoft.com/office/powerpoint/2010/main" val="118433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11</a:t>
            </a:fld>
            <a:endParaRPr lang="en-US"/>
          </a:p>
        </p:txBody>
      </p:sp>
    </p:spTree>
    <p:extLst>
      <p:ext uri="{BB962C8B-B14F-4D97-AF65-F5344CB8AC3E}">
        <p14:creationId xmlns:p14="http://schemas.microsoft.com/office/powerpoint/2010/main" val="4006622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12</a:t>
            </a:fld>
            <a:endParaRPr lang="en-US"/>
          </a:p>
        </p:txBody>
      </p:sp>
    </p:spTree>
    <p:extLst>
      <p:ext uri="{BB962C8B-B14F-4D97-AF65-F5344CB8AC3E}">
        <p14:creationId xmlns:p14="http://schemas.microsoft.com/office/powerpoint/2010/main" val="219382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13</a:t>
            </a:fld>
            <a:endParaRPr lang="en-US"/>
          </a:p>
        </p:txBody>
      </p:sp>
    </p:spTree>
    <p:extLst>
      <p:ext uri="{BB962C8B-B14F-4D97-AF65-F5344CB8AC3E}">
        <p14:creationId xmlns:p14="http://schemas.microsoft.com/office/powerpoint/2010/main" val="309606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22</a:t>
            </a:fld>
            <a:endParaRPr lang="en-US"/>
          </a:p>
        </p:txBody>
      </p:sp>
    </p:spTree>
    <p:extLst>
      <p:ext uri="{BB962C8B-B14F-4D97-AF65-F5344CB8AC3E}">
        <p14:creationId xmlns:p14="http://schemas.microsoft.com/office/powerpoint/2010/main" val="119404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23</a:t>
            </a:fld>
            <a:endParaRPr lang="en-US"/>
          </a:p>
        </p:txBody>
      </p:sp>
    </p:spTree>
    <p:extLst>
      <p:ext uri="{BB962C8B-B14F-4D97-AF65-F5344CB8AC3E}">
        <p14:creationId xmlns:p14="http://schemas.microsoft.com/office/powerpoint/2010/main" val="2193822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24</a:t>
            </a:fld>
            <a:endParaRPr lang="en-US"/>
          </a:p>
        </p:txBody>
      </p:sp>
    </p:spTree>
    <p:extLst>
      <p:ext uri="{BB962C8B-B14F-4D97-AF65-F5344CB8AC3E}">
        <p14:creationId xmlns:p14="http://schemas.microsoft.com/office/powerpoint/2010/main" val="2193822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25</a:t>
            </a:fld>
            <a:endParaRPr lang="en-US"/>
          </a:p>
        </p:txBody>
      </p:sp>
    </p:spTree>
    <p:extLst>
      <p:ext uri="{BB962C8B-B14F-4D97-AF65-F5344CB8AC3E}">
        <p14:creationId xmlns:p14="http://schemas.microsoft.com/office/powerpoint/2010/main" val="219382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27</a:t>
            </a:fld>
            <a:endParaRPr lang="en-US"/>
          </a:p>
        </p:txBody>
      </p:sp>
    </p:spTree>
    <p:extLst>
      <p:ext uri="{BB962C8B-B14F-4D97-AF65-F5344CB8AC3E}">
        <p14:creationId xmlns:p14="http://schemas.microsoft.com/office/powerpoint/2010/main" val="119404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2</a:t>
            </a:fld>
            <a:endParaRPr lang="en-US"/>
          </a:p>
        </p:txBody>
      </p:sp>
    </p:spTree>
    <p:extLst>
      <p:ext uri="{BB962C8B-B14F-4D97-AF65-F5344CB8AC3E}">
        <p14:creationId xmlns:p14="http://schemas.microsoft.com/office/powerpoint/2010/main" val="243710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3</a:t>
            </a:fld>
            <a:endParaRPr lang="en-US"/>
          </a:p>
        </p:txBody>
      </p:sp>
    </p:spTree>
    <p:extLst>
      <p:ext uri="{BB962C8B-B14F-4D97-AF65-F5344CB8AC3E}">
        <p14:creationId xmlns:p14="http://schemas.microsoft.com/office/powerpoint/2010/main" val="219382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4</a:t>
            </a:fld>
            <a:endParaRPr lang="en-US"/>
          </a:p>
        </p:txBody>
      </p:sp>
    </p:spTree>
    <p:extLst>
      <p:ext uri="{BB962C8B-B14F-4D97-AF65-F5344CB8AC3E}">
        <p14:creationId xmlns:p14="http://schemas.microsoft.com/office/powerpoint/2010/main" val="119404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5</a:t>
            </a:fld>
            <a:endParaRPr lang="en-US"/>
          </a:p>
        </p:txBody>
      </p:sp>
    </p:spTree>
    <p:extLst>
      <p:ext uri="{BB962C8B-B14F-4D97-AF65-F5344CB8AC3E}">
        <p14:creationId xmlns:p14="http://schemas.microsoft.com/office/powerpoint/2010/main" val="400662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045E6-40CD-4240-8C8F-B02322D6A1D3}" type="slidenum">
              <a:rPr lang="en-US"/>
              <a:pPr/>
              <a:t>6</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r>
              <a:rPr lang="en-US" b="1" dirty="0" smtClean="0"/>
              <a:t>Important Points to Discuss:</a:t>
            </a:r>
          </a:p>
          <a:p>
            <a:r>
              <a:rPr lang="en-US" dirty="0" smtClean="0"/>
              <a:t>Issues around building trust, working together, and sharing </a:t>
            </a:r>
            <a:r>
              <a:rPr lang="ja-JP" altLang="en-US" dirty="0" smtClean="0">
                <a:latin typeface="Arial"/>
              </a:rPr>
              <a:t>“</a:t>
            </a:r>
            <a:r>
              <a:rPr lang="en-US" dirty="0" smtClean="0"/>
              <a:t>control</a:t>
            </a:r>
            <a:r>
              <a:rPr lang="ja-JP" altLang="en-US" dirty="0" smtClean="0">
                <a:latin typeface="Arial"/>
              </a:rPr>
              <a:t>”</a:t>
            </a:r>
            <a:r>
              <a:rPr lang="en-US" dirty="0" smtClean="0"/>
              <a:t> come from the way our services are structured.  </a:t>
            </a:r>
          </a:p>
          <a:p>
            <a:r>
              <a:rPr lang="en-US" dirty="0" smtClean="0"/>
              <a:t>For instance, our Integrated Employment program has a staffing ratio of 1:3.  When you plan services for three distinct individuals, how do accommodate everyone</a:t>
            </a:r>
            <a:r>
              <a:rPr lang="ja-JP" altLang="en-US" dirty="0" smtClean="0">
                <a:latin typeface="Arial"/>
              </a:rPr>
              <a:t>’</a:t>
            </a:r>
            <a:r>
              <a:rPr lang="en-US" dirty="0" smtClean="0"/>
              <a:t>s needs, choices, and goals?</a:t>
            </a:r>
          </a:p>
          <a:p>
            <a:r>
              <a:rPr lang="en-US" dirty="0" smtClean="0"/>
              <a:t>When a service provider, like our agency, has high staff turnover rates, what happens to a level of trust?</a:t>
            </a:r>
          </a:p>
          <a:p>
            <a:r>
              <a:rPr lang="en-US" dirty="0" smtClean="0"/>
              <a:t>If staff </a:t>
            </a:r>
            <a:r>
              <a:rPr lang="en-US" dirty="0" err="1" smtClean="0"/>
              <a:t>aren</a:t>
            </a:r>
            <a:r>
              <a:rPr lang="ja-JP" altLang="en-US" dirty="0" smtClean="0">
                <a:latin typeface="Arial"/>
              </a:rPr>
              <a:t>’</a:t>
            </a:r>
            <a:r>
              <a:rPr lang="en-US" dirty="0" smtClean="0"/>
              <a:t>t trained well, or don</a:t>
            </a:r>
            <a:r>
              <a:rPr lang="ja-JP" altLang="en-US" dirty="0" smtClean="0">
                <a:latin typeface="Arial"/>
              </a:rPr>
              <a:t>’</a:t>
            </a:r>
            <a:r>
              <a:rPr lang="en-US" dirty="0" smtClean="0"/>
              <a:t>t apply their knowledge and training effectively, what happens to trust?</a:t>
            </a:r>
          </a:p>
          <a:p>
            <a:endParaRPr lang="en-US" dirty="0" smtClean="0"/>
          </a:p>
          <a:p>
            <a:r>
              <a:rPr lang="en-US" b="1" dirty="0" smtClean="0"/>
              <a:t>Activity:</a:t>
            </a:r>
          </a:p>
          <a:p>
            <a:r>
              <a:rPr lang="en-US" dirty="0" smtClean="0"/>
              <a:t>None.</a:t>
            </a:r>
          </a:p>
          <a:p>
            <a:endParaRPr lang="en-US" b="1" dirty="0" smtClean="0"/>
          </a:p>
          <a:p>
            <a:r>
              <a:rPr lang="en-US" b="1" dirty="0" smtClean="0"/>
              <a:t>Materials:</a:t>
            </a:r>
          </a:p>
          <a:p>
            <a:r>
              <a:rPr lang="en-US" dirty="0" smtClean="0"/>
              <a:t>None.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7</a:t>
            </a:fld>
            <a:endParaRPr lang="en-US"/>
          </a:p>
        </p:txBody>
      </p:sp>
    </p:spTree>
    <p:extLst>
      <p:ext uri="{BB962C8B-B14F-4D97-AF65-F5344CB8AC3E}">
        <p14:creationId xmlns:p14="http://schemas.microsoft.com/office/powerpoint/2010/main" val="340507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10</a:t>
            </a:fld>
            <a:endParaRPr lang="en-US"/>
          </a:p>
        </p:txBody>
      </p:sp>
    </p:spTree>
    <p:extLst>
      <p:ext uri="{BB962C8B-B14F-4D97-AF65-F5344CB8AC3E}">
        <p14:creationId xmlns:p14="http://schemas.microsoft.com/office/powerpoint/2010/main" val="2092931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jpeg"/><Relationship Id="rId7" Type="http://schemas.openxmlformats.org/officeDocument/2006/relationships/image" Target="../media/image8.jpeg"/><Relationship Id="rId1" Type="http://schemas.microsoft.com/office/2007/relationships/media" Target="../media/media1.mp4"/><Relationship Id="rId2" Type="http://schemas.openxmlformats.org/officeDocument/2006/relationships/video" Target="../media/media1.mp4"/></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6.png"/><Relationship Id="rId5" Type="http://schemas.openxmlformats.org/officeDocument/2006/relationships/image" Target="../media/image11.jpeg"/><Relationship Id="rId6" Type="http://schemas.openxmlformats.org/officeDocument/2006/relationships/image" Target="../media/image12.jpeg"/><Relationship Id="rId1" Type="http://schemas.microsoft.com/office/2007/relationships/media" Target="../media/media1.mp4"/><Relationship Id="rId2" Type="http://schemas.openxmlformats.org/officeDocument/2006/relationships/video" Target="../media/media1.mp4"/></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13903" y="524436"/>
            <a:ext cx="5916194" cy="2878271"/>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0C817505-E79A-4CE3-955B-46529E59C72C}" type="datetimeFigureOut">
              <a:rPr lang="en-US" smtClean="0"/>
              <a:pPr/>
              <a:t>7/25/13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a:p>
        </p:txBody>
      </p:sp>
      <p:sp>
        <p:nvSpPr>
          <p:cNvPr id="2" name="Title 1"/>
          <p:cNvSpPr>
            <a:spLocks noGrp="1"/>
          </p:cNvSpPr>
          <p:nvPr>
            <p:ph type="ctrTitle"/>
          </p:nvPr>
        </p:nvSpPr>
        <p:spPr>
          <a:xfrm>
            <a:off x="1709569" y="857250"/>
            <a:ext cx="5724862" cy="138522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245659"/>
            <a:ext cx="5724862" cy="7554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8" name="Waves.mp4">
            <a:hlinkClick r:id="" action="ppaction://media"/>
          </p:cNvPr>
          <p:cNvPicPr>
            <a:picLocks/>
          </p:cNvPicPr>
          <p:nvPr userDrawn="1">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499"/>
          </a:xfrm>
          <a:prstGeom prst="rect">
            <a:avLst/>
          </a:prstGeom>
        </p:spPr>
      </p:pic>
      <p:sp>
        <p:nvSpPr>
          <p:cNvPr id="9" name="Rectangle 8"/>
          <p:cNvSpPr/>
          <p:nvPr userDrawn="1"/>
        </p:nvSpPr>
        <p:spPr>
          <a:xfrm>
            <a:off x="3886200" y="0"/>
            <a:ext cx="4114800" cy="5143500"/>
          </a:xfrm>
          <a:prstGeom prst="rect">
            <a:avLst/>
          </a:prstGeom>
          <a:solidFill>
            <a:schemeClr val="tx2">
              <a:lumMod val="50000"/>
            </a:schemeClr>
          </a:solidFill>
          <a:ln w="38100">
            <a:noFill/>
          </a:ln>
          <a:effectLst>
            <a:outerShdw blurRad="9017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164443" y="375388"/>
            <a:ext cx="2255157" cy="1506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GettyImages_200300145-001.jpg"/>
          <p:cNvPicPr>
            <a:picLocks noChangeAspect="1"/>
          </p:cNvPicPr>
          <p:nvPr userDrawn="1"/>
        </p:nvPicPr>
        <p:blipFill>
          <a:blip r:embed="rId7"/>
          <a:srcRect/>
          <a:stretch>
            <a:fillRect/>
          </a:stretch>
        </p:blipFill>
        <p:spPr>
          <a:xfrm>
            <a:off x="7029114" y="375388"/>
            <a:ext cx="2231136" cy="1501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06" fill="hold"/>
                                        <p:tgtEl>
                                          <p:spTgt spid="8"/>
                                        </p:tgtEl>
                                      </p:cBhvr>
                                    </p:cmd>
                                  </p:childTnLst>
                                </p:cTn>
                              </p:par>
                              <p:par>
                                <p:cTn id="7" presetID="2" presetClass="entr" presetSubtype="8" fill="hold" grpId="0" nodeType="withEffect">
                                  <p:stCondLst>
                                    <p:cond delay="100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1000" fill="hold"/>
                                        <p:tgtEl>
                                          <p:spTgt spid="9"/>
                                        </p:tgtEl>
                                        <p:attrNameLst>
                                          <p:attrName>ppt_x</p:attrName>
                                        </p:attrNameLst>
                                      </p:cBhvr>
                                      <p:tavLst>
                                        <p:tav tm="0">
                                          <p:val>
                                            <p:strVal val="0-#ppt_w/2"/>
                                          </p:val>
                                        </p:tav>
                                        <p:tav tm="100000">
                                          <p:val>
                                            <p:strVal val="#ppt_x"/>
                                          </p:val>
                                        </p:tav>
                                      </p:tavLst>
                                    </p:anim>
                                    <p:anim calcmode="lin" valueType="num">
                                      <p:cBhvr additive="base">
                                        <p:cTn id="1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8"/>
                </p:tgtEl>
              </p:cMediaNode>
            </p:video>
          </p:childTnLst>
        </p:cTn>
      </p:par>
    </p:tnLst>
    <p:bldLst>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C817505-E79A-4CE3-955B-46529E59C72C}" type="datetimeFigureOut">
              <a:rPr lang="en-US" smtClean="0"/>
              <a:pPr/>
              <a:t>7/25/13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17505-E79A-4CE3-955B-46529E59C72C}" type="datetimeFigureOut">
              <a:rPr lang="en-US" smtClean="0"/>
              <a:pPr/>
              <a:t>7/25/13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857250"/>
            <a:ext cx="3807662" cy="1006008"/>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453839"/>
            <a:ext cx="3776472" cy="4174121"/>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1964111"/>
            <a:ext cx="3807662" cy="2349873"/>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17505-E79A-4CE3-955B-46529E59C72C}" type="datetimeFigureOut">
              <a:rPr lang="en-US" smtClean="0"/>
              <a:pPr/>
              <a:t>7/25/13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817505-E79A-4CE3-955B-46529E59C72C}" type="datetimeFigureOut">
              <a:rPr lang="en-US" smtClean="0"/>
              <a:pPr/>
              <a:t>7/25/13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pic>
        <p:nvPicPr>
          <p:cNvPr id="10" name="Picture 9" descr="pictureCaptionBacking.png"/>
          <p:cNvPicPr>
            <a:picLocks noChangeAspect="1"/>
          </p:cNvPicPr>
          <p:nvPr/>
        </p:nvPicPr>
        <p:blipFill>
          <a:blip r:embed="rId2" cstate="screen">
            <a:extLst>
              <a:ext uri="{28A0092B-C50C-407E-A947-70E740481C1C}">
                <a14:useLocalDpi xmlns:a14="http://schemas.microsoft.com/office/drawing/2010/main"/>
              </a:ext>
            </a:extLst>
          </a:blip>
          <a:srcRect l="52272" t="8889" r="5152" b="16566"/>
          <a:stretch>
            <a:fillRect/>
          </a:stretch>
        </p:blipFill>
        <p:spPr>
          <a:xfrm>
            <a:off x="4594413" y="497542"/>
            <a:ext cx="3893127" cy="3834245"/>
          </a:xfrm>
          <a:prstGeom prst="rect">
            <a:avLst/>
          </a:prstGeom>
        </p:spPr>
      </p:pic>
      <p:sp>
        <p:nvSpPr>
          <p:cNvPr id="11" name="Title 1"/>
          <p:cNvSpPr>
            <a:spLocks noGrp="1"/>
          </p:cNvSpPr>
          <p:nvPr>
            <p:ph type="title"/>
          </p:nvPr>
        </p:nvSpPr>
        <p:spPr>
          <a:xfrm>
            <a:off x="725488" y="857250"/>
            <a:ext cx="3792537" cy="1006008"/>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8" y="1964111"/>
            <a:ext cx="3792537" cy="2349873"/>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9" y="648728"/>
            <a:ext cx="3422075" cy="35318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8" y="347172"/>
            <a:ext cx="7718425" cy="621016"/>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198960"/>
            <a:ext cx="7718424" cy="3429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C817505-E79A-4CE3-955B-46529E59C72C}" type="datetimeFigureOut">
              <a:rPr lang="en-US" smtClean="0"/>
              <a:pPr/>
              <a:t>7/25/13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514351"/>
            <a:ext cx="1066800" cy="411360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514318"/>
            <a:ext cx="6437312" cy="411166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C817505-E79A-4CE3-955B-46529E59C72C}" type="datetimeFigureOut">
              <a:rPr lang="en-US" smtClean="0"/>
              <a:pPr/>
              <a:t>7/25/13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171450"/>
            <a:ext cx="8839200" cy="62865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990600" y="1200150"/>
            <a:ext cx="8001000" cy="3429000"/>
          </a:xfrm>
        </p:spPr>
        <p:txBody>
          <a:bodyPr/>
          <a:lstStyle/>
          <a:p>
            <a:endParaRPr lang="en-US"/>
          </a:p>
        </p:txBody>
      </p:sp>
      <p:sp>
        <p:nvSpPr>
          <p:cNvPr id="4" name="Date Placeholder 3"/>
          <p:cNvSpPr>
            <a:spLocks noGrp="1"/>
          </p:cNvSpPr>
          <p:nvPr>
            <p:ph type="dt" sz="half" idx="10"/>
          </p:nvPr>
        </p:nvSpPr>
        <p:spPr>
          <a:xfrm>
            <a:off x="152401" y="4914900"/>
            <a:ext cx="2403475" cy="228600"/>
          </a:xfrm>
        </p:spPr>
        <p:txBody>
          <a:bodyPr/>
          <a:lstStyle>
            <a:lvl1pPr>
              <a:defRPr/>
            </a:lvl1pPr>
          </a:lstStyle>
          <a:p>
            <a:endParaRPr lang="en-US"/>
          </a:p>
        </p:txBody>
      </p:sp>
      <p:sp>
        <p:nvSpPr>
          <p:cNvPr id="5" name="Footer Placeholder 4"/>
          <p:cNvSpPr>
            <a:spLocks noGrp="1"/>
          </p:cNvSpPr>
          <p:nvPr>
            <p:ph type="ftr" sz="quarter" idx="11"/>
          </p:nvPr>
        </p:nvSpPr>
        <p:spPr>
          <a:xfrm>
            <a:off x="3259138" y="4914900"/>
            <a:ext cx="28956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6858000" y="4914900"/>
            <a:ext cx="2133600" cy="228600"/>
          </a:xfrm>
        </p:spPr>
        <p:txBody>
          <a:bodyPr/>
          <a:lstStyle>
            <a:lvl1pPr>
              <a:defRPr/>
            </a:lvl1pPr>
          </a:lstStyle>
          <a:p>
            <a:fld id="{F1DFB7E9-D0AA-824A-81F6-DC8C31A06F51}" type="slidenum">
              <a:rPr lang="en-US"/>
              <a:pPr/>
              <a:t>‹#›</a:t>
            </a:fld>
            <a:endParaRPr lang="en-US"/>
          </a:p>
        </p:txBody>
      </p:sp>
    </p:spTree>
    <p:extLst>
      <p:ext uri="{BB962C8B-B14F-4D97-AF65-F5344CB8AC3E}">
        <p14:creationId xmlns:p14="http://schemas.microsoft.com/office/powerpoint/2010/main" val="1297055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12" name="Waves.mp4">
            <a:hlinkClick r:id="" action="ppaction://media"/>
          </p:cNvPr>
          <p:cNvPicPr>
            <a:picLocks/>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499"/>
          </a:xfrm>
          <a:prstGeom prst="rect">
            <a:avLst/>
          </a:prstGeom>
        </p:spPr>
      </p:pic>
      <p:sp>
        <p:nvSpPr>
          <p:cNvPr id="8" name="Rectangle 7"/>
          <p:cNvSpPr/>
          <p:nvPr userDrawn="1"/>
        </p:nvSpPr>
        <p:spPr>
          <a:xfrm>
            <a:off x="-228600" y="1943100"/>
            <a:ext cx="9601200" cy="971550"/>
          </a:xfrm>
          <a:prstGeom prst="rect">
            <a:avLst/>
          </a:prstGeom>
          <a:solidFill>
            <a:schemeClr val="tx2">
              <a:lumMod val="50000"/>
            </a:schemeClr>
          </a:solidFill>
          <a:ln w="12700">
            <a:solidFill>
              <a:schemeClr val="bg1"/>
            </a:solidFill>
          </a:ln>
          <a:effectLst>
            <a:outerShdw blurRad="520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913249" y="2305878"/>
            <a:ext cx="1523181" cy="112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GettyImages_200300145-001.jpg"/>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5218045" y="2295939"/>
            <a:ext cx="1500808" cy="110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hasCustomPrompt="1"/>
          </p:nvPr>
        </p:nvSpPr>
        <p:spPr>
          <a:xfrm>
            <a:off x="291830" y="2197164"/>
            <a:ext cx="4837113" cy="510778"/>
          </a:xfrm>
        </p:spPr>
        <p:txBody>
          <a:bodyPr anchor="t">
            <a:noAutofit/>
          </a:bodyPr>
          <a:lstStyle>
            <a:lvl1pPr algn="l">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C817505-E79A-4CE3-955B-46529E59C72C}" type="datetimeFigureOut">
              <a:rPr lang="en-US" smtClean="0"/>
              <a:pPr/>
              <a:t>7/25/13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506" fill="hold"/>
                                        <p:tgtEl>
                                          <p:spTgt spid="12"/>
                                        </p:tgtEl>
                                      </p:cBhvr>
                                    </p:cmd>
                                  </p:childTnLst>
                                </p:cTn>
                              </p:par>
                              <p:par>
                                <p:cTn id="7" presetID="10" presetClass="entr" presetSubtype="0"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childTnLst>
                                </p:cTn>
                              </p:par>
                              <p:par>
                                <p:cTn id="10" presetID="53" presetClass="entr" presetSubtype="0" fill="hold" nodeType="with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par>
                                <p:cTn id="15" presetID="53" presetClass="entr" presetSubtype="0" fill="hold" nodeType="withEffect">
                                  <p:stCondLst>
                                    <p:cond delay="2000"/>
                                  </p:stCondLst>
                                  <p:childTnLst>
                                    <p:set>
                                      <p:cBhvr>
                                        <p:cTn id="16" dur="1" fill="hold">
                                          <p:stCondLst>
                                            <p:cond delay="0"/>
                                          </p:stCondLst>
                                        </p:cTn>
                                        <p:tgtEl>
                                          <p:spTgt spid="10">
                                            <p:bg/>
                                          </p:spTgt>
                                        </p:tgtEl>
                                        <p:attrNameLst>
                                          <p:attrName>style.visibility</p:attrName>
                                        </p:attrNameLst>
                                      </p:cBhvr>
                                      <p:to>
                                        <p:strVal val="visible"/>
                                      </p:to>
                                    </p:set>
                                    <p:anim calcmode="lin" valueType="num">
                                      <p:cBhvr>
                                        <p:cTn id="17" dur="2000" fill="hold"/>
                                        <p:tgtEl>
                                          <p:spTgt spid="10">
                                            <p:bg/>
                                          </p:spTgt>
                                        </p:tgtEl>
                                        <p:attrNameLst>
                                          <p:attrName>ppt_w</p:attrName>
                                        </p:attrNameLst>
                                      </p:cBhvr>
                                      <p:tavLst>
                                        <p:tav tm="0">
                                          <p:val>
                                            <p:fltVal val="0"/>
                                          </p:val>
                                        </p:tav>
                                        <p:tav tm="100000">
                                          <p:val>
                                            <p:strVal val="#ppt_w"/>
                                          </p:val>
                                        </p:tav>
                                      </p:tavLst>
                                    </p:anim>
                                    <p:anim calcmode="lin" valueType="num">
                                      <p:cBhvr>
                                        <p:cTn id="18" dur="2000" fill="hold"/>
                                        <p:tgtEl>
                                          <p:spTgt spid="10">
                                            <p:bg/>
                                          </p:spTgt>
                                        </p:tgtEl>
                                        <p:attrNameLst>
                                          <p:attrName>ppt_h</p:attrName>
                                        </p:attrNameLst>
                                      </p:cBhvr>
                                      <p:tavLst>
                                        <p:tav tm="0">
                                          <p:val>
                                            <p:fltVal val="0"/>
                                          </p:val>
                                        </p:tav>
                                        <p:tav tm="100000">
                                          <p:val>
                                            <p:strVal val="#ppt_h"/>
                                          </p:val>
                                        </p:tav>
                                      </p:tavLst>
                                    </p:anim>
                                    <p:animEffect transition="in" filter="fade">
                                      <p:cBhvr>
                                        <p:cTn id="19" dur="20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12"/>
                </p:tgtEl>
              </p:cMediaNode>
            </p:video>
          </p:childTnLst>
        </p:cTn>
      </p:par>
    </p:tnLst>
    <p:bldLst>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C817505-E79A-4CE3-955B-46529E59C72C}" type="datetimeFigureOut">
              <a:rPr lang="en-US" smtClean="0"/>
              <a:pPr/>
              <a:t>7/25/13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cstate="screen">
            <a:extLst>
              <a:ext uri="{28A0092B-C50C-407E-A947-70E740481C1C}">
                <a14:useLocalDpi xmlns:a14="http://schemas.microsoft.com/office/drawing/2010/main"/>
              </a:ext>
            </a:extLst>
          </a:blip>
          <a:srcRect l="17353" t="9412" r="17500" b="32353"/>
          <a:stretch>
            <a:fillRect/>
          </a:stretch>
        </p:blipFill>
        <p:spPr>
          <a:xfrm>
            <a:off x="1586754" y="484094"/>
            <a:ext cx="5957047" cy="2995332"/>
          </a:xfrm>
          <a:prstGeom prst="rect">
            <a:avLst/>
          </a:prstGeom>
        </p:spPr>
      </p:pic>
      <p:sp>
        <p:nvSpPr>
          <p:cNvPr id="4" name="Date Placeholder 3"/>
          <p:cNvSpPr>
            <a:spLocks noGrp="1"/>
          </p:cNvSpPr>
          <p:nvPr>
            <p:ph type="dt" sz="half" idx="10"/>
          </p:nvPr>
        </p:nvSpPr>
        <p:spPr>
          <a:xfrm>
            <a:off x="457200" y="4743450"/>
            <a:ext cx="2133600" cy="204788"/>
          </a:xfrm>
        </p:spPr>
        <p:txBody>
          <a:bodyPr/>
          <a:lstStyle>
            <a:lvl1pPr>
              <a:defRPr sz="1400">
                <a:solidFill>
                  <a:schemeClr val="tx2">
                    <a:lumMod val="75000"/>
                  </a:schemeClr>
                </a:solidFill>
              </a:defRPr>
            </a:lvl1pPr>
          </a:lstStyle>
          <a:p>
            <a:fld id="{0C817505-E79A-4CE3-955B-46529E59C72C}" type="datetimeFigureOut">
              <a:rPr lang="en-US" smtClean="0"/>
              <a:pPr/>
              <a:t>7/25/13</a:t>
            </a:fld>
            <a:endParaRPr lang="en-US"/>
          </a:p>
        </p:txBody>
      </p:sp>
      <p:sp>
        <p:nvSpPr>
          <p:cNvPr id="5" name="Footer Placeholder 4"/>
          <p:cNvSpPr>
            <a:spLocks noGrp="1"/>
          </p:cNvSpPr>
          <p:nvPr>
            <p:ph type="ftr" sz="quarter" idx="11"/>
          </p:nvPr>
        </p:nvSpPr>
        <p:spPr>
          <a:xfrm>
            <a:off x="3124200" y="4743450"/>
            <a:ext cx="2895600" cy="204788"/>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4743450"/>
            <a:ext cx="2133600" cy="204788"/>
          </a:xfrm>
        </p:spPr>
        <p:txBody>
          <a:bodyPr/>
          <a:lstStyle>
            <a:lvl1pPr>
              <a:defRPr sz="1400">
                <a:solidFill>
                  <a:schemeClr val="tx2">
                    <a:lumMod val="75000"/>
                  </a:schemeClr>
                </a:solidFill>
              </a:defRPr>
            </a:lvl1pPr>
          </a:lstStyle>
          <a:p>
            <a:fld id="{4D8284DC-B054-45EA-B030-034005E6E510}" type="slidenum">
              <a:rPr lang="en-US" smtClean="0"/>
              <a:pPr/>
              <a:t>‹#›</a:t>
            </a:fld>
            <a:endParaRPr lang="en-US"/>
          </a:p>
        </p:txBody>
      </p:sp>
      <p:sp>
        <p:nvSpPr>
          <p:cNvPr id="2" name="Title 1"/>
          <p:cNvSpPr>
            <a:spLocks noGrp="1"/>
          </p:cNvSpPr>
          <p:nvPr>
            <p:ph type="ctrTitle"/>
          </p:nvPr>
        </p:nvSpPr>
        <p:spPr>
          <a:xfrm>
            <a:off x="524435" y="3714750"/>
            <a:ext cx="8095130" cy="642938"/>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4343400"/>
            <a:ext cx="8095130" cy="3804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603504"/>
            <a:ext cx="5638800" cy="27432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9" y="1885950"/>
            <a:ext cx="8162365" cy="6858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9" y="2571750"/>
            <a:ext cx="8162365" cy="52575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0C817505-E79A-4CE3-955B-46529E59C72C}" type="datetimeFigureOut">
              <a:rPr lang="en-US" smtClean="0"/>
              <a:pPr/>
              <a:t>7/25/13</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4D8284DC-B054-45EA-B030-034005E6E5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190065"/>
            <a:ext cx="3776472" cy="3437895"/>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190065"/>
            <a:ext cx="3776472" cy="3437895"/>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C817505-E79A-4CE3-955B-46529E59C72C}" type="datetimeFigureOut">
              <a:rPr lang="en-US" smtClean="0"/>
              <a:pPr/>
              <a:t>7/25/13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198960"/>
            <a:ext cx="3773488" cy="320908"/>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1631157"/>
            <a:ext cx="3773488" cy="2997994"/>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198960"/>
            <a:ext cx="3776472" cy="320908"/>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7"/>
            <a:ext cx="3776472" cy="2997994"/>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C817505-E79A-4CE3-955B-46529E59C72C}" type="datetimeFigureOut">
              <a:rPr lang="en-US" smtClean="0"/>
              <a:pPr/>
              <a:t>7/25/13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190065"/>
            <a:ext cx="7707406" cy="167335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A3E2A58-B615-4C46-BD0F-FDDB04B02C8E}" type="datetimeFigureOut">
              <a:rPr lang="en-US" smtClean="0"/>
              <a:pPr/>
              <a:t>7/25/13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992DF-81E9-3246-A46C-98FB620DF2ED}" type="slidenum">
              <a:rPr lang="en-US" smtClean="0"/>
              <a:pPr/>
              <a:t>‹#›</a:t>
            </a:fld>
            <a:endParaRPr lang="en-US"/>
          </a:p>
        </p:txBody>
      </p:sp>
      <p:sp>
        <p:nvSpPr>
          <p:cNvPr id="8" name="Content Placeholder 2"/>
          <p:cNvSpPr>
            <a:spLocks noGrp="1"/>
          </p:cNvSpPr>
          <p:nvPr>
            <p:ph sz="half" idx="13"/>
          </p:nvPr>
        </p:nvSpPr>
        <p:spPr>
          <a:xfrm>
            <a:off x="723900" y="2935628"/>
            <a:ext cx="7707406" cy="167335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190065"/>
            <a:ext cx="3776472" cy="3437895"/>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C817505-E79A-4CE3-955B-46529E59C72C}" type="datetimeFigureOut">
              <a:rPr lang="en-US" smtClean="0"/>
              <a:pPr/>
              <a:t>7/25/13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
        <p:nvSpPr>
          <p:cNvPr id="8" name="Content Placeholder 3"/>
          <p:cNvSpPr>
            <a:spLocks noGrp="1"/>
          </p:cNvSpPr>
          <p:nvPr>
            <p:ph sz="half" idx="2"/>
          </p:nvPr>
        </p:nvSpPr>
        <p:spPr>
          <a:xfrm>
            <a:off x="4648200" y="1190065"/>
            <a:ext cx="3776472" cy="1674159"/>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2934820"/>
            <a:ext cx="3776472" cy="1674159"/>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C817505-E79A-4CE3-955B-46529E59C72C}" type="datetimeFigureOut">
              <a:rPr lang="en-US" smtClean="0"/>
              <a:pPr/>
              <a:t>7/25/13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284DC-B054-45EA-B030-034005E6E510}" type="slidenum">
              <a:rPr lang="en-US" smtClean="0"/>
              <a:pPr/>
              <a:t>‹#›</a:t>
            </a:fld>
            <a:endParaRPr lang="en-US"/>
          </a:p>
        </p:txBody>
      </p:sp>
      <p:sp>
        <p:nvSpPr>
          <p:cNvPr id="6" name="Content Placeholder 2"/>
          <p:cNvSpPr>
            <a:spLocks noGrp="1"/>
          </p:cNvSpPr>
          <p:nvPr>
            <p:ph sz="half" idx="1"/>
          </p:nvPr>
        </p:nvSpPr>
        <p:spPr>
          <a:xfrm>
            <a:off x="723900" y="1190065"/>
            <a:ext cx="3776472" cy="1674159"/>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190065"/>
            <a:ext cx="3776472" cy="1674159"/>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2934820"/>
            <a:ext cx="3776472" cy="1674159"/>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2934820"/>
            <a:ext cx="3776472" cy="1674159"/>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2" y="236234"/>
            <a:ext cx="7691719" cy="85725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2" y="1190065"/>
            <a:ext cx="7691719" cy="3428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0C817505-E79A-4CE3-955B-46529E59C72C}" type="datetimeFigureOut">
              <a:rPr lang="en-US" smtClean="0"/>
              <a:pPr/>
              <a:t>7/25/13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4D8284DC-B054-45EA-B030-034005E6E5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3" r:id="rId17"/>
  </p:sldLayoutIdLst>
  <p:transition xmlns:p14="http://schemas.microsoft.com/office/powerpoint/2010/main" spd="slow">
    <p:fade/>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jpeg"/><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jpeg"/><Relationship Id="rId3"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jpeg"/><Relationship Id="rId3"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jpeg"/><Relationship Id="rId3"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eg"/><Relationship Id="rId3"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343400" y="2985413"/>
            <a:ext cx="5181600" cy="11656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600" dirty="0">
              <a:solidFill>
                <a:schemeClr val="bg1"/>
              </a:solidFill>
              <a:effectLst>
                <a:reflection blurRad="6350" stA="55000" endA="300" endPos="45500" dir="5400000" sy="-100000" algn="bl" rotWithShape="0"/>
              </a:effectLst>
              <a:latin typeface="Copperplate Gothic Light" pitchFamily="34" charset="0"/>
            </a:endParaRPr>
          </a:p>
        </p:txBody>
      </p:sp>
      <p:sp>
        <p:nvSpPr>
          <p:cNvPr id="2" name="Title 1"/>
          <p:cNvSpPr>
            <a:spLocks noGrp="1"/>
          </p:cNvSpPr>
          <p:nvPr>
            <p:ph type="ctrTitle"/>
          </p:nvPr>
        </p:nvSpPr>
        <p:spPr/>
        <p:txBody>
          <a:bodyPr>
            <a:normAutofit fontScale="90000"/>
          </a:bodyPr>
          <a:lstStyle/>
          <a:p>
            <a:r>
              <a:rPr lang="en-US" sz="2800" dirty="0" smtClean="0"/>
              <a:t>Personal Futures Planning: </a:t>
            </a:r>
            <a:r>
              <a:rPr lang="en-US" sz="2800" dirty="0"/>
              <a:t>Empowering individuals </a:t>
            </a:r>
            <a:r>
              <a:rPr lang="en-US" sz="2800" dirty="0" smtClean="0"/>
              <a:t>to </a:t>
            </a:r>
            <a:r>
              <a:rPr lang="en-US" sz="2800" dirty="0"/>
              <a:t>plan for quality futures</a:t>
            </a:r>
            <a:endParaRPr lang="en-US" sz="2500" b="1" cap="small" dirty="0">
              <a:latin typeface="Constantia" pitchFamily="18" charset="0"/>
            </a:endParaRPr>
          </a:p>
        </p:txBody>
      </p:sp>
      <p:sp>
        <p:nvSpPr>
          <p:cNvPr id="8" name="Subtitle 7"/>
          <p:cNvSpPr>
            <a:spLocks noGrp="1"/>
          </p:cNvSpPr>
          <p:nvPr>
            <p:ph type="subTitle" idx="1"/>
          </p:nvPr>
        </p:nvSpPr>
        <p:spPr>
          <a:xfrm>
            <a:off x="524435" y="4343399"/>
            <a:ext cx="8095130" cy="632691"/>
          </a:xfrm>
        </p:spPr>
        <p:txBody>
          <a:bodyPr>
            <a:normAutofit lnSpcReduction="10000"/>
          </a:bodyPr>
          <a:lstStyle/>
          <a:p>
            <a:r>
              <a:rPr lang="en-US" dirty="0" smtClean="0"/>
              <a:t>Kristoffel van de Burgt</a:t>
            </a:r>
          </a:p>
          <a:p>
            <a:r>
              <a:rPr lang="en-US" dirty="0" smtClean="0"/>
              <a:t>Melissa Hough</a:t>
            </a:r>
          </a:p>
          <a:p>
            <a:endParaRPr lang="en-US" dirty="0"/>
          </a:p>
        </p:txBody>
      </p:sp>
      <p:pic>
        <p:nvPicPr>
          <p:cNvPr id="6" name="Picture Placeholder 5" descr="Felix PATH 1 with family.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1202885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p:cNvSpPr>
            <a:spLocks noGrp="1"/>
          </p:cNvSpPr>
          <p:nvPr>
            <p:ph type="title"/>
          </p:nvPr>
        </p:nvSpPr>
        <p:spPr>
          <a:xfrm>
            <a:off x="726142" y="236234"/>
            <a:ext cx="7691719" cy="606584"/>
          </a:xfrm>
        </p:spPr>
        <p:txBody>
          <a:bodyPr>
            <a:normAutofit fontScale="90000"/>
          </a:bodyPr>
          <a:lstStyle/>
          <a:p>
            <a:pPr algn="ctr"/>
            <a:r>
              <a:rPr lang="en-US" dirty="0" smtClean="0"/>
              <a:t/>
            </a:r>
            <a:br>
              <a:rPr lang="en-US" dirty="0" smtClean="0"/>
            </a:br>
            <a:r>
              <a:rPr lang="en-US" sz="3100" dirty="0"/>
              <a:t>Take the </a:t>
            </a:r>
            <a:r>
              <a:rPr lang="en-US" sz="3100" b="1" dirty="0">
                <a:solidFill>
                  <a:srgbClr val="FF0000"/>
                </a:solidFill>
              </a:rPr>
              <a:t>EASY</a:t>
            </a:r>
            <a:r>
              <a:rPr lang="en-US" sz="3100" dirty="0">
                <a:solidFill>
                  <a:schemeClr val="accent2"/>
                </a:solidFill>
              </a:rPr>
              <a:t> </a:t>
            </a:r>
            <a:r>
              <a:rPr lang="en-US" sz="3100" dirty="0"/>
              <a:t>way or the </a:t>
            </a:r>
            <a:r>
              <a:rPr lang="en-US" sz="3100" b="1" dirty="0">
                <a:solidFill>
                  <a:srgbClr val="798844"/>
                </a:solidFill>
              </a:rPr>
              <a:t>HARD</a:t>
            </a:r>
            <a:r>
              <a:rPr lang="en-US" sz="3100" dirty="0">
                <a:solidFill>
                  <a:srgbClr val="7598D9"/>
                </a:solidFill>
              </a:rPr>
              <a:t> </a:t>
            </a:r>
            <a:r>
              <a:rPr lang="en-US" sz="3100" dirty="0"/>
              <a:t>way?</a:t>
            </a:r>
            <a:r>
              <a:rPr lang="en-US" sz="3100" dirty="0" smtClean="0"/>
              <a:t/>
            </a:r>
            <a:br>
              <a:rPr lang="en-US" sz="3100" dirty="0" smtClean="0"/>
            </a:br>
            <a:endParaRPr lang="en-US" sz="3100" dirty="0"/>
          </a:p>
        </p:txBody>
      </p:sp>
      <p:sp>
        <p:nvSpPr>
          <p:cNvPr id="14" name="Content Placeholder 13"/>
          <p:cNvSpPr>
            <a:spLocks noGrp="1"/>
          </p:cNvSpPr>
          <p:nvPr>
            <p:ph sz="half" idx="1"/>
          </p:nvPr>
        </p:nvSpPr>
        <p:spPr>
          <a:xfrm>
            <a:off x="723900" y="1339273"/>
            <a:ext cx="2635827" cy="3313544"/>
          </a:xfrm>
        </p:spPr>
        <p:txBody>
          <a:bodyPr>
            <a:normAutofit/>
          </a:bodyPr>
          <a:lstStyle/>
          <a:p>
            <a:pPr marL="0">
              <a:buNone/>
            </a:pPr>
            <a:r>
              <a:rPr lang="en-US" dirty="0"/>
              <a:t>It’s </a:t>
            </a:r>
            <a:r>
              <a:rPr lang="en-US" b="1" dirty="0">
                <a:solidFill>
                  <a:srgbClr val="FF0000"/>
                </a:solidFill>
              </a:rPr>
              <a:t>EASY</a:t>
            </a:r>
            <a:r>
              <a:rPr lang="en-US" dirty="0">
                <a:solidFill>
                  <a:srgbClr val="7598D9"/>
                </a:solidFill>
              </a:rPr>
              <a:t> </a:t>
            </a:r>
            <a:r>
              <a:rPr lang="en-US" dirty="0"/>
              <a:t>to </a:t>
            </a:r>
            <a:r>
              <a:rPr lang="en-US" dirty="0" smtClean="0"/>
              <a:t>limit expectations</a:t>
            </a:r>
            <a:r>
              <a:rPr lang="en-US" dirty="0"/>
              <a:t>/vision </a:t>
            </a:r>
            <a:r>
              <a:rPr lang="en-US" dirty="0" smtClean="0"/>
              <a:t>for each </a:t>
            </a:r>
            <a:r>
              <a:rPr lang="en-US" dirty="0"/>
              <a:t>individual to match what’s currently available in the system</a:t>
            </a:r>
            <a:r>
              <a:rPr lang="en-US" dirty="0" smtClean="0"/>
              <a:t>.</a:t>
            </a:r>
            <a:endParaRPr lang="en-US" dirty="0"/>
          </a:p>
        </p:txBody>
      </p:sp>
      <p:sp>
        <p:nvSpPr>
          <p:cNvPr id="2" name="Content Placeholder 1"/>
          <p:cNvSpPr>
            <a:spLocks noGrp="1"/>
          </p:cNvSpPr>
          <p:nvPr>
            <p:ph sz="half" idx="2"/>
          </p:nvPr>
        </p:nvSpPr>
        <p:spPr>
          <a:xfrm>
            <a:off x="5818909" y="1339273"/>
            <a:ext cx="2594218" cy="3313545"/>
          </a:xfrm>
        </p:spPr>
        <p:txBody>
          <a:bodyPr>
            <a:normAutofit fontScale="92500" lnSpcReduction="10000"/>
          </a:bodyPr>
          <a:lstStyle/>
          <a:p>
            <a:pPr marL="0" indent="0">
              <a:buNone/>
            </a:pPr>
            <a:r>
              <a:rPr lang="en-US" dirty="0" smtClean="0"/>
              <a:t>It’s </a:t>
            </a:r>
            <a:r>
              <a:rPr lang="en-US" b="1" dirty="0" smtClean="0">
                <a:solidFill>
                  <a:schemeClr val="accent1">
                    <a:lumMod val="75000"/>
                  </a:schemeClr>
                </a:solidFill>
              </a:rPr>
              <a:t>HARD </a:t>
            </a:r>
            <a:r>
              <a:rPr lang="en-US" dirty="0" smtClean="0"/>
              <a:t>to increase capacity so systems offer personalized supports and so communities are welcoming to people with disabilities as active participants. </a:t>
            </a:r>
            <a:endParaRPr lang="en-US" dirty="0"/>
          </a:p>
        </p:txBody>
      </p:sp>
      <p:pic>
        <p:nvPicPr>
          <p:cNvPr id="5" name="Content Placeholder 4"/>
          <p:cNvPicPr>
            <a:picLocks noGrp="1" noChangeAspect="1"/>
          </p:cNvPicPr>
          <p:nvPr>
            <p:ph sz="half" idx="13"/>
          </p:nvPr>
        </p:nvPicPr>
        <p:blipFill>
          <a:blip r:embed="rId3">
            <a:extLst>
              <a:ext uri="{28A0092B-C50C-407E-A947-70E740481C1C}">
                <a14:useLocalDpi xmlns:a14="http://schemas.microsoft.com/office/drawing/2010/main"/>
              </a:ext>
            </a:extLst>
          </a:blip>
          <a:stretch>
            <a:fillRect/>
          </a:stretch>
        </p:blipFill>
        <p:spPr>
          <a:xfrm>
            <a:off x="3457358" y="1916114"/>
            <a:ext cx="2235200" cy="1676400"/>
          </a:xfrm>
        </p:spPr>
      </p:pic>
    </p:spTree>
    <p:extLst>
      <p:ext uri="{BB962C8B-B14F-4D97-AF65-F5344CB8AC3E}">
        <p14:creationId xmlns:p14="http://schemas.microsoft.com/office/powerpoint/2010/main" val="239036820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4727" y="442913"/>
            <a:ext cx="8959273" cy="511175"/>
          </a:xfrm>
        </p:spPr>
        <p:txBody>
          <a:bodyPr>
            <a:normAutofit/>
          </a:bodyPr>
          <a:lstStyle/>
          <a:p>
            <a:r>
              <a:rPr lang="en-US" sz="2500" b="1" cap="small" dirty="0" smtClean="0">
                <a:latin typeface="Constantia" pitchFamily="18" charset="0"/>
              </a:rPr>
              <a:t>It Takes a Change of Perspective</a:t>
            </a:r>
            <a:endParaRPr lang="en-US" sz="2500" b="1" cap="small" dirty="0">
              <a:latin typeface="Constantia" pitchFamily="18" charset="0"/>
            </a:endParaRPr>
          </a:p>
        </p:txBody>
      </p:sp>
      <p:grpSp>
        <p:nvGrpSpPr>
          <p:cNvPr id="6" name="Group 5"/>
          <p:cNvGrpSpPr/>
          <p:nvPr/>
        </p:nvGrpSpPr>
        <p:grpSpPr>
          <a:xfrm rot="16200000">
            <a:off x="4562126" y="4486197"/>
            <a:ext cx="7740503" cy="673402"/>
            <a:chOff x="1864355" y="3189768"/>
            <a:chExt cx="7740503" cy="673402"/>
          </a:xfrm>
        </p:grpSpPr>
        <p:sp>
          <p:nvSpPr>
            <p:cNvPr id="7" name="Chevron 6"/>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981364" y="1050072"/>
            <a:ext cx="5333999" cy="3477875"/>
          </a:xfrm>
          <a:prstGeom prst="rect">
            <a:avLst/>
          </a:prstGeom>
        </p:spPr>
        <p:txBody>
          <a:bodyPr wrap="square">
            <a:spAutoFit/>
          </a:bodyPr>
          <a:lstStyle/>
          <a:p>
            <a:r>
              <a:rPr lang="en-US" sz="2000" dirty="0">
                <a:solidFill>
                  <a:schemeClr val="accent1">
                    <a:lumMod val="75000"/>
                  </a:schemeClr>
                </a:solidFill>
              </a:rPr>
              <a:t>What could you do differently to learn about </a:t>
            </a:r>
            <a:r>
              <a:rPr lang="en-US" sz="2000" dirty="0" smtClean="0">
                <a:solidFill>
                  <a:schemeClr val="accent1">
                    <a:lumMod val="75000"/>
                  </a:schemeClr>
                </a:solidFill>
              </a:rPr>
              <a:t>your student who </a:t>
            </a:r>
            <a:r>
              <a:rPr lang="en-US" sz="2000" dirty="0">
                <a:solidFill>
                  <a:schemeClr val="accent1">
                    <a:lumMod val="75000"/>
                  </a:schemeClr>
                </a:solidFill>
              </a:rPr>
              <a:t>is the focus of a PCP?</a:t>
            </a:r>
            <a:br>
              <a:rPr lang="en-US" sz="2000" dirty="0">
                <a:solidFill>
                  <a:schemeClr val="accent1">
                    <a:lumMod val="75000"/>
                  </a:schemeClr>
                </a:solidFill>
              </a:rPr>
            </a:br>
            <a:r>
              <a:rPr lang="en-US" sz="2000" dirty="0">
                <a:solidFill>
                  <a:schemeClr val="accent1">
                    <a:lumMod val="75000"/>
                  </a:schemeClr>
                </a:solidFill>
              </a:rPr>
              <a:t/>
            </a:r>
            <a:br>
              <a:rPr lang="en-US" sz="2000" dirty="0">
                <a:solidFill>
                  <a:schemeClr val="accent1">
                    <a:lumMod val="75000"/>
                  </a:schemeClr>
                </a:solidFill>
              </a:rPr>
            </a:br>
            <a:r>
              <a:rPr lang="en-US" sz="2000" dirty="0">
                <a:solidFill>
                  <a:schemeClr val="accent1">
                    <a:lumMod val="75000"/>
                  </a:schemeClr>
                </a:solidFill>
              </a:rPr>
              <a:t>What could you do differently to listen to the </a:t>
            </a:r>
            <a:r>
              <a:rPr lang="en-US" sz="2000" dirty="0" smtClean="0">
                <a:solidFill>
                  <a:schemeClr val="accent1">
                    <a:lumMod val="75000"/>
                  </a:schemeClr>
                </a:solidFill>
              </a:rPr>
              <a:t>family?</a:t>
            </a:r>
            <a:r>
              <a:rPr lang="en-US" sz="2000" dirty="0">
                <a:solidFill>
                  <a:schemeClr val="accent1">
                    <a:lumMod val="75000"/>
                  </a:schemeClr>
                </a:solidFill>
              </a:rPr>
              <a:t/>
            </a:r>
            <a:br>
              <a:rPr lang="en-US" sz="2000" dirty="0">
                <a:solidFill>
                  <a:schemeClr val="accent1">
                    <a:lumMod val="75000"/>
                  </a:schemeClr>
                </a:solidFill>
              </a:rPr>
            </a:br>
            <a:r>
              <a:rPr lang="en-US" sz="2000" dirty="0">
                <a:solidFill>
                  <a:schemeClr val="accent1">
                    <a:lumMod val="75000"/>
                  </a:schemeClr>
                </a:solidFill>
              </a:rPr>
              <a:t/>
            </a:r>
            <a:br>
              <a:rPr lang="en-US" sz="2000" dirty="0">
                <a:solidFill>
                  <a:schemeClr val="accent1">
                    <a:lumMod val="75000"/>
                  </a:schemeClr>
                </a:solidFill>
              </a:rPr>
            </a:br>
            <a:r>
              <a:rPr lang="en-US" sz="2000" dirty="0">
                <a:solidFill>
                  <a:schemeClr val="accent1">
                    <a:lumMod val="75000"/>
                  </a:schemeClr>
                </a:solidFill>
              </a:rPr>
              <a:t>What could you do differently to explore possibilities in the community?</a:t>
            </a:r>
            <a:br>
              <a:rPr lang="en-US" sz="2000" dirty="0">
                <a:solidFill>
                  <a:schemeClr val="accent1">
                    <a:lumMod val="75000"/>
                  </a:schemeClr>
                </a:solidFill>
              </a:rPr>
            </a:br>
            <a:r>
              <a:rPr lang="en-US" sz="2000" dirty="0">
                <a:solidFill>
                  <a:schemeClr val="accent1">
                    <a:lumMod val="75000"/>
                  </a:schemeClr>
                </a:solidFill>
              </a:rPr>
              <a:t/>
            </a:r>
            <a:br>
              <a:rPr lang="en-US" sz="2000" dirty="0">
                <a:solidFill>
                  <a:schemeClr val="accent1">
                    <a:lumMod val="75000"/>
                  </a:schemeClr>
                </a:solidFill>
              </a:rPr>
            </a:br>
            <a:r>
              <a:rPr lang="en-US" sz="2000" dirty="0">
                <a:solidFill>
                  <a:schemeClr val="accent1">
                    <a:lumMod val="75000"/>
                  </a:schemeClr>
                </a:solidFill>
              </a:rPr>
              <a:t>What could you do differently to create options within the system?</a:t>
            </a:r>
          </a:p>
        </p:txBody>
      </p:sp>
    </p:spTree>
    <p:extLst>
      <p:ext uri="{BB962C8B-B14F-4D97-AF65-F5344CB8AC3E}">
        <p14:creationId xmlns:p14="http://schemas.microsoft.com/office/powerpoint/2010/main" val="752605086"/>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How do you start?</a:t>
            </a:r>
            <a:endParaRPr lang="en-US" sz="2500" b="1" cap="small" dirty="0">
              <a:latin typeface="Constantia" pitchFamily="18" charset="0"/>
              <a:cs typeface="+mj-cs"/>
            </a:endParaRPr>
          </a:p>
        </p:txBody>
      </p:sp>
      <p:sp>
        <p:nvSpPr>
          <p:cNvPr id="3" name="Content Placeholder 2"/>
          <p:cNvSpPr>
            <a:spLocks noGrp="1"/>
          </p:cNvSpPr>
          <p:nvPr>
            <p:ph idx="1"/>
          </p:nvPr>
        </p:nvSpPr>
        <p:spPr>
          <a:xfrm>
            <a:off x="411018" y="1188606"/>
            <a:ext cx="8229600" cy="3255117"/>
          </a:xfrm>
        </p:spPr>
        <p:txBody>
          <a:bodyPr>
            <a:noAutofit/>
          </a:bodyPr>
          <a:lstStyle/>
          <a:p>
            <a:pPr marL="0" indent="0">
              <a:buNone/>
            </a:pPr>
            <a:r>
              <a:rPr lang="en-US" sz="2000" dirty="0"/>
              <a:t>With one person, who has interest or curiosity</a:t>
            </a:r>
          </a:p>
          <a:p>
            <a:pPr lvl="1">
              <a:buNone/>
            </a:pPr>
            <a:r>
              <a:rPr lang="en-US" sz="2000" dirty="0"/>
              <a:t>+ people who know and care about that person</a:t>
            </a:r>
          </a:p>
          <a:p>
            <a:pPr lvl="1">
              <a:buNone/>
            </a:pPr>
            <a:r>
              <a:rPr lang="en-US" sz="2000" dirty="0"/>
              <a:t>+ a place and time</a:t>
            </a:r>
          </a:p>
          <a:p>
            <a:pPr lvl="1">
              <a:buNone/>
            </a:pPr>
            <a:r>
              <a:rPr lang="en-US" sz="2000" dirty="0"/>
              <a:t>+ some paper &amp; markers (and a recorder)</a:t>
            </a:r>
          </a:p>
          <a:p>
            <a:pPr lvl="1">
              <a:buNone/>
            </a:pPr>
            <a:r>
              <a:rPr lang="en-US" sz="2000" dirty="0"/>
              <a:t>+ some food!</a:t>
            </a:r>
          </a:p>
        </p:txBody>
      </p:sp>
      <p:grpSp>
        <p:nvGrpSpPr>
          <p:cNvPr id="6" name="Group 5"/>
          <p:cNvGrpSpPr/>
          <p:nvPr/>
        </p:nvGrpSpPr>
        <p:grpSpPr>
          <a:xfrm>
            <a:off x="1" y="3917130"/>
            <a:ext cx="8697912" cy="673402"/>
            <a:chOff x="1850064" y="3189767"/>
            <a:chExt cx="8021556" cy="673402"/>
          </a:xfrm>
        </p:grpSpPr>
        <p:sp>
          <p:nvSpPr>
            <p:cNvPr id="7" name="Chevron 6"/>
            <p:cNvSpPr/>
            <p:nvPr/>
          </p:nvSpPr>
          <p:spPr>
            <a:xfrm>
              <a:off x="1850065" y="3189767"/>
              <a:ext cx="7546989" cy="190021"/>
            </a:xfrm>
            <a:prstGeom prst="chevron">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4" y="3673148"/>
              <a:ext cx="8021556" cy="190021"/>
            </a:xfrm>
            <a:prstGeom prst="chevron">
              <a:avLst>
                <a:gd name="adj" fmla="val 48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4" y="3431458"/>
              <a:ext cx="7786576" cy="190021"/>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rot="16200000">
            <a:off x="4159298" y="-14691"/>
            <a:ext cx="8384525" cy="673402"/>
            <a:chOff x="1864355" y="3189768"/>
            <a:chExt cx="7740503" cy="673402"/>
          </a:xfrm>
        </p:grpSpPr>
        <p:sp>
          <p:nvSpPr>
            <p:cNvPr id="11" name="Chevron 10"/>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95518636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42636" y="200165"/>
            <a:ext cx="8086436" cy="633514"/>
          </a:xfrm>
        </p:spPr>
        <p:txBody>
          <a:bodyPr>
            <a:normAutofit/>
          </a:bodyPr>
          <a:lstStyle/>
          <a:p>
            <a:r>
              <a:rPr lang="en-US" sz="2800" dirty="0"/>
              <a:t>Facilitator Roles</a:t>
            </a:r>
            <a:endParaRPr lang="en-US" sz="2500" b="1" cap="small" dirty="0">
              <a:effectLst>
                <a:reflection blurRad="6350" stA="30000" endPos="45500" dir="5400000" sy="-100000" algn="bl" rotWithShape="0"/>
              </a:effectLst>
              <a:latin typeface="Constantia" pitchFamily="18" charset="0"/>
            </a:endParaRPr>
          </a:p>
        </p:txBody>
      </p:sp>
      <p:sp>
        <p:nvSpPr>
          <p:cNvPr id="4" name="Content Placeholder 3"/>
          <p:cNvSpPr>
            <a:spLocks noGrp="1"/>
          </p:cNvSpPr>
          <p:nvPr>
            <p:ph idx="1"/>
          </p:nvPr>
        </p:nvSpPr>
        <p:spPr>
          <a:xfrm>
            <a:off x="542636" y="842818"/>
            <a:ext cx="4040909" cy="4167909"/>
          </a:xfrm>
        </p:spPr>
        <p:txBody>
          <a:bodyPr>
            <a:noAutofit/>
          </a:bodyPr>
          <a:lstStyle/>
          <a:p>
            <a:r>
              <a:rPr lang="en-US" sz="2000" dirty="0"/>
              <a:t>Accountable to the individual (focus person)</a:t>
            </a:r>
          </a:p>
          <a:p>
            <a:r>
              <a:rPr lang="en-US" sz="2000" dirty="0"/>
              <a:t>Actively listen, encourage participation</a:t>
            </a:r>
          </a:p>
          <a:p>
            <a:pPr>
              <a:lnSpc>
                <a:spcPct val="120000"/>
              </a:lnSpc>
            </a:pPr>
            <a:r>
              <a:rPr lang="en-US" sz="2000" dirty="0"/>
              <a:t>Must move the group from planning to </a:t>
            </a:r>
            <a:r>
              <a:rPr lang="en-US" sz="2000" dirty="0" smtClean="0"/>
              <a:t>action</a:t>
            </a:r>
          </a:p>
          <a:p>
            <a:r>
              <a:rPr lang="en-US" sz="2000" dirty="0"/>
              <a:t>Invite a recorder to design the graphics (doesn’t have to be an artist</a:t>
            </a:r>
            <a:r>
              <a:rPr lang="en-US" sz="2000" dirty="0" smtClean="0"/>
              <a:t>)</a:t>
            </a:r>
            <a:endParaRPr lang="en-US" sz="2000" dirty="0"/>
          </a:p>
        </p:txBody>
      </p:sp>
      <p:pic>
        <p:nvPicPr>
          <p:cNvPr id="6" name="Picture 5" descr="url-2.jpe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5454" y="1594694"/>
            <a:ext cx="3468254" cy="2667888"/>
          </a:xfrm>
          <a:prstGeom prst="rect">
            <a:avLst/>
          </a:prstGeom>
        </p:spPr>
      </p:pic>
    </p:spTree>
    <p:extLst>
      <p:ext uri="{BB962C8B-B14F-4D97-AF65-F5344CB8AC3E}">
        <p14:creationId xmlns:p14="http://schemas.microsoft.com/office/powerpoint/2010/main" val="1255278811"/>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315619"/>
            <a:ext cx="8229600" cy="633514"/>
          </a:xfrm>
        </p:spPr>
        <p:txBody>
          <a:bodyPr>
            <a:normAutofit fontScale="90000"/>
          </a:bodyPr>
          <a:lstStyle/>
          <a:p>
            <a:r>
              <a:rPr lang="en-US" dirty="0"/>
              <a:t>The Driving Questions</a:t>
            </a:r>
          </a:p>
        </p:txBody>
      </p:sp>
      <p:sp>
        <p:nvSpPr>
          <p:cNvPr id="3" name="Content Placeholder 2"/>
          <p:cNvSpPr>
            <a:spLocks noGrp="1"/>
          </p:cNvSpPr>
          <p:nvPr>
            <p:ph idx="1"/>
          </p:nvPr>
        </p:nvSpPr>
        <p:spPr>
          <a:xfrm>
            <a:off x="1708726" y="1108364"/>
            <a:ext cx="6978073" cy="4271817"/>
          </a:xfrm>
        </p:spPr>
        <p:txBody>
          <a:bodyPr>
            <a:noAutofit/>
          </a:bodyPr>
          <a:lstStyle/>
          <a:p>
            <a:pPr marL="457200">
              <a:lnSpc>
                <a:spcPct val="50000"/>
              </a:lnSpc>
              <a:buAutoNum type="arabicPeriod"/>
            </a:pPr>
            <a:r>
              <a:rPr lang="en-US" sz="2000" dirty="0"/>
              <a:t>How do we describe people?</a:t>
            </a:r>
          </a:p>
          <a:p>
            <a:pPr marL="822960" lvl="1">
              <a:lnSpc>
                <a:spcPct val="50000"/>
              </a:lnSpc>
            </a:pPr>
            <a:r>
              <a:rPr lang="en-US" sz="2000" dirty="0"/>
              <a:t>Focus on gifts, capacities, dreams &amp; </a:t>
            </a:r>
            <a:r>
              <a:rPr lang="en-US" sz="2000" dirty="0" smtClean="0"/>
              <a:t>desires</a:t>
            </a:r>
            <a:endParaRPr lang="en-US" sz="2000" dirty="0"/>
          </a:p>
          <a:p>
            <a:pPr marL="457200">
              <a:lnSpc>
                <a:spcPct val="50000"/>
              </a:lnSpc>
              <a:buAutoNum type="arabicPeriod"/>
            </a:pPr>
            <a:r>
              <a:rPr lang="en-US" sz="2000" dirty="0"/>
              <a:t>How do we think about and plan for the future?</a:t>
            </a:r>
          </a:p>
          <a:p>
            <a:pPr marL="822960" lvl="1">
              <a:lnSpc>
                <a:spcPct val="50000"/>
              </a:lnSpc>
            </a:pPr>
            <a:r>
              <a:rPr lang="en-US" sz="2000" dirty="0"/>
              <a:t>Plan a future rich with community </a:t>
            </a:r>
            <a:r>
              <a:rPr lang="en-US" sz="2000" dirty="0" smtClean="0"/>
              <a:t>life</a:t>
            </a:r>
            <a:endParaRPr lang="en-US" sz="2000" dirty="0"/>
          </a:p>
          <a:p>
            <a:pPr marL="457200">
              <a:lnSpc>
                <a:spcPct val="50000"/>
              </a:lnSpc>
              <a:buAutoNum type="arabicPeriod"/>
            </a:pPr>
            <a:r>
              <a:rPr lang="en-US" sz="2000" dirty="0"/>
              <a:t>Who makes the decisions; who is in control?</a:t>
            </a:r>
          </a:p>
          <a:p>
            <a:pPr marL="822960" lvl="1">
              <a:lnSpc>
                <a:spcPct val="50000"/>
              </a:lnSpc>
            </a:pPr>
            <a:r>
              <a:rPr lang="en-US" sz="2000" dirty="0"/>
              <a:t>Support personal &amp; community decision </a:t>
            </a:r>
            <a:r>
              <a:rPr lang="en-US" sz="2000" dirty="0" smtClean="0"/>
              <a:t>making</a:t>
            </a:r>
            <a:endParaRPr lang="en-US" sz="2000" dirty="0"/>
          </a:p>
          <a:p>
            <a:pPr marL="457200">
              <a:lnSpc>
                <a:spcPct val="50000"/>
              </a:lnSpc>
              <a:buAutoNum type="arabicPeriod"/>
            </a:pPr>
            <a:r>
              <a:rPr lang="en-US" sz="2000" dirty="0"/>
              <a:t>What do we believe about community?</a:t>
            </a:r>
          </a:p>
          <a:p>
            <a:pPr marL="822960" lvl="1">
              <a:lnSpc>
                <a:spcPct val="50000"/>
              </a:lnSpc>
            </a:pPr>
            <a:r>
              <a:rPr lang="en-US" sz="2000" dirty="0"/>
              <a:t>Build community &amp; accepting </a:t>
            </a:r>
            <a:r>
              <a:rPr lang="en-US" sz="2000" dirty="0" smtClean="0"/>
              <a:t>relationships</a:t>
            </a:r>
            <a:endParaRPr lang="en-US" sz="2000" dirty="0"/>
          </a:p>
          <a:p>
            <a:pPr marL="457200">
              <a:lnSpc>
                <a:spcPct val="50000"/>
              </a:lnSpc>
              <a:buAutoNum type="arabicPeriod"/>
            </a:pPr>
            <a:r>
              <a:rPr lang="en-US" sz="2000" dirty="0"/>
              <a:t>What do we believe about services?</a:t>
            </a:r>
          </a:p>
          <a:p>
            <a:pPr marL="822960" lvl="1">
              <a:lnSpc>
                <a:spcPct val="50000"/>
              </a:lnSpc>
            </a:pPr>
            <a:r>
              <a:rPr lang="en-US" sz="2000" dirty="0"/>
              <a:t>Adapt &amp; change </a:t>
            </a:r>
            <a:r>
              <a:rPr lang="en-US" sz="2000" dirty="0" smtClean="0"/>
              <a:t>services</a:t>
            </a:r>
            <a:endParaRPr lang="en-US" sz="2000" dirty="0"/>
          </a:p>
        </p:txBody>
      </p:sp>
    </p:spTree>
    <p:extLst>
      <p:ext uri="{BB962C8B-B14F-4D97-AF65-F5344CB8AC3E}">
        <p14:creationId xmlns:p14="http://schemas.microsoft.com/office/powerpoint/2010/main" val="30832895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04107"/>
            <a:ext cx="7467600" cy="857250"/>
          </a:xfrm>
        </p:spPr>
        <p:txBody>
          <a:bodyPr/>
          <a:lstStyle/>
          <a:p>
            <a:pPr algn="ctr"/>
            <a:r>
              <a:rPr lang="en-US" dirty="0" smtClean="0"/>
              <a:t>The Flow of the Plan</a:t>
            </a:r>
            <a:endParaRPr lang="en-US" dirty="0"/>
          </a:p>
        </p:txBody>
      </p:sp>
      <p:sp>
        <p:nvSpPr>
          <p:cNvPr id="7" name="Cloud 6"/>
          <p:cNvSpPr/>
          <p:nvPr/>
        </p:nvSpPr>
        <p:spPr>
          <a:xfrm>
            <a:off x="669636" y="692727"/>
            <a:ext cx="2505365" cy="159327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Celebrate the little things; what are we learning? What’s next?</a:t>
            </a:r>
            <a:endParaRPr lang="en-US" dirty="0"/>
          </a:p>
        </p:txBody>
      </p:sp>
      <p:sp>
        <p:nvSpPr>
          <p:cNvPr id="8" name="Cloud 7"/>
          <p:cNvSpPr/>
          <p:nvPr/>
        </p:nvSpPr>
        <p:spPr>
          <a:xfrm>
            <a:off x="519545" y="2436091"/>
            <a:ext cx="1899653" cy="138545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Action plan – who will do what?</a:t>
            </a:r>
            <a:endParaRPr lang="en-US" dirty="0"/>
          </a:p>
        </p:txBody>
      </p:sp>
      <p:sp>
        <p:nvSpPr>
          <p:cNvPr id="9" name="Cloud 8"/>
          <p:cNvSpPr/>
          <p:nvPr/>
        </p:nvSpPr>
        <p:spPr>
          <a:xfrm>
            <a:off x="1952340" y="3671197"/>
            <a:ext cx="1965610" cy="117789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What does </a:t>
            </a:r>
            <a:r>
              <a:rPr lang="en-US" dirty="0" err="1" smtClean="0"/>
              <a:t>s</a:t>
            </a:r>
            <a:r>
              <a:rPr lang="en-US" dirty="0" smtClean="0"/>
              <a:t>/he want, need?</a:t>
            </a:r>
            <a:endParaRPr lang="en-US" dirty="0"/>
          </a:p>
        </p:txBody>
      </p:sp>
      <p:sp>
        <p:nvSpPr>
          <p:cNvPr id="10" name="Cloud 9"/>
          <p:cNvSpPr/>
          <p:nvPr/>
        </p:nvSpPr>
        <p:spPr>
          <a:xfrm>
            <a:off x="4144817" y="3509818"/>
            <a:ext cx="2309091" cy="153554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Strengths, interests, choice, preferences</a:t>
            </a:r>
            <a:endParaRPr lang="en-US" dirty="0"/>
          </a:p>
        </p:txBody>
      </p:sp>
      <p:sp>
        <p:nvSpPr>
          <p:cNvPr id="11" name="Cloud 10"/>
          <p:cNvSpPr/>
          <p:nvPr/>
        </p:nvSpPr>
        <p:spPr>
          <a:xfrm>
            <a:off x="6176818" y="2459183"/>
            <a:ext cx="2182092" cy="13970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Nightmares,</a:t>
            </a:r>
          </a:p>
          <a:p>
            <a:pPr algn="ctr"/>
            <a:r>
              <a:rPr lang="en-US" dirty="0" smtClean="0"/>
              <a:t>things that may get in the way</a:t>
            </a:r>
            <a:endParaRPr lang="en-US" dirty="0"/>
          </a:p>
        </p:txBody>
      </p:sp>
      <p:sp>
        <p:nvSpPr>
          <p:cNvPr id="12" name="Cloud 11"/>
          <p:cNvSpPr/>
          <p:nvPr/>
        </p:nvSpPr>
        <p:spPr>
          <a:xfrm>
            <a:off x="5761182" y="1027545"/>
            <a:ext cx="2094345" cy="1236451"/>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Dreams, visions for the future</a:t>
            </a:r>
            <a:endParaRPr lang="en-US" dirty="0"/>
          </a:p>
        </p:txBody>
      </p:sp>
      <p:sp>
        <p:nvSpPr>
          <p:cNvPr id="13" name="Cloud 12"/>
          <p:cNvSpPr/>
          <p:nvPr/>
        </p:nvSpPr>
        <p:spPr>
          <a:xfrm>
            <a:off x="3371273" y="496454"/>
            <a:ext cx="2327356" cy="133294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Gathering history; how did we get here?</a:t>
            </a:r>
            <a:endParaRPr lang="en-US" dirty="0"/>
          </a:p>
        </p:txBody>
      </p:sp>
      <p:sp>
        <p:nvSpPr>
          <p:cNvPr id="14" name="Curved Left Arrow 13"/>
          <p:cNvSpPr/>
          <p:nvPr/>
        </p:nvSpPr>
        <p:spPr>
          <a:xfrm>
            <a:off x="4478974" y="2191557"/>
            <a:ext cx="1247307" cy="135509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Left Arrow 15"/>
          <p:cNvSpPr/>
          <p:nvPr/>
        </p:nvSpPr>
        <p:spPr>
          <a:xfrm rot="9802447">
            <a:off x="2578948" y="2086052"/>
            <a:ext cx="1247307" cy="135509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486093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468746" y="153440"/>
            <a:ext cx="7543800" cy="857250"/>
          </a:xfrm>
        </p:spPr>
        <p:txBody>
          <a:bodyPr/>
          <a:lstStyle/>
          <a:p>
            <a:r>
              <a:rPr lang="en-US" dirty="0" smtClean="0"/>
              <a:t>My first MAP with Julie</a:t>
            </a:r>
            <a:endParaRPr lang="en-US" dirty="0"/>
          </a:p>
        </p:txBody>
      </p:sp>
      <p:sp>
        <p:nvSpPr>
          <p:cNvPr id="11" name="Text Placeholder 10"/>
          <p:cNvSpPr>
            <a:spLocks noGrp="1"/>
          </p:cNvSpPr>
          <p:nvPr>
            <p:ph type="body" idx="1"/>
          </p:nvPr>
        </p:nvSpPr>
        <p:spPr>
          <a:xfrm>
            <a:off x="497541" y="849054"/>
            <a:ext cx="3657600" cy="600549"/>
          </a:xfrm>
        </p:spPr>
        <p:txBody>
          <a:bodyPr>
            <a:normAutofit/>
          </a:bodyPr>
          <a:lstStyle/>
          <a:p>
            <a:r>
              <a:rPr lang="en-US" sz="2000" dirty="0" smtClean="0"/>
              <a:t>The focus individual</a:t>
            </a:r>
            <a:endParaRPr lang="en-US" sz="2000" dirty="0"/>
          </a:p>
        </p:txBody>
      </p:sp>
      <p:pic>
        <p:nvPicPr>
          <p:cNvPr id="15" name="Content Placeholder 14" descr="Julie - title.png"/>
          <p:cNvPicPr>
            <a:picLocks noGrp="1" noChangeAspect="1"/>
          </p:cNvPicPr>
          <p:nvPr>
            <p:ph sz="half" idx="2"/>
          </p:nvPr>
        </p:nvPicPr>
        <p:blipFill>
          <a:blip r:embed="rId2" cstate="screen">
            <a:extLst>
              <a:ext uri="{28A0092B-C50C-407E-A947-70E740481C1C}">
                <a14:useLocalDpi xmlns:a14="http://schemas.microsoft.com/office/drawing/2010/main"/>
              </a:ext>
            </a:extLst>
          </a:blip>
          <a:srcRect l="-8972" r="-8972"/>
          <a:stretch>
            <a:fillRect/>
          </a:stretch>
        </p:blipFill>
        <p:spPr>
          <a:xfrm>
            <a:off x="497541" y="1449604"/>
            <a:ext cx="3657600" cy="3145019"/>
          </a:xfrm>
        </p:spPr>
      </p:pic>
      <p:sp>
        <p:nvSpPr>
          <p:cNvPr id="13" name="Text Placeholder 12"/>
          <p:cNvSpPr>
            <a:spLocks noGrp="1"/>
          </p:cNvSpPr>
          <p:nvPr>
            <p:ph type="body" sz="quarter" idx="3"/>
          </p:nvPr>
        </p:nvSpPr>
        <p:spPr>
          <a:xfrm>
            <a:off x="4399878" y="849053"/>
            <a:ext cx="3657600" cy="600551"/>
          </a:xfrm>
        </p:spPr>
        <p:txBody>
          <a:bodyPr/>
          <a:lstStyle/>
          <a:p>
            <a:r>
              <a:rPr lang="en-US" sz="2000" dirty="0" smtClean="0"/>
              <a:t>Participants</a:t>
            </a:r>
            <a:endParaRPr lang="en-US" sz="2000" dirty="0"/>
          </a:p>
        </p:txBody>
      </p:sp>
      <p:pic>
        <p:nvPicPr>
          <p:cNvPr id="16" name="Content Placeholder 15" descr="Julie - participants.png"/>
          <p:cNvPicPr>
            <a:picLocks noGrp="1" noChangeAspect="1"/>
          </p:cNvPicPr>
          <p:nvPr>
            <p:ph sz="quarter" idx="4"/>
          </p:nvPr>
        </p:nvPicPr>
        <p:blipFill>
          <a:blip r:embed="rId3" cstate="screen">
            <a:extLst>
              <a:ext uri="{28A0092B-C50C-407E-A947-70E740481C1C}">
                <a14:useLocalDpi xmlns:a14="http://schemas.microsoft.com/office/drawing/2010/main"/>
              </a:ext>
            </a:extLst>
          </a:blip>
          <a:srcRect l="-3783" r="-3783"/>
          <a:stretch>
            <a:fillRect/>
          </a:stretch>
        </p:blipFill>
        <p:spPr>
          <a:xfrm>
            <a:off x="4399878" y="1449604"/>
            <a:ext cx="3657600" cy="3145018"/>
          </a:xfrm>
        </p:spPr>
      </p:pic>
    </p:spTree>
    <p:extLst>
      <p:ext uri="{BB962C8B-B14F-4D97-AF65-F5344CB8AC3E}">
        <p14:creationId xmlns:p14="http://schemas.microsoft.com/office/powerpoint/2010/main" val="93646298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7541" y="413224"/>
            <a:ext cx="3657600" cy="595032"/>
          </a:xfrm>
        </p:spPr>
        <p:txBody>
          <a:bodyPr/>
          <a:lstStyle/>
          <a:p>
            <a:r>
              <a:rPr lang="en-US" sz="2000" dirty="0" smtClean="0"/>
              <a:t>Her history</a:t>
            </a:r>
            <a:endParaRPr lang="en-US" sz="2000" dirty="0"/>
          </a:p>
        </p:txBody>
      </p:sp>
      <p:pic>
        <p:nvPicPr>
          <p:cNvPr id="7" name="Content Placeholder 6" descr="Julie history.png"/>
          <p:cNvPicPr>
            <a:picLocks noGrp="1" noChangeAspect="1"/>
          </p:cNvPicPr>
          <p:nvPr>
            <p:ph sz="half" idx="2"/>
          </p:nvPr>
        </p:nvPicPr>
        <p:blipFill>
          <a:blip r:embed="rId2" cstate="screen">
            <a:extLst>
              <a:ext uri="{28A0092B-C50C-407E-A947-70E740481C1C}">
                <a14:useLocalDpi xmlns:a14="http://schemas.microsoft.com/office/drawing/2010/main"/>
              </a:ext>
            </a:extLst>
          </a:blip>
          <a:srcRect l="-17135" r="-17135"/>
          <a:stretch>
            <a:fillRect/>
          </a:stretch>
        </p:blipFill>
        <p:spPr>
          <a:xfrm>
            <a:off x="497541" y="1008256"/>
            <a:ext cx="3657600" cy="3586366"/>
          </a:xfrm>
        </p:spPr>
      </p:pic>
      <p:sp>
        <p:nvSpPr>
          <p:cNvPr id="6" name="Text Placeholder 5"/>
          <p:cNvSpPr>
            <a:spLocks noGrp="1"/>
          </p:cNvSpPr>
          <p:nvPr>
            <p:ph type="body" sz="quarter" idx="3"/>
          </p:nvPr>
        </p:nvSpPr>
        <p:spPr>
          <a:xfrm>
            <a:off x="4399878" y="413225"/>
            <a:ext cx="3657600" cy="595031"/>
          </a:xfrm>
        </p:spPr>
        <p:txBody>
          <a:bodyPr/>
          <a:lstStyle/>
          <a:p>
            <a:r>
              <a:rPr lang="en-US" sz="2000" dirty="0" smtClean="0"/>
              <a:t>Places she goes</a:t>
            </a:r>
            <a:endParaRPr lang="en-US" sz="2000" dirty="0"/>
          </a:p>
        </p:txBody>
      </p:sp>
      <p:pic>
        <p:nvPicPr>
          <p:cNvPr id="8" name="Content Placeholder 7" descr="Julie places.png"/>
          <p:cNvPicPr>
            <a:picLocks noGrp="1" noChangeAspect="1"/>
          </p:cNvPicPr>
          <p:nvPr>
            <p:ph sz="quarter" idx="4"/>
          </p:nvPr>
        </p:nvPicPr>
        <p:blipFill>
          <a:blip r:embed="rId3" cstate="screen">
            <a:extLst>
              <a:ext uri="{28A0092B-C50C-407E-A947-70E740481C1C}">
                <a14:useLocalDpi xmlns:a14="http://schemas.microsoft.com/office/drawing/2010/main"/>
              </a:ext>
            </a:extLst>
          </a:blip>
          <a:srcRect l="-11386" r="-11386"/>
          <a:stretch>
            <a:fillRect/>
          </a:stretch>
        </p:blipFill>
        <p:spPr>
          <a:xfrm>
            <a:off x="4399878" y="1008256"/>
            <a:ext cx="3657600" cy="3586366"/>
          </a:xfrm>
        </p:spPr>
      </p:pic>
    </p:spTree>
    <p:extLst>
      <p:ext uri="{BB962C8B-B14F-4D97-AF65-F5344CB8AC3E}">
        <p14:creationId xmlns:p14="http://schemas.microsoft.com/office/powerpoint/2010/main" val="21715493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7541" y="352047"/>
            <a:ext cx="3657600" cy="497006"/>
          </a:xfrm>
        </p:spPr>
        <p:txBody>
          <a:bodyPr/>
          <a:lstStyle/>
          <a:p>
            <a:r>
              <a:rPr lang="en-US" sz="2000" dirty="0" smtClean="0"/>
              <a:t>Choices</a:t>
            </a:r>
            <a:endParaRPr lang="en-US" sz="2000" dirty="0"/>
          </a:p>
        </p:txBody>
      </p:sp>
      <p:pic>
        <p:nvPicPr>
          <p:cNvPr id="7" name="Content Placeholder 6" descr="Julie choices.png"/>
          <p:cNvPicPr>
            <a:picLocks noGrp="1" noChangeAspect="1"/>
          </p:cNvPicPr>
          <p:nvPr>
            <p:ph sz="half" idx="2"/>
          </p:nvPr>
        </p:nvPicPr>
        <p:blipFill>
          <a:blip r:embed="rId2" cstate="screen">
            <a:extLst>
              <a:ext uri="{28A0092B-C50C-407E-A947-70E740481C1C}">
                <a14:useLocalDpi xmlns:a14="http://schemas.microsoft.com/office/drawing/2010/main"/>
              </a:ext>
            </a:extLst>
          </a:blip>
          <a:srcRect l="-17656" r="-17656"/>
          <a:stretch>
            <a:fillRect/>
          </a:stretch>
        </p:blipFill>
        <p:spPr>
          <a:xfrm>
            <a:off x="497541" y="849053"/>
            <a:ext cx="3657600" cy="3745569"/>
          </a:xfrm>
        </p:spPr>
      </p:pic>
      <p:sp>
        <p:nvSpPr>
          <p:cNvPr id="6" name="Text Placeholder 5"/>
          <p:cNvSpPr>
            <a:spLocks noGrp="1"/>
          </p:cNvSpPr>
          <p:nvPr>
            <p:ph type="body" sz="quarter" idx="3"/>
          </p:nvPr>
        </p:nvSpPr>
        <p:spPr>
          <a:xfrm>
            <a:off x="4399878" y="352047"/>
            <a:ext cx="3657600" cy="497006"/>
          </a:xfrm>
        </p:spPr>
        <p:txBody>
          <a:bodyPr>
            <a:normAutofit/>
          </a:bodyPr>
          <a:lstStyle/>
          <a:p>
            <a:r>
              <a:rPr lang="en-US" sz="2000" dirty="0" smtClean="0"/>
              <a:t>What’s working/What’s not</a:t>
            </a:r>
            <a:endParaRPr lang="en-US" sz="2000" dirty="0"/>
          </a:p>
        </p:txBody>
      </p:sp>
      <p:pic>
        <p:nvPicPr>
          <p:cNvPr id="8" name="Content Placeholder 7" descr="Julie preferences.png"/>
          <p:cNvPicPr>
            <a:picLocks noGrp="1" noChangeAspect="1"/>
          </p:cNvPicPr>
          <p:nvPr>
            <p:ph sz="quarter" idx="4"/>
          </p:nvPr>
        </p:nvPicPr>
        <p:blipFill>
          <a:blip r:embed="rId3" cstate="screen">
            <a:extLst>
              <a:ext uri="{28A0092B-C50C-407E-A947-70E740481C1C}">
                <a14:useLocalDpi xmlns:a14="http://schemas.microsoft.com/office/drawing/2010/main"/>
              </a:ext>
            </a:extLst>
          </a:blip>
          <a:srcRect l="-13614" r="-13614"/>
          <a:stretch>
            <a:fillRect/>
          </a:stretch>
        </p:blipFill>
        <p:spPr>
          <a:xfrm>
            <a:off x="4399878" y="849054"/>
            <a:ext cx="3657600" cy="3745568"/>
          </a:xfrm>
        </p:spPr>
      </p:pic>
    </p:spTree>
    <p:extLst>
      <p:ext uri="{BB962C8B-B14F-4D97-AF65-F5344CB8AC3E}">
        <p14:creationId xmlns:p14="http://schemas.microsoft.com/office/powerpoint/2010/main" val="7559180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7541" y="310630"/>
            <a:ext cx="3657600" cy="424526"/>
          </a:xfrm>
        </p:spPr>
        <p:txBody>
          <a:bodyPr/>
          <a:lstStyle/>
          <a:p>
            <a:r>
              <a:rPr lang="en-US" sz="2000" dirty="0" smtClean="0"/>
              <a:t>Dreams/goals</a:t>
            </a:r>
            <a:endParaRPr lang="en-US" sz="2000" dirty="0"/>
          </a:p>
        </p:txBody>
      </p:sp>
      <p:pic>
        <p:nvPicPr>
          <p:cNvPr id="7" name="Content Placeholder 6" descr="Julie dreams.png"/>
          <p:cNvPicPr>
            <a:picLocks noGrp="1" noChangeAspect="1"/>
          </p:cNvPicPr>
          <p:nvPr>
            <p:ph sz="half" idx="2"/>
          </p:nvPr>
        </p:nvPicPr>
        <p:blipFill>
          <a:blip r:embed="rId2" cstate="screen">
            <a:extLst>
              <a:ext uri="{28A0092B-C50C-407E-A947-70E740481C1C}">
                <a14:useLocalDpi xmlns:a14="http://schemas.microsoft.com/office/drawing/2010/main"/>
              </a:ext>
            </a:extLst>
          </a:blip>
          <a:srcRect l="-12351" r="-12351"/>
          <a:stretch>
            <a:fillRect/>
          </a:stretch>
        </p:blipFill>
        <p:spPr>
          <a:xfrm>
            <a:off x="497541" y="735156"/>
            <a:ext cx="3657600" cy="3859466"/>
          </a:xfrm>
        </p:spPr>
      </p:pic>
      <p:sp>
        <p:nvSpPr>
          <p:cNvPr id="6" name="Text Placeholder 5"/>
          <p:cNvSpPr>
            <a:spLocks noGrp="1"/>
          </p:cNvSpPr>
          <p:nvPr>
            <p:ph type="body" sz="quarter" idx="3"/>
          </p:nvPr>
        </p:nvSpPr>
        <p:spPr>
          <a:xfrm>
            <a:off x="4399878" y="310630"/>
            <a:ext cx="3657600" cy="424526"/>
          </a:xfrm>
        </p:spPr>
        <p:txBody>
          <a:bodyPr/>
          <a:lstStyle/>
          <a:p>
            <a:r>
              <a:rPr lang="en-US" sz="2000" dirty="0" smtClean="0"/>
              <a:t>Action plan</a:t>
            </a:r>
            <a:endParaRPr lang="en-US" sz="2000" dirty="0"/>
          </a:p>
        </p:txBody>
      </p:sp>
      <p:pic>
        <p:nvPicPr>
          <p:cNvPr id="8" name="Content Placeholder 7" descr="Julie plans.png"/>
          <p:cNvPicPr>
            <a:picLocks noGrp="1" noChangeAspect="1"/>
          </p:cNvPicPr>
          <p:nvPr>
            <p:ph sz="quarter" idx="4"/>
          </p:nvPr>
        </p:nvPicPr>
        <p:blipFill>
          <a:blip r:embed="rId3" cstate="screen">
            <a:extLst>
              <a:ext uri="{28A0092B-C50C-407E-A947-70E740481C1C}">
                <a14:useLocalDpi xmlns:a14="http://schemas.microsoft.com/office/drawing/2010/main"/>
              </a:ext>
            </a:extLst>
          </a:blip>
          <a:srcRect l="-1776" r="-1776"/>
          <a:stretch>
            <a:fillRect/>
          </a:stretch>
        </p:blipFill>
        <p:spPr>
          <a:xfrm>
            <a:off x="4399878" y="735156"/>
            <a:ext cx="3657600" cy="3859466"/>
          </a:xfrm>
        </p:spPr>
      </p:pic>
    </p:spTree>
    <p:extLst>
      <p:ext uri="{BB962C8B-B14F-4D97-AF65-F5344CB8AC3E}">
        <p14:creationId xmlns:p14="http://schemas.microsoft.com/office/powerpoint/2010/main" val="20010406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3322152" y="1250255"/>
            <a:ext cx="3143305" cy="2974868"/>
            <a:chOff x="3322152" y="1250255"/>
            <a:chExt cx="3143305" cy="2974868"/>
          </a:xfrm>
        </p:grpSpPr>
        <p:sp>
          <p:nvSpPr>
            <p:cNvPr id="9" name="Freeform 8"/>
            <p:cNvSpPr/>
            <p:nvPr/>
          </p:nvSpPr>
          <p:spPr>
            <a:xfrm>
              <a:off x="3426311" y="2712835"/>
              <a:ext cx="1803777" cy="1512288"/>
            </a:xfrm>
            <a:custGeom>
              <a:avLst/>
              <a:gdLst>
                <a:gd name="connsiteX0" fmla="*/ 0 w 1803777"/>
                <a:gd name="connsiteY0" fmla="*/ 756144 h 1512288"/>
                <a:gd name="connsiteX1" fmla="*/ 436900 w 1803777"/>
                <a:gd name="connsiteY1" fmla="*/ 0 h 1512288"/>
                <a:gd name="connsiteX2" fmla="*/ 1366877 w 1803777"/>
                <a:gd name="connsiteY2" fmla="*/ 0 h 1512288"/>
                <a:gd name="connsiteX3" fmla="*/ 1803777 w 1803777"/>
                <a:gd name="connsiteY3" fmla="*/ 756144 h 1512288"/>
                <a:gd name="connsiteX4" fmla="*/ 1366877 w 1803777"/>
                <a:gd name="connsiteY4" fmla="*/ 1512288 h 1512288"/>
                <a:gd name="connsiteX5" fmla="*/ 436900 w 1803777"/>
                <a:gd name="connsiteY5" fmla="*/ 1512288 h 1512288"/>
                <a:gd name="connsiteX6" fmla="*/ 0 w 1803777"/>
                <a:gd name="connsiteY6" fmla="*/ 756144 h 151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777" h="1512288">
                  <a:moveTo>
                    <a:pt x="0" y="756144"/>
                  </a:moveTo>
                  <a:lnTo>
                    <a:pt x="436900" y="0"/>
                  </a:lnTo>
                  <a:lnTo>
                    <a:pt x="1366877" y="0"/>
                  </a:lnTo>
                  <a:lnTo>
                    <a:pt x="1803777" y="756144"/>
                  </a:lnTo>
                  <a:lnTo>
                    <a:pt x="1366877" y="1512288"/>
                  </a:lnTo>
                  <a:lnTo>
                    <a:pt x="436900" y="1512288"/>
                  </a:lnTo>
                  <a:lnTo>
                    <a:pt x="0" y="756144"/>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95948" tIns="265903" rIns="295948" bIns="265903" numCol="1" spcCol="1270" anchor="ctr" anchorCtr="0">
              <a:noAutofit/>
            </a:bodyPr>
            <a:lstStyle/>
            <a:p>
              <a:pPr lvl="0" algn="ctr" defTabSz="622300">
                <a:lnSpc>
                  <a:spcPct val="90000"/>
                </a:lnSpc>
                <a:spcBef>
                  <a:spcPct val="0"/>
                </a:spcBef>
                <a:spcAft>
                  <a:spcPct val="35000"/>
                </a:spcAft>
              </a:pPr>
              <a:r>
                <a:rPr lang="en-US" sz="1400" b="1" kern="1200" dirty="0" smtClean="0"/>
                <a:t>High Expectations</a:t>
              </a:r>
              <a:endParaRPr lang="en-US" sz="1400" b="1" kern="1200" dirty="0"/>
            </a:p>
          </p:txBody>
        </p:sp>
        <p:sp>
          <p:nvSpPr>
            <p:cNvPr id="10" name="Hexagon 9"/>
            <p:cNvSpPr/>
            <p:nvPr/>
          </p:nvSpPr>
          <p:spPr>
            <a:xfrm>
              <a:off x="3594014" y="3389603"/>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Hexagon 11"/>
            <p:cNvSpPr/>
            <p:nvPr/>
          </p:nvSpPr>
          <p:spPr>
            <a:xfrm>
              <a:off x="3322152" y="3242982"/>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p:cNvSpPr/>
            <p:nvPr/>
          </p:nvSpPr>
          <p:spPr>
            <a:xfrm>
              <a:off x="4671948" y="2086999"/>
              <a:ext cx="1793509" cy="1359102"/>
            </a:xfrm>
            <a:custGeom>
              <a:avLst/>
              <a:gdLst>
                <a:gd name="connsiteX0" fmla="*/ 0 w 1793509"/>
                <a:gd name="connsiteY0" fmla="*/ 679551 h 1359102"/>
                <a:gd name="connsiteX1" fmla="*/ 392645 w 1793509"/>
                <a:gd name="connsiteY1" fmla="*/ 0 h 1359102"/>
                <a:gd name="connsiteX2" fmla="*/ 1400864 w 1793509"/>
                <a:gd name="connsiteY2" fmla="*/ 0 h 1359102"/>
                <a:gd name="connsiteX3" fmla="*/ 1793509 w 1793509"/>
                <a:gd name="connsiteY3" fmla="*/ 679551 h 1359102"/>
                <a:gd name="connsiteX4" fmla="*/ 1400864 w 1793509"/>
                <a:gd name="connsiteY4" fmla="*/ 1359102 h 1359102"/>
                <a:gd name="connsiteX5" fmla="*/ 392645 w 1793509"/>
                <a:gd name="connsiteY5" fmla="*/ 1359102 h 1359102"/>
                <a:gd name="connsiteX6" fmla="*/ 0 w 1793509"/>
                <a:gd name="connsiteY6" fmla="*/ 679551 h 135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3509" h="1359102">
                  <a:moveTo>
                    <a:pt x="0" y="679551"/>
                  </a:moveTo>
                  <a:lnTo>
                    <a:pt x="392645" y="0"/>
                  </a:lnTo>
                  <a:lnTo>
                    <a:pt x="1400864" y="0"/>
                  </a:lnTo>
                  <a:lnTo>
                    <a:pt x="1793509" y="679551"/>
                  </a:lnTo>
                  <a:lnTo>
                    <a:pt x="1400864" y="1359102"/>
                  </a:lnTo>
                  <a:lnTo>
                    <a:pt x="392645" y="1359102"/>
                  </a:lnTo>
                  <a:lnTo>
                    <a:pt x="0" y="679551"/>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80341" tIns="230219" rIns="280341" bIns="230219" numCol="1" spcCol="1270" anchor="ctr" anchorCtr="0">
              <a:noAutofit/>
            </a:bodyPr>
            <a:lstStyle/>
            <a:p>
              <a:pPr lvl="0" algn="ctr" defTabSz="622300">
                <a:lnSpc>
                  <a:spcPct val="90000"/>
                </a:lnSpc>
                <a:spcBef>
                  <a:spcPct val="0"/>
                </a:spcBef>
                <a:spcAft>
                  <a:spcPct val="35000"/>
                </a:spcAft>
              </a:pPr>
              <a:r>
                <a:rPr lang="en-US" sz="1400" b="1" kern="1200" dirty="0" smtClean="0"/>
                <a:t>Relationships</a:t>
              </a:r>
              <a:endParaRPr lang="en-US" sz="1400" b="1" kern="1200" dirty="0"/>
            </a:p>
          </p:txBody>
        </p:sp>
        <p:sp>
          <p:nvSpPr>
            <p:cNvPr id="14" name="Hexagon 13"/>
            <p:cNvSpPr/>
            <p:nvPr/>
          </p:nvSpPr>
          <p:spPr>
            <a:xfrm>
              <a:off x="5797889" y="3242982"/>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Hexagon 15"/>
            <p:cNvSpPr/>
            <p:nvPr/>
          </p:nvSpPr>
          <p:spPr>
            <a:xfrm>
              <a:off x="6069751" y="3389603"/>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3440545" y="1392370"/>
              <a:ext cx="1752210" cy="1326173"/>
            </a:xfrm>
            <a:custGeom>
              <a:avLst/>
              <a:gdLst>
                <a:gd name="connsiteX0" fmla="*/ 0 w 1752210"/>
                <a:gd name="connsiteY0" fmla="*/ 663087 h 1326173"/>
                <a:gd name="connsiteX1" fmla="*/ 383131 w 1752210"/>
                <a:gd name="connsiteY1" fmla="*/ 0 h 1326173"/>
                <a:gd name="connsiteX2" fmla="*/ 1369079 w 1752210"/>
                <a:gd name="connsiteY2" fmla="*/ 0 h 1326173"/>
                <a:gd name="connsiteX3" fmla="*/ 1752210 w 1752210"/>
                <a:gd name="connsiteY3" fmla="*/ 663087 h 1326173"/>
                <a:gd name="connsiteX4" fmla="*/ 1369079 w 1752210"/>
                <a:gd name="connsiteY4" fmla="*/ 1326173 h 1326173"/>
                <a:gd name="connsiteX5" fmla="*/ 383131 w 1752210"/>
                <a:gd name="connsiteY5" fmla="*/ 1326173 h 1326173"/>
                <a:gd name="connsiteX6" fmla="*/ 0 w 1752210"/>
                <a:gd name="connsiteY6" fmla="*/ 663087 h 132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2210" h="1326173">
                  <a:moveTo>
                    <a:pt x="0" y="663087"/>
                  </a:moveTo>
                  <a:lnTo>
                    <a:pt x="383131" y="0"/>
                  </a:lnTo>
                  <a:lnTo>
                    <a:pt x="1369079" y="0"/>
                  </a:lnTo>
                  <a:lnTo>
                    <a:pt x="1752210" y="663087"/>
                  </a:lnTo>
                  <a:lnTo>
                    <a:pt x="1369079" y="1326173"/>
                  </a:lnTo>
                  <a:lnTo>
                    <a:pt x="383131" y="1326173"/>
                  </a:lnTo>
                  <a:lnTo>
                    <a:pt x="0" y="663087"/>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73728" tIns="224953" rIns="273728" bIns="224953" numCol="1" spcCol="1270" anchor="ctr" anchorCtr="0">
              <a:noAutofit/>
            </a:bodyPr>
            <a:lstStyle/>
            <a:p>
              <a:pPr lvl="0" algn="ctr" defTabSz="622300">
                <a:lnSpc>
                  <a:spcPct val="90000"/>
                </a:lnSpc>
                <a:spcBef>
                  <a:spcPct val="0"/>
                </a:spcBef>
                <a:spcAft>
                  <a:spcPct val="35000"/>
                </a:spcAft>
              </a:pPr>
              <a:r>
                <a:rPr lang="en-US" sz="1400" b="1" kern="1200" dirty="0" smtClean="0"/>
                <a:t>Self determination</a:t>
              </a:r>
              <a:endParaRPr lang="en-US" sz="1400" b="1" kern="1200" dirty="0"/>
            </a:p>
          </p:txBody>
        </p:sp>
        <p:sp>
          <p:nvSpPr>
            <p:cNvPr id="18" name="Hexagon 17"/>
            <p:cNvSpPr/>
            <p:nvPr/>
          </p:nvSpPr>
          <p:spPr>
            <a:xfrm>
              <a:off x="4561338" y="1428072"/>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Hexagon 19"/>
            <p:cNvSpPr/>
            <p:nvPr/>
          </p:nvSpPr>
          <p:spPr>
            <a:xfrm>
              <a:off x="4849533" y="1250255"/>
              <a:ext cx="184402" cy="159099"/>
            </a:xfrm>
            <a:prstGeom prst="hexagon">
              <a:avLst>
                <a:gd name="adj" fmla="val 28890"/>
                <a:gd name="vf" fmla="val 115470"/>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 name="Title 1"/>
          <p:cNvSpPr>
            <a:spLocks noGrp="1"/>
          </p:cNvSpPr>
          <p:nvPr>
            <p:ph type="title"/>
          </p:nvPr>
        </p:nvSpPr>
        <p:spPr>
          <a:xfrm>
            <a:off x="457200" y="715082"/>
            <a:ext cx="3068782" cy="633514"/>
          </a:xfrm>
        </p:spPr>
        <p:txBody>
          <a:bodyPr>
            <a:normAutofit fontScale="90000"/>
          </a:bodyPr>
          <a:lstStyle/>
          <a:p>
            <a:r>
              <a:rPr lang="en-US" sz="2500" b="1" cap="small" dirty="0" smtClean="0">
                <a:effectLst/>
                <a:latin typeface="Constantia" pitchFamily="18" charset="0"/>
              </a:rPr>
              <a:t>Components of PCP</a:t>
            </a:r>
            <a:endParaRPr lang="en-US" sz="2500" b="1" cap="small" dirty="0">
              <a:effectLst/>
              <a:latin typeface="Constantia" pitchFamily="18" charset="0"/>
            </a:endParaRPr>
          </a:p>
        </p:txBody>
      </p:sp>
      <p:pic>
        <p:nvPicPr>
          <p:cNvPr id="22" name="Picture 21" descr="DSCN500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6873" y="2953328"/>
            <a:ext cx="2281380" cy="1711035"/>
          </a:xfrm>
          <a:prstGeom prst="rect">
            <a:avLst/>
          </a:prstGeom>
        </p:spPr>
      </p:pic>
      <p:pic>
        <p:nvPicPr>
          <p:cNvPr id="24" name="Pictur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000" y="1720272"/>
            <a:ext cx="2278305" cy="1708729"/>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33819" y="314613"/>
            <a:ext cx="2286000" cy="1714499"/>
          </a:xfrm>
          <a:prstGeom prst="rect">
            <a:avLst/>
          </a:prstGeom>
        </p:spPr>
      </p:pic>
    </p:spTree>
    <p:extLst>
      <p:ext uri="{BB962C8B-B14F-4D97-AF65-F5344CB8AC3E}">
        <p14:creationId xmlns:p14="http://schemas.microsoft.com/office/powerpoint/2010/main" val="135929150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8745" y="374565"/>
            <a:ext cx="8229600" cy="635212"/>
          </a:xfrm>
        </p:spPr>
        <p:txBody>
          <a:bodyPr>
            <a:normAutofit fontScale="90000"/>
          </a:bodyPr>
          <a:lstStyle/>
          <a:p>
            <a:r>
              <a:rPr lang="en-US" dirty="0" smtClean="0"/>
              <a:t>Follow up meetings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95823448"/>
              </p:ext>
            </p:extLst>
          </p:nvPr>
        </p:nvGraphicFramePr>
        <p:xfrm>
          <a:off x="1173414" y="1047748"/>
          <a:ext cx="6695361" cy="3559921"/>
        </p:xfrm>
        <a:graphic>
          <a:graphicData uri="http://schemas.openxmlformats.org/drawingml/2006/table">
            <a:tbl>
              <a:tblPr firstRow="1" bandRow="1">
                <a:tableStyleId>{2D5ABB26-0587-4C30-8999-92F81FD0307C}</a:tableStyleId>
              </a:tblPr>
              <a:tblGrid>
                <a:gridCol w="2231787"/>
                <a:gridCol w="2231787"/>
                <a:gridCol w="2231787"/>
              </a:tblGrid>
              <a:tr h="591405">
                <a:tc>
                  <a:txBody>
                    <a:bodyPr/>
                    <a:lstStyle/>
                    <a:p>
                      <a:r>
                        <a:rPr lang="en-US" sz="1400" dirty="0" smtClean="0"/>
                        <a:t>WHAT’S HAPPENING?</a:t>
                      </a:r>
                      <a:endParaRPr lang="en-US" sz="14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1400" dirty="0" smtClean="0"/>
                        <a:t>IS IT OK?</a:t>
                      </a:r>
                      <a:endParaRPr lang="en-US" sz="14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c>
                  <a:txBody>
                    <a:bodyPr/>
                    <a:lstStyle/>
                    <a:p>
                      <a:r>
                        <a:rPr lang="en-US" sz="1400" dirty="0" smtClean="0"/>
                        <a:t>IF NOT,</a:t>
                      </a:r>
                      <a:r>
                        <a:rPr lang="en-US" sz="1400" baseline="0" dirty="0" smtClean="0"/>
                        <a:t> WHAT TO CHANGE?</a:t>
                      </a:r>
                      <a:endParaRPr lang="en-US" sz="1400" dirty="0"/>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20000"/>
                        <a:lumOff val="80000"/>
                      </a:schemeClr>
                    </a:solidFill>
                  </a:tcPr>
                </a:tc>
              </a:tr>
              <a:tr h="591405">
                <a:tc>
                  <a:txBody>
                    <a:bodyPr/>
                    <a:lstStyle/>
                    <a:p>
                      <a:r>
                        <a:rPr lang="en-US" sz="1400" dirty="0" smtClean="0">
                          <a:solidFill>
                            <a:schemeClr val="accent1">
                              <a:lumMod val="20000"/>
                              <a:lumOff val="80000"/>
                            </a:schemeClr>
                          </a:solidFill>
                        </a:rPr>
                        <a:t>Living arrangements</a:t>
                      </a:r>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9360">
                <a:tc>
                  <a:txBody>
                    <a:bodyPr/>
                    <a:lstStyle/>
                    <a:p>
                      <a:r>
                        <a:rPr lang="en-US" sz="1400" dirty="0" smtClean="0">
                          <a:solidFill>
                            <a:schemeClr val="accent1">
                              <a:lumMod val="20000"/>
                              <a:lumOff val="80000"/>
                            </a:schemeClr>
                          </a:solidFill>
                        </a:rPr>
                        <a:t>Work </a:t>
                      </a:r>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69031">
                <a:tc>
                  <a:txBody>
                    <a:bodyPr/>
                    <a:lstStyle/>
                    <a:p>
                      <a:r>
                        <a:rPr lang="en-US" sz="1400" dirty="0" smtClean="0">
                          <a:solidFill>
                            <a:schemeClr val="accent1">
                              <a:lumMod val="20000"/>
                              <a:lumOff val="80000"/>
                            </a:schemeClr>
                          </a:solidFill>
                        </a:rPr>
                        <a:t>Recreation </a:t>
                      </a:r>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9360">
                <a:tc>
                  <a:txBody>
                    <a:bodyPr/>
                    <a:lstStyle/>
                    <a:p>
                      <a:r>
                        <a:rPr lang="en-US" sz="1400" dirty="0" smtClean="0">
                          <a:solidFill>
                            <a:schemeClr val="accent1">
                              <a:lumMod val="20000"/>
                              <a:lumOff val="80000"/>
                            </a:schemeClr>
                          </a:solidFill>
                        </a:rPr>
                        <a:t>Social scene</a:t>
                      </a:r>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9360">
                <a:tc>
                  <a:txBody>
                    <a:bodyPr/>
                    <a:lstStyle/>
                    <a:p>
                      <a:r>
                        <a:rPr lang="en-US" sz="1400" dirty="0" smtClean="0">
                          <a:solidFill>
                            <a:schemeClr val="accent1">
                              <a:lumMod val="20000"/>
                              <a:lumOff val="80000"/>
                            </a:schemeClr>
                          </a:solidFill>
                        </a:rPr>
                        <a:t>Other</a:t>
                      </a:r>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solidFill>
                          <a:schemeClr val="accent1">
                            <a:lumMod val="20000"/>
                            <a:lumOff val="80000"/>
                          </a:schemeClr>
                        </a:solidFill>
                      </a:endParaRPr>
                    </a:p>
                  </a:txBody>
                  <a:tcPr marT="34290" marB="3429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3646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Time for an activity!</a:t>
            </a:r>
            <a:endParaRPr lang="en-US" sz="3200" dirty="0"/>
          </a:p>
        </p:txBody>
      </p:sp>
      <p:sp>
        <p:nvSpPr>
          <p:cNvPr id="7" name="Content Placeholder 6"/>
          <p:cNvSpPr>
            <a:spLocks noGrp="1"/>
          </p:cNvSpPr>
          <p:nvPr>
            <p:ph idx="1"/>
          </p:nvPr>
        </p:nvSpPr>
        <p:spPr>
          <a:xfrm>
            <a:off x="3925455" y="1685060"/>
            <a:ext cx="4832734" cy="2309667"/>
          </a:xfrm>
        </p:spPr>
        <p:txBody>
          <a:bodyPr>
            <a:normAutofit/>
          </a:bodyPr>
          <a:lstStyle/>
          <a:p>
            <a:pPr marL="0" indent="0" algn="ctr">
              <a:buNone/>
            </a:pPr>
            <a:r>
              <a:rPr lang="en-US" sz="2800" dirty="0" smtClean="0"/>
              <a:t>Pick a partner, grab some paper and markers, and get ready to use the other side of your brain!</a:t>
            </a:r>
            <a:endParaRPr lang="en-US" sz="2800" dirty="0"/>
          </a:p>
        </p:txBody>
      </p:sp>
      <p:pic>
        <p:nvPicPr>
          <p:cNvPr id="2" name="Picture 1" descr="Jory PATH with Tayl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49" y="1316181"/>
            <a:ext cx="3398215" cy="3378877"/>
          </a:xfrm>
          <a:prstGeom prst="rect">
            <a:avLst/>
          </a:prstGeom>
        </p:spPr>
      </p:pic>
    </p:spTree>
    <p:extLst>
      <p:ext uri="{BB962C8B-B14F-4D97-AF65-F5344CB8AC3E}">
        <p14:creationId xmlns:p14="http://schemas.microsoft.com/office/powerpoint/2010/main" val="304419125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Translating the PCP into required plans/forms:</a:t>
            </a:r>
            <a:endParaRPr lang="en-US" dirty="0">
              <a:latin typeface="Constantia" pitchFamily="18" charset="0"/>
            </a:endParaRPr>
          </a:p>
        </p:txBody>
      </p:sp>
      <p:sp>
        <p:nvSpPr>
          <p:cNvPr id="3" name="Content Placeholder 2"/>
          <p:cNvSpPr>
            <a:spLocks noGrp="1"/>
          </p:cNvSpPr>
          <p:nvPr>
            <p:ph idx="1"/>
          </p:nvPr>
        </p:nvSpPr>
        <p:spPr>
          <a:xfrm>
            <a:off x="457200" y="1113652"/>
            <a:ext cx="8229600" cy="3255117"/>
          </a:xfrm>
        </p:spPr>
        <p:txBody>
          <a:bodyPr/>
          <a:lstStyle/>
          <a:p>
            <a:pPr marL="0" indent="0">
              <a:buNone/>
            </a:pPr>
            <a:r>
              <a:rPr lang="en-US" sz="2400" dirty="0" smtClean="0"/>
              <a:t>Helps to create long-term goals, specific objectives for IEP, ITP, ISP, etc.</a:t>
            </a:r>
            <a:endParaRPr lang="en-US" sz="2400" dirty="0"/>
          </a:p>
          <a:p>
            <a:pPr marL="0" indent="0">
              <a:lnSpc>
                <a:spcPct val="150000"/>
              </a:lnSpc>
              <a:spcBef>
                <a:spcPts val="600"/>
              </a:spcBef>
              <a:buNone/>
            </a:pPr>
            <a:endParaRPr lang="en-US" dirty="0" smtClean="0"/>
          </a:p>
          <a:p>
            <a:pPr marL="0" indent="0">
              <a:lnSpc>
                <a:spcPct val="150000"/>
              </a:lnSpc>
              <a:spcBef>
                <a:spcPts val="600"/>
              </a:spcBef>
              <a:buNone/>
            </a:pPr>
            <a:endParaRPr lang="en-US" dirty="0"/>
          </a:p>
        </p:txBody>
      </p:sp>
      <p:grpSp>
        <p:nvGrpSpPr>
          <p:cNvPr id="10" name="Group 9"/>
          <p:cNvGrpSpPr/>
          <p:nvPr/>
        </p:nvGrpSpPr>
        <p:grpSpPr>
          <a:xfrm>
            <a:off x="1850065" y="3189767"/>
            <a:ext cx="7740502" cy="673402"/>
            <a:chOff x="1850065" y="3189767"/>
            <a:chExt cx="7740502" cy="673402"/>
          </a:xfrm>
        </p:grpSpPr>
        <p:sp>
          <p:nvSpPr>
            <p:cNvPr id="7" name="Chevron 6"/>
            <p:cNvSpPr/>
            <p:nvPr/>
          </p:nvSpPr>
          <p:spPr>
            <a:xfrm>
              <a:off x="1850065" y="3189767"/>
              <a:ext cx="7740502"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5" y="3673148"/>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5" y="3431458"/>
              <a:ext cx="7740502"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258590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4244" y="195442"/>
            <a:ext cx="8229600" cy="633514"/>
          </a:xfrm>
        </p:spPr>
        <p:txBody>
          <a:bodyPr>
            <a:normAutofit/>
          </a:bodyPr>
          <a:lstStyle/>
          <a:p>
            <a:r>
              <a:rPr lang="en-US" sz="2800" dirty="0" smtClean="0"/>
              <a:t>Preferred Future/Dream/Goal:</a:t>
            </a:r>
            <a:endParaRPr lang="en-US" sz="2500" b="1" cap="small" dirty="0">
              <a:latin typeface="Constantia" pitchFamily="18" charset="0"/>
              <a:cs typeface="+mj-cs"/>
            </a:endParaRPr>
          </a:p>
        </p:txBody>
      </p:sp>
      <p:sp>
        <p:nvSpPr>
          <p:cNvPr id="3" name="Content Placeholder 2"/>
          <p:cNvSpPr>
            <a:spLocks noGrp="1"/>
          </p:cNvSpPr>
          <p:nvPr>
            <p:ph idx="1"/>
          </p:nvPr>
        </p:nvSpPr>
        <p:spPr>
          <a:xfrm>
            <a:off x="127000" y="991253"/>
            <a:ext cx="7920182" cy="2126019"/>
          </a:xfrm>
        </p:spPr>
        <p:txBody>
          <a:bodyPr>
            <a:noAutofit/>
          </a:bodyPr>
          <a:lstStyle/>
          <a:p>
            <a:pPr>
              <a:lnSpc>
                <a:spcPct val="50000"/>
              </a:lnSpc>
              <a:buAutoNum type="arabicPeriod"/>
            </a:pPr>
            <a:r>
              <a:rPr lang="en-US" sz="1800" dirty="0" smtClean="0">
                <a:solidFill>
                  <a:schemeClr val="tx1"/>
                </a:solidFill>
              </a:rPr>
              <a:t>I want to live in the community in my own place.</a:t>
            </a:r>
          </a:p>
          <a:p>
            <a:pPr marL="0" indent="0">
              <a:lnSpc>
                <a:spcPct val="50000"/>
              </a:lnSpc>
              <a:buNone/>
            </a:pPr>
            <a:endParaRPr lang="en-US" sz="1800" dirty="0">
              <a:solidFill>
                <a:schemeClr val="tx1"/>
              </a:solidFill>
            </a:endParaRPr>
          </a:p>
          <a:p>
            <a:pPr>
              <a:lnSpc>
                <a:spcPct val="50000"/>
              </a:lnSpc>
              <a:buNone/>
            </a:pPr>
            <a:r>
              <a:rPr lang="en-US" sz="1800" dirty="0" smtClean="0">
                <a:solidFill>
                  <a:schemeClr val="tx1"/>
                </a:solidFill>
              </a:rPr>
              <a:t>What needs to be done to accomplish this?</a:t>
            </a:r>
          </a:p>
          <a:p>
            <a:pPr>
              <a:lnSpc>
                <a:spcPct val="50000"/>
              </a:lnSpc>
              <a:buFontTx/>
              <a:buChar char="-"/>
            </a:pPr>
            <a:r>
              <a:rPr lang="en-US" sz="1800" dirty="0" smtClean="0">
                <a:solidFill>
                  <a:schemeClr val="tx1"/>
                </a:solidFill>
              </a:rPr>
              <a:t>Open savings account; determine how much can be deposited every month</a:t>
            </a:r>
          </a:p>
          <a:p>
            <a:pPr>
              <a:lnSpc>
                <a:spcPct val="50000"/>
              </a:lnSpc>
              <a:buFontTx/>
              <a:buChar char="-"/>
            </a:pPr>
            <a:r>
              <a:rPr lang="en-US" sz="1800" dirty="0" smtClean="0">
                <a:solidFill>
                  <a:schemeClr val="tx1"/>
                </a:solidFill>
              </a:rPr>
              <a:t>Determine budget for rent, other living costs</a:t>
            </a:r>
          </a:p>
          <a:p>
            <a:pPr>
              <a:lnSpc>
                <a:spcPct val="50000"/>
              </a:lnSpc>
              <a:buFontTx/>
              <a:buChar char="-"/>
            </a:pPr>
            <a:r>
              <a:rPr lang="en-US" sz="1800" dirty="0" smtClean="0">
                <a:solidFill>
                  <a:schemeClr val="tx1"/>
                </a:solidFill>
              </a:rPr>
              <a:t>Explore options for roommates, other living supports</a:t>
            </a:r>
          </a:p>
          <a:p>
            <a:pPr>
              <a:lnSpc>
                <a:spcPct val="50000"/>
              </a:lnSpc>
              <a:buFontTx/>
              <a:buChar char="-"/>
            </a:pPr>
            <a:r>
              <a:rPr lang="en-US" sz="1800" dirty="0" smtClean="0">
                <a:solidFill>
                  <a:schemeClr val="tx1"/>
                </a:solidFill>
              </a:rPr>
              <a:t>Use library or newspapers to check apartment listings </a:t>
            </a:r>
            <a:endParaRPr lang="en-US" sz="1800" dirty="0">
              <a:solidFill>
                <a:schemeClr val="tx1"/>
              </a:solidFill>
            </a:endParaRPr>
          </a:p>
        </p:txBody>
      </p:sp>
      <p:grpSp>
        <p:nvGrpSpPr>
          <p:cNvPr id="10" name="Group 9"/>
          <p:cNvGrpSpPr/>
          <p:nvPr/>
        </p:nvGrpSpPr>
        <p:grpSpPr>
          <a:xfrm rot="16200000">
            <a:off x="4492854" y="936548"/>
            <a:ext cx="7740503" cy="673402"/>
            <a:chOff x="1864355" y="3189768"/>
            <a:chExt cx="7740503" cy="673402"/>
          </a:xfrm>
        </p:grpSpPr>
        <p:sp>
          <p:nvSpPr>
            <p:cNvPr id="11" name="Chevron 10"/>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77487200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4244" y="195442"/>
            <a:ext cx="8229600" cy="633514"/>
          </a:xfrm>
        </p:spPr>
        <p:txBody>
          <a:bodyPr>
            <a:normAutofit/>
          </a:bodyPr>
          <a:lstStyle/>
          <a:p>
            <a:r>
              <a:rPr lang="en-US" sz="2800" dirty="0" smtClean="0"/>
              <a:t>Action Plan:</a:t>
            </a:r>
            <a:endParaRPr lang="en-US" sz="2500" b="1" cap="small" dirty="0">
              <a:latin typeface="Constantia" pitchFamily="18" charset="0"/>
              <a:cs typeface="+mj-cs"/>
            </a:endParaRPr>
          </a:p>
        </p:txBody>
      </p:sp>
      <p:sp>
        <p:nvSpPr>
          <p:cNvPr id="3" name="Content Placeholder 2"/>
          <p:cNvSpPr>
            <a:spLocks noGrp="1"/>
          </p:cNvSpPr>
          <p:nvPr>
            <p:ph idx="1"/>
          </p:nvPr>
        </p:nvSpPr>
        <p:spPr>
          <a:xfrm>
            <a:off x="445655" y="1014344"/>
            <a:ext cx="7070436" cy="2126019"/>
          </a:xfrm>
        </p:spPr>
        <p:txBody>
          <a:bodyPr>
            <a:normAutofit fontScale="77500" lnSpcReduction="20000"/>
          </a:bodyPr>
          <a:lstStyle/>
          <a:p>
            <a:pPr>
              <a:buNone/>
            </a:pPr>
            <a:r>
              <a:rPr lang="en-US" dirty="0" smtClean="0"/>
              <a:t>ITP Goal 1. I want to live in the community in my own place.</a:t>
            </a:r>
          </a:p>
          <a:p>
            <a:pPr>
              <a:buNone/>
            </a:pPr>
            <a:endParaRPr lang="en-US" dirty="0">
              <a:solidFill>
                <a:schemeClr val="tx1"/>
              </a:solidFill>
            </a:endParaRPr>
          </a:p>
          <a:p>
            <a:pPr>
              <a:buNone/>
            </a:pPr>
            <a:r>
              <a:rPr lang="en-US" dirty="0" smtClean="0">
                <a:solidFill>
                  <a:schemeClr val="tx1"/>
                </a:solidFill>
              </a:rPr>
              <a:t>ITP Objective 1: By May 1, Joshua will open an account at his neighborhood bank and deposit at least $50 from his paycheck, following the established process using the ATM, as measured by self-evaluation forms. </a:t>
            </a:r>
          </a:p>
        </p:txBody>
      </p:sp>
      <p:grpSp>
        <p:nvGrpSpPr>
          <p:cNvPr id="6" name="Group 5"/>
          <p:cNvGrpSpPr/>
          <p:nvPr/>
        </p:nvGrpSpPr>
        <p:grpSpPr>
          <a:xfrm>
            <a:off x="325580" y="3270585"/>
            <a:ext cx="8291513" cy="673402"/>
            <a:chOff x="1850064" y="3189767"/>
            <a:chExt cx="8021556" cy="673402"/>
          </a:xfrm>
        </p:grpSpPr>
        <p:sp>
          <p:nvSpPr>
            <p:cNvPr id="7" name="Chevron 6"/>
            <p:cNvSpPr/>
            <p:nvPr/>
          </p:nvSpPr>
          <p:spPr>
            <a:xfrm>
              <a:off x="1850065" y="3189767"/>
              <a:ext cx="7546989" cy="190021"/>
            </a:xfrm>
            <a:prstGeom prst="chevron">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4" y="3673148"/>
              <a:ext cx="8021556" cy="190021"/>
            </a:xfrm>
            <a:prstGeom prst="chevron">
              <a:avLst>
                <a:gd name="adj" fmla="val 48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4" y="3431458"/>
              <a:ext cx="7786576" cy="190021"/>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rot="16200000">
            <a:off x="4400489" y="-336702"/>
            <a:ext cx="7740503" cy="673402"/>
            <a:chOff x="1864355" y="3189768"/>
            <a:chExt cx="7740503" cy="673402"/>
          </a:xfrm>
        </p:grpSpPr>
        <p:sp>
          <p:nvSpPr>
            <p:cNvPr id="11" name="Chevron 10"/>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9597236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4244" y="195442"/>
            <a:ext cx="8229600" cy="633514"/>
          </a:xfrm>
        </p:spPr>
        <p:txBody>
          <a:bodyPr>
            <a:normAutofit/>
          </a:bodyPr>
          <a:lstStyle/>
          <a:p>
            <a:r>
              <a:rPr lang="en-US" sz="2800" dirty="0" smtClean="0"/>
              <a:t>Action Plan:</a:t>
            </a:r>
            <a:endParaRPr lang="en-US" sz="2500" b="1" cap="small" dirty="0">
              <a:latin typeface="Constantia" pitchFamily="18" charset="0"/>
              <a:cs typeface="+mj-cs"/>
            </a:endParaRPr>
          </a:p>
        </p:txBody>
      </p:sp>
      <p:sp>
        <p:nvSpPr>
          <p:cNvPr id="3" name="Content Placeholder 2"/>
          <p:cNvSpPr>
            <a:spLocks noGrp="1"/>
          </p:cNvSpPr>
          <p:nvPr>
            <p:ph idx="1"/>
          </p:nvPr>
        </p:nvSpPr>
        <p:spPr>
          <a:xfrm>
            <a:off x="445655" y="1014344"/>
            <a:ext cx="5950527" cy="2264565"/>
          </a:xfrm>
        </p:spPr>
        <p:txBody>
          <a:bodyPr>
            <a:normAutofit fontScale="85000" lnSpcReduction="20000"/>
          </a:bodyPr>
          <a:lstStyle/>
          <a:p>
            <a:pPr>
              <a:buNone/>
            </a:pPr>
            <a:r>
              <a:rPr lang="en-US" dirty="0" smtClean="0"/>
              <a:t>ITP Goal 1. I want to live in the community in my own place.</a:t>
            </a:r>
          </a:p>
          <a:p>
            <a:pPr>
              <a:buNone/>
            </a:pPr>
            <a:endParaRPr lang="en-US" dirty="0"/>
          </a:p>
          <a:p>
            <a:pPr>
              <a:buNone/>
            </a:pPr>
            <a:r>
              <a:rPr lang="en-US" dirty="0" smtClean="0">
                <a:solidFill>
                  <a:srgbClr val="000000"/>
                </a:solidFill>
              </a:rPr>
              <a:t>ITP Objective 2: By May 1, Joshua will visit at least 2 supported living agencies to gather resources on options for living alone or with a roommate.</a:t>
            </a:r>
          </a:p>
        </p:txBody>
      </p:sp>
      <p:grpSp>
        <p:nvGrpSpPr>
          <p:cNvPr id="6" name="Group 5"/>
          <p:cNvGrpSpPr/>
          <p:nvPr/>
        </p:nvGrpSpPr>
        <p:grpSpPr>
          <a:xfrm>
            <a:off x="302490" y="3374494"/>
            <a:ext cx="8291513" cy="673402"/>
            <a:chOff x="1850064" y="3189767"/>
            <a:chExt cx="8021556" cy="673402"/>
          </a:xfrm>
        </p:grpSpPr>
        <p:sp>
          <p:nvSpPr>
            <p:cNvPr id="7" name="Chevron 6"/>
            <p:cNvSpPr/>
            <p:nvPr/>
          </p:nvSpPr>
          <p:spPr>
            <a:xfrm>
              <a:off x="1850065" y="3189767"/>
              <a:ext cx="7546989" cy="190021"/>
            </a:xfrm>
            <a:prstGeom prst="chevron">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4" y="3673148"/>
              <a:ext cx="8021556" cy="190021"/>
            </a:xfrm>
            <a:prstGeom prst="chevron">
              <a:avLst>
                <a:gd name="adj" fmla="val 48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4" y="3431458"/>
              <a:ext cx="7786576" cy="190021"/>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rot="16200000">
            <a:off x="4365854" y="-336701"/>
            <a:ext cx="7740503" cy="673402"/>
            <a:chOff x="1864355" y="3189768"/>
            <a:chExt cx="7740503" cy="673402"/>
          </a:xfrm>
        </p:grpSpPr>
        <p:sp>
          <p:nvSpPr>
            <p:cNvPr id="11" name="Chevron 10"/>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7834251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Maximum Participation</a:t>
            </a:r>
            <a:endParaRPr lang="en-US" dirty="0"/>
          </a:p>
        </p:txBody>
      </p:sp>
      <p:sp>
        <p:nvSpPr>
          <p:cNvPr id="5" name="Content Placeholder 4"/>
          <p:cNvSpPr>
            <a:spLocks noGrp="1"/>
          </p:cNvSpPr>
          <p:nvPr>
            <p:ph idx="1"/>
          </p:nvPr>
        </p:nvSpPr>
        <p:spPr>
          <a:xfrm>
            <a:off x="3966682" y="1200151"/>
            <a:ext cx="4826144" cy="3672031"/>
          </a:xfrm>
        </p:spPr>
        <p:txBody>
          <a:bodyPr>
            <a:normAutofit fontScale="85000" lnSpcReduction="20000"/>
          </a:bodyPr>
          <a:lstStyle/>
          <a:p>
            <a:r>
              <a:rPr lang="en-US" sz="2000" dirty="0" smtClean="0"/>
              <a:t>Use PCS symbols</a:t>
            </a:r>
          </a:p>
          <a:p>
            <a:r>
              <a:rPr lang="en-US" sz="2000" dirty="0" smtClean="0"/>
              <a:t>Google images</a:t>
            </a:r>
          </a:p>
          <a:p>
            <a:r>
              <a:rPr lang="en-US" sz="2000" dirty="0" smtClean="0"/>
              <a:t>Photos</a:t>
            </a:r>
          </a:p>
          <a:p>
            <a:r>
              <a:rPr lang="en-US" sz="2000" dirty="0" smtClean="0"/>
              <a:t>Do a “pre-plan” to help for better preparation</a:t>
            </a:r>
          </a:p>
          <a:p>
            <a:r>
              <a:rPr lang="en-US" sz="2000" dirty="0" smtClean="0"/>
              <a:t>Make sure that the focus individual selects the participants (may need to prioritize)</a:t>
            </a:r>
          </a:p>
          <a:p>
            <a:r>
              <a:rPr lang="en-US" sz="2000" dirty="0" smtClean="0"/>
              <a:t>Schedule prior to IEP/ITP/ISP meetings</a:t>
            </a:r>
          </a:p>
          <a:p>
            <a:r>
              <a:rPr lang="en-US" sz="2000" dirty="0" smtClean="0"/>
              <a:t>Customize it for more interest</a:t>
            </a:r>
          </a:p>
          <a:p>
            <a:endParaRPr lang="en-US" dirty="0"/>
          </a:p>
        </p:txBody>
      </p:sp>
      <p:pic>
        <p:nvPicPr>
          <p:cNvPr id="2" name="Picture 1" descr="3. Jory PATH Dream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72159" y="1512452"/>
            <a:ext cx="3876385" cy="3160568"/>
          </a:xfrm>
          <a:prstGeom prst="rect">
            <a:avLst/>
          </a:prstGeom>
        </p:spPr>
      </p:pic>
    </p:spTree>
    <p:extLst>
      <p:ext uri="{BB962C8B-B14F-4D97-AF65-F5344CB8AC3E}">
        <p14:creationId xmlns:p14="http://schemas.microsoft.com/office/powerpoint/2010/main" val="357062849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Translating the PCP into required plans/forms:</a:t>
            </a:r>
            <a:endParaRPr lang="en-US" dirty="0">
              <a:latin typeface="Constantia" pitchFamily="18" charset="0"/>
            </a:endParaRPr>
          </a:p>
        </p:txBody>
      </p:sp>
      <p:sp>
        <p:nvSpPr>
          <p:cNvPr id="3" name="Content Placeholder 2"/>
          <p:cNvSpPr>
            <a:spLocks noGrp="1"/>
          </p:cNvSpPr>
          <p:nvPr>
            <p:ph idx="1"/>
          </p:nvPr>
        </p:nvSpPr>
        <p:spPr>
          <a:xfrm>
            <a:off x="457200" y="1113652"/>
            <a:ext cx="8229600" cy="3255117"/>
          </a:xfrm>
        </p:spPr>
        <p:txBody>
          <a:bodyPr/>
          <a:lstStyle/>
          <a:p>
            <a:pPr marL="0" indent="0">
              <a:buNone/>
            </a:pPr>
            <a:r>
              <a:rPr lang="en-US" sz="2400" dirty="0"/>
              <a:t>Helps to create long-term goals, specific and measurable objectives for education, transition, employment plans</a:t>
            </a:r>
          </a:p>
          <a:p>
            <a:pPr marL="0" indent="0">
              <a:lnSpc>
                <a:spcPct val="150000"/>
              </a:lnSpc>
              <a:spcBef>
                <a:spcPts val="600"/>
              </a:spcBef>
              <a:buNone/>
            </a:pPr>
            <a:endParaRPr lang="en-US" sz="2400"/>
          </a:p>
          <a:p>
            <a:pPr marL="0" indent="0">
              <a:lnSpc>
                <a:spcPct val="150000"/>
              </a:lnSpc>
              <a:spcBef>
                <a:spcPts val="600"/>
              </a:spcBef>
              <a:buNone/>
            </a:pPr>
            <a:endParaRPr lang="en-US" dirty="0" smtClean="0"/>
          </a:p>
          <a:p>
            <a:pPr marL="0" indent="0">
              <a:lnSpc>
                <a:spcPct val="150000"/>
              </a:lnSpc>
              <a:spcBef>
                <a:spcPts val="600"/>
              </a:spcBef>
              <a:buNone/>
            </a:pPr>
            <a:endParaRPr lang="en-US" dirty="0"/>
          </a:p>
        </p:txBody>
      </p:sp>
      <p:grpSp>
        <p:nvGrpSpPr>
          <p:cNvPr id="10" name="Group 9"/>
          <p:cNvGrpSpPr/>
          <p:nvPr/>
        </p:nvGrpSpPr>
        <p:grpSpPr>
          <a:xfrm>
            <a:off x="1850065" y="3189767"/>
            <a:ext cx="7740502" cy="673402"/>
            <a:chOff x="1850065" y="3189767"/>
            <a:chExt cx="7740502" cy="673402"/>
          </a:xfrm>
        </p:grpSpPr>
        <p:sp>
          <p:nvSpPr>
            <p:cNvPr id="7" name="Chevron 6"/>
            <p:cNvSpPr/>
            <p:nvPr/>
          </p:nvSpPr>
          <p:spPr>
            <a:xfrm>
              <a:off x="1850065" y="3189767"/>
              <a:ext cx="7740502"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5" y="3673148"/>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5" y="3431458"/>
              <a:ext cx="7740502"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39556822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1" y="361801"/>
            <a:ext cx="8555182" cy="633514"/>
          </a:xfrm>
        </p:spPr>
        <p:txBody>
          <a:bodyPr/>
          <a:lstStyle/>
          <a:p>
            <a:r>
              <a:rPr lang="en-US" sz="4400" dirty="0" smtClean="0"/>
              <a:t>Ensure Maximum Participation</a:t>
            </a:r>
            <a:endParaRPr lang="en-US" sz="4400" dirty="0"/>
          </a:p>
        </p:txBody>
      </p:sp>
      <p:sp>
        <p:nvSpPr>
          <p:cNvPr id="5" name="Content Placeholder 4"/>
          <p:cNvSpPr>
            <a:spLocks noGrp="1"/>
          </p:cNvSpPr>
          <p:nvPr>
            <p:ph idx="1"/>
          </p:nvPr>
        </p:nvSpPr>
        <p:spPr>
          <a:xfrm>
            <a:off x="3966682" y="1200151"/>
            <a:ext cx="4826144" cy="3672031"/>
          </a:xfrm>
        </p:spPr>
        <p:txBody>
          <a:bodyPr>
            <a:normAutofit/>
          </a:bodyPr>
          <a:lstStyle/>
          <a:p>
            <a:r>
              <a:rPr lang="en-US" sz="1700" dirty="0"/>
              <a:t>Make sure that the focus individual selects the participants (may need to prioritize)</a:t>
            </a:r>
          </a:p>
          <a:p>
            <a:r>
              <a:rPr lang="en-US" sz="1700" dirty="0" smtClean="0"/>
              <a:t>Do </a:t>
            </a:r>
            <a:r>
              <a:rPr lang="en-US" sz="1700" dirty="0"/>
              <a:t>a “pre-plan” to help for better preparation</a:t>
            </a:r>
          </a:p>
          <a:p>
            <a:r>
              <a:rPr lang="en-US" sz="1700" dirty="0" smtClean="0"/>
              <a:t>Use personal photos, PCS symbols,</a:t>
            </a:r>
            <a:r>
              <a:rPr lang="en-US" sz="1700" dirty="0"/>
              <a:t> </a:t>
            </a:r>
            <a:r>
              <a:rPr lang="en-US" sz="1700" dirty="0" smtClean="0"/>
              <a:t>Google images</a:t>
            </a:r>
          </a:p>
          <a:p>
            <a:r>
              <a:rPr lang="en-US" sz="1700" dirty="0" smtClean="0"/>
              <a:t>Schedule prior to formal planning meetings</a:t>
            </a:r>
          </a:p>
          <a:p>
            <a:r>
              <a:rPr lang="en-US" sz="1700" dirty="0" smtClean="0"/>
              <a:t>Customize it for more interest</a:t>
            </a:r>
          </a:p>
          <a:p>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364" y="1535547"/>
            <a:ext cx="3525210" cy="2643908"/>
          </a:xfrm>
          <a:prstGeom prst="rect">
            <a:avLst/>
          </a:prstGeom>
        </p:spPr>
      </p:pic>
    </p:spTree>
    <p:extLst>
      <p:ext uri="{BB962C8B-B14F-4D97-AF65-F5344CB8AC3E}">
        <p14:creationId xmlns:p14="http://schemas.microsoft.com/office/powerpoint/2010/main" val="218431173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655" y="350255"/>
            <a:ext cx="8229600" cy="633514"/>
          </a:xfrm>
        </p:spPr>
        <p:txBody>
          <a:bodyPr/>
          <a:lstStyle/>
          <a:p>
            <a:r>
              <a:rPr lang="en-US" sz="4400" dirty="0" smtClean="0"/>
              <a:t>Planning with Aaron – at home with family &amp; friends</a:t>
            </a:r>
            <a:endParaRPr lang="en-US" sz="4400" dirty="0"/>
          </a:p>
        </p:txBody>
      </p:sp>
      <p:pic>
        <p:nvPicPr>
          <p:cNvPr id="6" name="Content Placeholder 5" descr="037.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26142" y="1467155"/>
            <a:ext cx="7691719" cy="3428999"/>
          </a:xfrm>
        </p:spPr>
      </p:pic>
    </p:spTree>
    <p:extLst>
      <p:ext uri="{BB962C8B-B14F-4D97-AF65-F5344CB8AC3E}">
        <p14:creationId xmlns:p14="http://schemas.microsoft.com/office/powerpoint/2010/main" val="171443568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1972" y="472532"/>
            <a:ext cx="8229600" cy="633514"/>
          </a:xfrm>
        </p:spPr>
        <p:txBody>
          <a:bodyPr>
            <a:normAutofit/>
          </a:bodyPr>
          <a:lstStyle/>
          <a:p>
            <a:r>
              <a:rPr lang="en-US" sz="2800" dirty="0"/>
              <a:t>Purpose:</a:t>
            </a:r>
            <a:endParaRPr lang="en-US" sz="2500" b="1" cap="small" dirty="0">
              <a:latin typeface="Constantia" pitchFamily="18" charset="0"/>
              <a:cs typeface="+mj-cs"/>
            </a:endParaRPr>
          </a:p>
        </p:txBody>
      </p:sp>
      <p:sp>
        <p:nvSpPr>
          <p:cNvPr id="3" name="Content Placeholder 2"/>
          <p:cNvSpPr>
            <a:spLocks noGrp="1"/>
          </p:cNvSpPr>
          <p:nvPr>
            <p:ph idx="1"/>
          </p:nvPr>
        </p:nvSpPr>
        <p:spPr>
          <a:xfrm>
            <a:off x="457200" y="1199072"/>
            <a:ext cx="5604163" cy="1827157"/>
          </a:xfrm>
        </p:spPr>
        <p:txBody>
          <a:bodyPr>
            <a:normAutofit lnSpcReduction="10000"/>
          </a:bodyPr>
          <a:lstStyle/>
          <a:p>
            <a:pPr>
              <a:buNone/>
            </a:pPr>
            <a:r>
              <a:rPr lang="en-US" dirty="0"/>
              <a:t>TO INFORM ACTION THAT MAKES LIFE BETTER FOR PEOPLE WITH DISABILITIES AND THE PEOPLE WHO KNOW THEM &amp; LOVE THEM</a:t>
            </a:r>
          </a:p>
        </p:txBody>
      </p:sp>
      <p:grpSp>
        <p:nvGrpSpPr>
          <p:cNvPr id="6" name="Group 5"/>
          <p:cNvGrpSpPr/>
          <p:nvPr/>
        </p:nvGrpSpPr>
        <p:grpSpPr>
          <a:xfrm>
            <a:off x="-990601" y="3189767"/>
            <a:ext cx="8291513" cy="673402"/>
            <a:chOff x="1850064" y="3189767"/>
            <a:chExt cx="8021556" cy="673402"/>
          </a:xfrm>
        </p:grpSpPr>
        <p:sp>
          <p:nvSpPr>
            <p:cNvPr id="7" name="Chevron 6"/>
            <p:cNvSpPr/>
            <p:nvPr/>
          </p:nvSpPr>
          <p:spPr>
            <a:xfrm>
              <a:off x="1850065" y="3189767"/>
              <a:ext cx="7546989" cy="190021"/>
            </a:xfrm>
            <a:prstGeom prst="chevron">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4" y="3673148"/>
              <a:ext cx="8021556" cy="190021"/>
            </a:xfrm>
            <a:prstGeom prst="chevron">
              <a:avLst>
                <a:gd name="adj" fmla="val 48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4" y="3431458"/>
              <a:ext cx="7786576" cy="190021"/>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rot="16200000">
            <a:off x="3095853" y="-350994"/>
            <a:ext cx="7740503" cy="673402"/>
            <a:chOff x="1864355" y="3189768"/>
            <a:chExt cx="7740503" cy="673402"/>
          </a:xfrm>
        </p:grpSpPr>
        <p:sp>
          <p:nvSpPr>
            <p:cNvPr id="11" name="Chevron 10"/>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8796679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02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916" y="115455"/>
            <a:ext cx="3857625" cy="4929909"/>
          </a:xfrm>
          <a:prstGeom prst="rect">
            <a:avLst/>
          </a:prstGeom>
        </p:spPr>
      </p:pic>
      <p:pic>
        <p:nvPicPr>
          <p:cNvPr id="10" name="Picture 9" descr="02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5369" y="173182"/>
            <a:ext cx="3857625" cy="4837544"/>
          </a:xfrm>
          <a:prstGeom prst="rect">
            <a:avLst/>
          </a:prstGeom>
        </p:spPr>
      </p:pic>
    </p:spTree>
    <p:extLst>
      <p:ext uri="{BB962C8B-B14F-4D97-AF65-F5344CB8AC3E}">
        <p14:creationId xmlns:p14="http://schemas.microsoft.com/office/powerpoint/2010/main" val="314638067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454" y="412750"/>
            <a:ext cx="3348904" cy="4465206"/>
          </a:xfrm>
          <a:prstGeom prst="rect">
            <a:avLst/>
          </a:prstGeom>
        </p:spPr>
      </p:pic>
      <p:pic>
        <p:nvPicPr>
          <p:cNvPr id="6" name="Picture 5" descr="03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4910" y="1050638"/>
            <a:ext cx="4110180" cy="3082635"/>
          </a:xfrm>
          <a:prstGeom prst="rect">
            <a:avLst/>
          </a:prstGeom>
        </p:spPr>
      </p:pic>
    </p:spTree>
    <p:extLst>
      <p:ext uri="{BB962C8B-B14F-4D97-AF65-F5344CB8AC3E}">
        <p14:creationId xmlns:p14="http://schemas.microsoft.com/office/powerpoint/2010/main" val="90066580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3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182" y="825499"/>
            <a:ext cx="4548910" cy="3411683"/>
          </a:xfrm>
          <a:prstGeom prst="rect">
            <a:avLst/>
          </a:prstGeom>
        </p:spPr>
      </p:pic>
      <p:pic>
        <p:nvPicPr>
          <p:cNvPr id="6" name="Picture 5" descr="03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9272" y="203968"/>
            <a:ext cx="3568268" cy="4757691"/>
          </a:xfrm>
          <a:prstGeom prst="rect">
            <a:avLst/>
          </a:prstGeom>
        </p:spPr>
      </p:pic>
    </p:spTree>
    <p:extLst>
      <p:ext uri="{BB962C8B-B14F-4D97-AF65-F5344CB8AC3E}">
        <p14:creationId xmlns:p14="http://schemas.microsoft.com/office/powerpoint/2010/main" val="15116787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Translating ideas to his school transition plan</a:t>
            </a:r>
            <a:endParaRPr lang="en-US" sz="4400" dirty="0"/>
          </a:p>
        </p:txBody>
      </p:sp>
      <p:pic>
        <p:nvPicPr>
          <p:cNvPr id="3" name="Content Placeholder 2" descr="039.JPG"/>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723900" y="1582611"/>
            <a:ext cx="3776472" cy="3437895"/>
          </a:xfrm>
        </p:spPr>
      </p:pic>
      <p:pic>
        <p:nvPicPr>
          <p:cNvPr id="12" name="Content Placeholder 11" descr="024.JPG"/>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8200" y="1582611"/>
            <a:ext cx="3776472" cy="3437895"/>
          </a:xfrm>
        </p:spPr>
      </p:pic>
    </p:spTree>
    <p:extLst>
      <p:ext uri="{BB962C8B-B14F-4D97-AF65-F5344CB8AC3E}">
        <p14:creationId xmlns:p14="http://schemas.microsoft.com/office/powerpoint/2010/main" val="362017768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Made transition goals more specific</a:t>
            </a:r>
            <a:endParaRPr lang="en-US" sz="4400" dirty="0"/>
          </a:p>
        </p:txBody>
      </p:sp>
      <p:sp>
        <p:nvSpPr>
          <p:cNvPr id="3" name="Content Placeholder 2"/>
          <p:cNvSpPr>
            <a:spLocks noGrp="1"/>
          </p:cNvSpPr>
          <p:nvPr>
            <p:ph idx="1"/>
          </p:nvPr>
        </p:nvSpPr>
        <p:spPr>
          <a:xfrm>
            <a:off x="726142" y="1535545"/>
            <a:ext cx="7691719" cy="3475182"/>
          </a:xfrm>
        </p:spPr>
        <p:txBody>
          <a:bodyPr>
            <a:normAutofit fontScale="77500" lnSpcReduction="20000"/>
          </a:bodyPr>
          <a:lstStyle/>
          <a:p>
            <a:r>
              <a:rPr lang="en-US" sz="2400" dirty="0" smtClean="0"/>
              <a:t>Identify job sites/environments to visit</a:t>
            </a:r>
          </a:p>
          <a:p>
            <a:r>
              <a:rPr lang="en-US" sz="2400" dirty="0" smtClean="0"/>
              <a:t>Set up opportunities to job shadow (pet stores, animal shelters)</a:t>
            </a:r>
          </a:p>
          <a:p>
            <a:r>
              <a:rPr lang="en-US" sz="2400" dirty="0" smtClean="0"/>
              <a:t>Explore details as to why certain jobs/environments were selected (insulation spraying; repairing slot machines)</a:t>
            </a:r>
          </a:p>
          <a:p>
            <a:r>
              <a:rPr lang="en-US" sz="2400" dirty="0" smtClean="0"/>
              <a:t>Try out various tasks for specific jobs (related to family deli)</a:t>
            </a:r>
          </a:p>
          <a:p>
            <a:r>
              <a:rPr lang="en-US" sz="2400" dirty="0" smtClean="0"/>
              <a:t>Identify options for volunteer work to address interest in helping people(senior center)</a:t>
            </a:r>
          </a:p>
          <a:p>
            <a:r>
              <a:rPr lang="en-US" sz="2400" dirty="0" smtClean="0"/>
              <a:t>Begin training on public transportation</a:t>
            </a:r>
          </a:p>
          <a:p>
            <a:endParaRPr lang="en-US" dirty="0"/>
          </a:p>
        </p:txBody>
      </p:sp>
    </p:spTree>
    <p:extLst>
      <p:ext uri="{BB962C8B-B14F-4D97-AF65-F5344CB8AC3E}">
        <p14:creationId xmlns:p14="http://schemas.microsoft.com/office/powerpoint/2010/main" val="10632304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a:t>
            </a:r>
            <a:endParaRPr lang="en-US" dirty="0"/>
          </a:p>
        </p:txBody>
      </p:sp>
      <p:sp>
        <p:nvSpPr>
          <p:cNvPr id="3" name="Content Placeholder 2"/>
          <p:cNvSpPr>
            <a:spLocks noGrp="1"/>
          </p:cNvSpPr>
          <p:nvPr>
            <p:ph idx="1"/>
          </p:nvPr>
        </p:nvSpPr>
        <p:spPr>
          <a:xfrm>
            <a:off x="749233" y="1016883"/>
            <a:ext cx="7691719" cy="507117"/>
          </a:xfrm>
        </p:spPr>
        <p:txBody>
          <a:bodyPr/>
          <a:lstStyle/>
          <a:p>
            <a:pPr marL="0" indent="0" algn="ctr">
              <a:buNone/>
            </a:pPr>
            <a:r>
              <a:rPr lang="en-US" dirty="0" smtClean="0"/>
              <a:t>Planning Alternative Tomorrows with Hope</a:t>
            </a:r>
          </a:p>
          <a:p>
            <a:pPr marL="0" indent="0">
              <a:buNone/>
            </a:pPr>
            <a:endParaRPr lang="en-US" dirty="0" smtClean="0"/>
          </a:p>
          <a:p>
            <a:pPr marL="0" indent="0">
              <a:buNone/>
            </a:pPr>
            <a:endParaRPr lang="en-US" dirty="0"/>
          </a:p>
        </p:txBody>
      </p:sp>
      <p:pic>
        <p:nvPicPr>
          <p:cNvPr id="5" name="Picture 4" descr="IMG_281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6273" y="1604820"/>
            <a:ext cx="6211455" cy="3351068"/>
          </a:xfrm>
          <a:prstGeom prst="rect">
            <a:avLst/>
          </a:prstGeom>
        </p:spPr>
      </p:pic>
    </p:spTree>
    <p:extLst>
      <p:ext uri="{BB962C8B-B14F-4D97-AF65-F5344CB8AC3E}">
        <p14:creationId xmlns:p14="http://schemas.microsoft.com/office/powerpoint/2010/main" val="394898398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818" y="236234"/>
            <a:ext cx="6338455" cy="456493"/>
          </a:xfrm>
        </p:spPr>
        <p:txBody>
          <a:bodyPr/>
          <a:lstStyle/>
          <a:p>
            <a:r>
              <a:rPr lang="en-US" sz="4400" dirty="0" smtClean="0"/>
              <a:t>PATH</a:t>
            </a:r>
            <a:endParaRPr lang="en-US" sz="4400" dirty="0"/>
          </a:p>
        </p:txBody>
      </p:sp>
      <p:pic>
        <p:nvPicPr>
          <p:cNvPr id="4" name="Content Placeholder 3" descr="3b. PATH.png"/>
          <p:cNvPicPr>
            <a:picLocks noGrp="1" noChangeAspect="1"/>
          </p:cNvPicPr>
          <p:nvPr>
            <p:ph idx="1"/>
          </p:nvPr>
        </p:nvPicPr>
        <p:blipFill>
          <a:blip r:embed="rId2" cstate="screen">
            <a:extLst>
              <a:ext uri="{28A0092B-C50C-407E-A947-70E740481C1C}">
                <a14:useLocalDpi xmlns:a14="http://schemas.microsoft.com/office/drawing/2010/main"/>
              </a:ext>
            </a:extLst>
          </a:blip>
          <a:srcRect l="-16804" r="-16804"/>
          <a:stretch>
            <a:fillRect/>
          </a:stretch>
        </p:blipFill>
        <p:spPr>
          <a:xfrm>
            <a:off x="725488" y="808182"/>
            <a:ext cx="7993056" cy="3960091"/>
          </a:xfrm>
        </p:spPr>
      </p:pic>
    </p:spTree>
    <p:extLst>
      <p:ext uri="{BB962C8B-B14F-4D97-AF65-F5344CB8AC3E}">
        <p14:creationId xmlns:p14="http://schemas.microsoft.com/office/powerpoint/2010/main" val="318299347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8396" y="1838613"/>
            <a:ext cx="3792537" cy="1006008"/>
          </a:xfrm>
        </p:spPr>
        <p:txBody>
          <a:bodyPr/>
          <a:lstStyle/>
          <a:p>
            <a:r>
              <a:rPr lang="en-US" dirty="0" smtClean="0"/>
              <a:t>PATH Dreams</a:t>
            </a:r>
            <a:endParaRPr lang="en-US" dirty="0"/>
          </a:p>
        </p:txBody>
      </p:sp>
      <p:pic>
        <p:nvPicPr>
          <p:cNvPr id="4" name="Content Placeholder 3" descr="Jeremiah's path 12-12.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rot="5400000">
            <a:off x="4550358" y="346681"/>
            <a:ext cx="4408599" cy="4550046"/>
          </a:xfrm>
        </p:spPr>
      </p:pic>
    </p:spTree>
    <p:extLst>
      <p:ext uri="{BB962C8B-B14F-4D97-AF65-F5344CB8AC3E}">
        <p14:creationId xmlns:p14="http://schemas.microsoft.com/office/powerpoint/2010/main" val="207430626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1. Felix PATH Now &amp; Who.jpg"/>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723900" y="427038"/>
            <a:ext cx="3773488" cy="4202112"/>
          </a:xfrm>
        </p:spPr>
      </p:pic>
      <p:pic>
        <p:nvPicPr>
          <p:cNvPr id="17" name="Content Placeholder 16" descr="2. Felix PATH First Steps &amp; 1 yr.jpg"/>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a:xfrm>
            <a:off x="4645025" y="427038"/>
            <a:ext cx="3776663" cy="4202112"/>
          </a:xfrm>
        </p:spPr>
      </p:pic>
    </p:spTree>
    <p:extLst>
      <p:ext uri="{BB962C8B-B14F-4D97-AF65-F5344CB8AC3E}">
        <p14:creationId xmlns:p14="http://schemas.microsoft.com/office/powerpoint/2010/main" val="150452072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WORKING WITH FAMILIES</a:t>
            </a:r>
            <a:endParaRPr lang="en-US" sz="4000" dirty="0"/>
          </a:p>
        </p:txBody>
      </p:sp>
      <p:sp>
        <p:nvSpPr>
          <p:cNvPr id="3" name="Content Placeholder 2"/>
          <p:cNvSpPr>
            <a:spLocks noGrp="1"/>
          </p:cNvSpPr>
          <p:nvPr>
            <p:ph idx="1"/>
          </p:nvPr>
        </p:nvSpPr>
        <p:spPr/>
        <p:txBody>
          <a:bodyPr>
            <a:normAutofit fontScale="92500" lnSpcReduction="20000"/>
          </a:bodyPr>
          <a:lstStyle/>
          <a:p>
            <a:r>
              <a:rPr lang="en-US" sz="2800" dirty="0" smtClean="0"/>
              <a:t>Meeting them where they are</a:t>
            </a:r>
          </a:p>
          <a:p>
            <a:r>
              <a:rPr lang="en-US" sz="2800" dirty="0" smtClean="0"/>
              <a:t>Helping them draw the picture of where they are</a:t>
            </a:r>
          </a:p>
          <a:p>
            <a:pPr lvl="1"/>
            <a:r>
              <a:rPr lang="en-US" sz="2400" dirty="0" smtClean="0"/>
              <a:t>People closest to them</a:t>
            </a:r>
          </a:p>
          <a:p>
            <a:pPr lvl="1"/>
            <a:r>
              <a:rPr lang="en-US" sz="2400" dirty="0" smtClean="0"/>
              <a:t>Areas of support</a:t>
            </a:r>
          </a:p>
          <a:p>
            <a:pPr lvl="1"/>
            <a:r>
              <a:rPr lang="en-US" sz="2400" dirty="0" smtClean="0"/>
              <a:t>Areas of concern or needs</a:t>
            </a:r>
          </a:p>
          <a:p>
            <a:pPr lvl="1"/>
            <a:r>
              <a:rPr lang="en-US" sz="2400" dirty="0" smtClean="0"/>
              <a:t>Building plans for support</a:t>
            </a:r>
            <a:endParaRPr lang="en-US" sz="2800" dirty="0" smtClean="0"/>
          </a:p>
          <a:p>
            <a:r>
              <a:rPr lang="en-US" sz="2800" dirty="0" smtClean="0"/>
              <a:t>Helping them to feel empowered</a:t>
            </a:r>
          </a:p>
        </p:txBody>
      </p:sp>
      <p:sp>
        <p:nvSpPr>
          <p:cNvPr id="4" name="TextBox 3"/>
          <p:cNvSpPr txBox="1"/>
          <p:nvPr/>
        </p:nvSpPr>
        <p:spPr>
          <a:xfrm>
            <a:off x="-2211294" y="318247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374107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Where did it come from?</a:t>
            </a:r>
            <a:endParaRPr lang="en-US" dirty="0">
              <a:latin typeface="Constantia" pitchFamily="18" charset="0"/>
            </a:endParaRPr>
          </a:p>
        </p:txBody>
      </p:sp>
      <p:sp>
        <p:nvSpPr>
          <p:cNvPr id="3" name="Content Placeholder 2"/>
          <p:cNvSpPr>
            <a:spLocks noGrp="1"/>
          </p:cNvSpPr>
          <p:nvPr>
            <p:ph idx="1"/>
          </p:nvPr>
        </p:nvSpPr>
        <p:spPr>
          <a:xfrm>
            <a:off x="457200" y="1113652"/>
            <a:ext cx="8229600" cy="3255117"/>
          </a:xfrm>
        </p:spPr>
        <p:txBody>
          <a:bodyPr/>
          <a:lstStyle/>
          <a:p>
            <a:pPr marL="0" indent="0">
              <a:buNone/>
            </a:pPr>
            <a:r>
              <a:rPr lang="en-US" sz="2400" dirty="0"/>
              <a:t>Person-centered planning grew out of a commitment to inclusion as a social goal, intentionally designed as an inclusive process</a:t>
            </a:r>
          </a:p>
          <a:p>
            <a:pPr marL="0" indent="0">
              <a:lnSpc>
                <a:spcPct val="150000"/>
              </a:lnSpc>
              <a:spcBef>
                <a:spcPts val="600"/>
              </a:spcBef>
              <a:buNone/>
            </a:pPr>
            <a:endParaRPr lang="en-US" dirty="0" smtClean="0"/>
          </a:p>
          <a:p>
            <a:pPr marL="0" indent="0">
              <a:lnSpc>
                <a:spcPct val="150000"/>
              </a:lnSpc>
              <a:spcBef>
                <a:spcPts val="600"/>
              </a:spcBef>
              <a:buNone/>
            </a:pPr>
            <a:endParaRPr lang="en-US" dirty="0"/>
          </a:p>
        </p:txBody>
      </p:sp>
      <p:grpSp>
        <p:nvGrpSpPr>
          <p:cNvPr id="10" name="Group 9"/>
          <p:cNvGrpSpPr/>
          <p:nvPr/>
        </p:nvGrpSpPr>
        <p:grpSpPr>
          <a:xfrm>
            <a:off x="1850065" y="3189767"/>
            <a:ext cx="7740502" cy="673402"/>
            <a:chOff x="1850065" y="3189767"/>
            <a:chExt cx="7740502" cy="673402"/>
          </a:xfrm>
        </p:grpSpPr>
        <p:sp>
          <p:nvSpPr>
            <p:cNvPr id="7" name="Chevron 6"/>
            <p:cNvSpPr/>
            <p:nvPr/>
          </p:nvSpPr>
          <p:spPr>
            <a:xfrm>
              <a:off x="1850065" y="3189767"/>
              <a:ext cx="7740502"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5" y="3673148"/>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5" y="3431458"/>
              <a:ext cx="7740502"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4872111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3137648" y="1600199"/>
            <a:ext cx="2435412" cy="154641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FAMILY</a:t>
            </a:r>
            <a:endParaRPr lang="en-US" dirty="0"/>
          </a:p>
        </p:txBody>
      </p:sp>
      <p:sp>
        <p:nvSpPr>
          <p:cNvPr id="6" name="Oval 5"/>
          <p:cNvSpPr/>
          <p:nvPr/>
        </p:nvSpPr>
        <p:spPr>
          <a:xfrm>
            <a:off x="6466542" y="327211"/>
            <a:ext cx="1512046" cy="93457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EFMP</a:t>
            </a:r>
            <a:endParaRPr lang="en-US" dirty="0"/>
          </a:p>
        </p:txBody>
      </p:sp>
      <p:sp>
        <p:nvSpPr>
          <p:cNvPr id="7" name="Oval 6"/>
          <p:cNvSpPr/>
          <p:nvPr/>
        </p:nvSpPr>
        <p:spPr>
          <a:xfrm>
            <a:off x="5284695" y="3268756"/>
            <a:ext cx="1538941" cy="10802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Support groups</a:t>
            </a:r>
            <a:endParaRPr lang="en-US" dirty="0"/>
          </a:p>
        </p:txBody>
      </p:sp>
      <p:sp>
        <p:nvSpPr>
          <p:cNvPr id="8" name="Oval 7"/>
          <p:cNvSpPr/>
          <p:nvPr/>
        </p:nvSpPr>
        <p:spPr>
          <a:xfrm>
            <a:off x="6054166" y="1687606"/>
            <a:ext cx="1359647" cy="85164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School</a:t>
            </a:r>
            <a:endParaRPr lang="en-US" dirty="0"/>
          </a:p>
        </p:txBody>
      </p:sp>
      <p:sp>
        <p:nvSpPr>
          <p:cNvPr id="9" name="Oval 8"/>
          <p:cNvSpPr/>
          <p:nvPr/>
        </p:nvSpPr>
        <p:spPr>
          <a:xfrm>
            <a:off x="3137647" y="347382"/>
            <a:ext cx="1822824" cy="99732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neighbors</a:t>
            </a:r>
            <a:endParaRPr lang="en-US" dirty="0"/>
          </a:p>
        </p:txBody>
      </p:sp>
      <p:sp>
        <p:nvSpPr>
          <p:cNvPr id="11" name="Oval 10"/>
          <p:cNvSpPr/>
          <p:nvPr/>
        </p:nvSpPr>
        <p:spPr>
          <a:xfrm>
            <a:off x="382493" y="3328147"/>
            <a:ext cx="1993154" cy="106455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Financial problems</a:t>
            </a:r>
            <a:endParaRPr lang="en-US" dirty="0"/>
          </a:p>
        </p:txBody>
      </p:sp>
      <p:sp>
        <p:nvSpPr>
          <p:cNvPr id="12" name="Oval 11"/>
          <p:cNvSpPr/>
          <p:nvPr/>
        </p:nvSpPr>
        <p:spPr>
          <a:xfrm>
            <a:off x="6804212" y="2767853"/>
            <a:ext cx="1562847" cy="8875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isolation</a:t>
            </a:r>
            <a:endParaRPr lang="en-US" dirty="0"/>
          </a:p>
        </p:txBody>
      </p:sp>
      <p:sp>
        <p:nvSpPr>
          <p:cNvPr id="13" name="Oval 12"/>
          <p:cNvSpPr/>
          <p:nvPr/>
        </p:nvSpPr>
        <p:spPr>
          <a:xfrm>
            <a:off x="2949389" y="3541058"/>
            <a:ext cx="2011083" cy="1143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deployment</a:t>
            </a:r>
            <a:endParaRPr lang="en-US" dirty="0"/>
          </a:p>
        </p:txBody>
      </p:sp>
      <p:sp>
        <p:nvSpPr>
          <p:cNvPr id="21" name="Oval 20"/>
          <p:cNvSpPr/>
          <p:nvPr/>
        </p:nvSpPr>
        <p:spPr>
          <a:xfrm>
            <a:off x="1637553" y="2266951"/>
            <a:ext cx="1500094" cy="1001805"/>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Church support</a:t>
            </a:r>
            <a:endParaRPr lang="en-US" dirty="0"/>
          </a:p>
        </p:txBody>
      </p:sp>
      <p:sp>
        <p:nvSpPr>
          <p:cNvPr id="22" name="Oval 21"/>
          <p:cNvSpPr/>
          <p:nvPr/>
        </p:nvSpPr>
        <p:spPr>
          <a:xfrm>
            <a:off x="382494" y="1261782"/>
            <a:ext cx="1371600" cy="7373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friends</a:t>
            </a:r>
            <a:endParaRPr lang="en-US" dirty="0"/>
          </a:p>
        </p:txBody>
      </p:sp>
      <p:sp>
        <p:nvSpPr>
          <p:cNvPr id="23" name="Oval 22"/>
          <p:cNvSpPr/>
          <p:nvPr/>
        </p:nvSpPr>
        <p:spPr>
          <a:xfrm>
            <a:off x="1144494" y="347382"/>
            <a:ext cx="1804894"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Extended family</a:t>
            </a:r>
            <a:endParaRPr lang="en-US" dirty="0"/>
          </a:p>
        </p:txBody>
      </p:sp>
      <p:cxnSp>
        <p:nvCxnSpPr>
          <p:cNvPr id="25" name="Straight Connector 24"/>
          <p:cNvCxnSpPr>
            <a:endCxn id="23" idx="5"/>
          </p:cNvCxnSpPr>
          <p:nvPr/>
        </p:nvCxnSpPr>
        <p:spPr>
          <a:xfrm rot="16200000" flipV="1">
            <a:off x="2565375" y="1247563"/>
            <a:ext cx="871259" cy="631874"/>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endCxn id="22" idx="5"/>
          </p:cNvCxnSpPr>
          <p:nvPr/>
        </p:nvCxnSpPr>
        <p:spPr>
          <a:xfrm rot="10800000">
            <a:off x="1553230" y="1891149"/>
            <a:ext cx="1584419" cy="3758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flipV="1">
            <a:off x="2375647" y="3003176"/>
            <a:ext cx="1120588" cy="65218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008718" y="3336365"/>
            <a:ext cx="394448" cy="14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7" idx="1"/>
          </p:cNvCxnSpPr>
          <p:nvPr/>
        </p:nvCxnSpPr>
        <p:spPr>
          <a:xfrm rot="16200000" flipH="1">
            <a:off x="5023381" y="2940267"/>
            <a:ext cx="423778" cy="54959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12" idx="1"/>
          </p:cNvCxnSpPr>
          <p:nvPr/>
        </p:nvCxnSpPr>
        <p:spPr>
          <a:xfrm>
            <a:off x="5573061" y="2539253"/>
            <a:ext cx="1460025" cy="358572"/>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960472" y="952501"/>
            <a:ext cx="1506071" cy="735105"/>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510069" y="2003894"/>
            <a:ext cx="544097" cy="119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endCxn id="5" idx="0"/>
          </p:cNvCxnSpPr>
          <p:nvPr/>
        </p:nvCxnSpPr>
        <p:spPr>
          <a:xfrm rot="5400000">
            <a:off x="4276167" y="1423894"/>
            <a:ext cx="255492" cy="9711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720140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82453" y="3424027"/>
            <a:ext cx="6176819" cy="1343445"/>
          </a:xfrm>
          <a:prstGeom prst="rect">
            <a:avLst/>
          </a:prstGeom>
        </p:spPr>
        <p:txBody>
          <a:bodyPr wrap="square">
            <a:spAutoFit/>
          </a:bodyPr>
          <a:lstStyle/>
          <a:p>
            <a:pPr algn="ctr">
              <a:lnSpc>
                <a:spcPct val="90000"/>
              </a:lnSpc>
              <a:buFontTx/>
              <a:buNone/>
            </a:pPr>
            <a:r>
              <a:rPr lang="en-US" dirty="0" smtClean="0">
                <a:solidFill>
                  <a:schemeClr val="accent3">
                    <a:lumMod val="20000"/>
                    <a:lumOff val="80000"/>
                  </a:schemeClr>
                </a:solidFill>
              </a:rPr>
              <a:t>“A </a:t>
            </a:r>
            <a:r>
              <a:rPr lang="en-US" dirty="0">
                <a:solidFill>
                  <a:schemeClr val="accent3">
                    <a:lumMod val="20000"/>
                    <a:lumOff val="80000"/>
                  </a:schemeClr>
                </a:solidFill>
              </a:rPr>
              <a:t>true community is only able to grow and strengthen itself by including all of its members and finding room for them to develop their capacities within its own pattern of growth.</a:t>
            </a:r>
            <a:r>
              <a:rPr lang="ja-JP" altLang="en-US" dirty="0" smtClean="0">
                <a:solidFill>
                  <a:schemeClr val="accent3">
                    <a:lumMod val="20000"/>
                    <a:lumOff val="80000"/>
                  </a:schemeClr>
                </a:solidFill>
              </a:rPr>
              <a:t>”</a:t>
            </a:r>
            <a:endParaRPr lang="en-US" altLang="ja-JP" dirty="0" smtClean="0">
              <a:solidFill>
                <a:schemeClr val="accent3">
                  <a:lumMod val="20000"/>
                  <a:lumOff val="80000"/>
                </a:schemeClr>
              </a:solidFill>
            </a:endParaRPr>
          </a:p>
          <a:p>
            <a:pPr algn="ctr">
              <a:lnSpc>
                <a:spcPct val="90000"/>
              </a:lnSpc>
            </a:pPr>
            <a:r>
              <a:rPr lang="en-US" dirty="0">
                <a:solidFill>
                  <a:schemeClr val="accent3">
                    <a:lumMod val="20000"/>
                    <a:lumOff val="80000"/>
                  </a:schemeClr>
                </a:solidFill>
              </a:rPr>
              <a:t>-John McKnight</a:t>
            </a:r>
          </a:p>
          <a:p>
            <a:pPr algn="ctr">
              <a:lnSpc>
                <a:spcPct val="90000"/>
              </a:lnSpc>
              <a:buFontTx/>
              <a:buNone/>
            </a:pPr>
            <a:endParaRPr lang="en-US" dirty="0">
              <a:solidFill>
                <a:schemeClr val="accent3">
                  <a:lumMod val="20000"/>
                  <a:lumOff val="80000"/>
                </a:schemeClr>
              </a:solidFill>
            </a:endParaRPr>
          </a:p>
        </p:txBody>
      </p:sp>
      <p:sp>
        <p:nvSpPr>
          <p:cNvPr id="2" name="Title 1"/>
          <p:cNvSpPr>
            <a:spLocks noGrp="1"/>
          </p:cNvSpPr>
          <p:nvPr>
            <p:ph type="title"/>
          </p:nvPr>
        </p:nvSpPr>
        <p:spPr>
          <a:xfrm>
            <a:off x="490819" y="696768"/>
            <a:ext cx="8162365" cy="685800"/>
          </a:xfrm>
        </p:spPr>
        <p:txBody>
          <a:bodyPr/>
          <a:lstStyle/>
          <a:p>
            <a:r>
              <a:rPr lang="en-US" sz="4000" dirty="0" smtClean="0"/>
              <a:t>Any questions?</a:t>
            </a:r>
            <a:endParaRPr lang="en-US" sz="4000" dirty="0"/>
          </a:p>
        </p:txBody>
      </p:sp>
      <p:sp>
        <p:nvSpPr>
          <p:cNvPr id="5" name="TextBox 4"/>
          <p:cNvSpPr txBox="1"/>
          <p:nvPr/>
        </p:nvSpPr>
        <p:spPr>
          <a:xfrm>
            <a:off x="1731818" y="1731818"/>
            <a:ext cx="5865090" cy="646331"/>
          </a:xfrm>
          <a:prstGeom prst="rect">
            <a:avLst/>
          </a:prstGeom>
          <a:noFill/>
        </p:spPr>
        <p:txBody>
          <a:bodyPr wrap="square" rtlCol="0">
            <a:spAutoFit/>
          </a:bodyPr>
          <a:lstStyle/>
          <a:p>
            <a:r>
              <a:rPr lang="en-US" dirty="0" smtClean="0"/>
              <a:t>For more information, visit our website:</a:t>
            </a:r>
          </a:p>
          <a:p>
            <a:r>
              <a:rPr lang="en-US" dirty="0"/>
              <a:t>http://</a:t>
            </a:r>
            <a:r>
              <a:rPr lang="en-US" dirty="0" err="1"/>
              <a:t>interwork.sdsu.edu</a:t>
            </a:r>
            <a:r>
              <a:rPr lang="en-US" dirty="0"/>
              <a:t>/</a:t>
            </a:r>
            <a:r>
              <a:rPr lang="en-US" dirty="0" err="1"/>
              <a:t>sp</a:t>
            </a:r>
            <a:r>
              <a:rPr lang="en-US" dirty="0"/>
              <a:t>/</a:t>
            </a:r>
            <a:r>
              <a:rPr lang="en-US" dirty="0" err="1"/>
              <a:t>takecharge</a:t>
            </a:r>
            <a:r>
              <a:rPr lang="en-US" dirty="0"/>
              <a:t>/</a:t>
            </a:r>
          </a:p>
        </p:txBody>
      </p:sp>
    </p:spTree>
    <p:extLst>
      <p:ext uri="{BB962C8B-B14F-4D97-AF65-F5344CB8AC3E}">
        <p14:creationId xmlns:p14="http://schemas.microsoft.com/office/powerpoint/2010/main" val="134922538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800" dirty="0"/>
              <a:t>IMPLEMENTATION:</a:t>
            </a:r>
            <a:endParaRPr lang="en-US" sz="2500" b="1" cap="small" dirty="0">
              <a:latin typeface="Constantia" pitchFamily="18" charset="0"/>
            </a:endParaRPr>
          </a:p>
        </p:txBody>
      </p:sp>
      <p:grpSp>
        <p:nvGrpSpPr>
          <p:cNvPr id="6" name="Group 5"/>
          <p:cNvGrpSpPr/>
          <p:nvPr/>
        </p:nvGrpSpPr>
        <p:grpSpPr>
          <a:xfrm rot="16200000">
            <a:off x="3095853" y="4613197"/>
            <a:ext cx="7740503" cy="673402"/>
            <a:chOff x="1864355" y="3189768"/>
            <a:chExt cx="7740503" cy="673402"/>
          </a:xfrm>
        </p:grpSpPr>
        <p:sp>
          <p:nvSpPr>
            <p:cNvPr id="7" name="Chevron 6"/>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1985818" y="1833085"/>
            <a:ext cx="4572000" cy="2677656"/>
          </a:xfrm>
          <a:prstGeom prst="rect">
            <a:avLst/>
          </a:prstGeom>
        </p:spPr>
        <p:txBody>
          <a:bodyPr>
            <a:spAutoFit/>
          </a:bodyPr>
          <a:lstStyle/>
          <a:p>
            <a:pPr marL="514350" indent="-514350">
              <a:buAutoNum type="arabicPeriod"/>
            </a:pPr>
            <a:r>
              <a:rPr lang="en-US" sz="2400" dirty="0"/>
              <a:t>What </a:t>
            </a:r>
            <a:r>
              <a:rPr lang="en-US" sz="2400" dirty="0" smtClean="0"/>
              <a:t>does it take for people to gain access to an effective way to plan</a:t>
            </a:r>
            <a:r>
              <a:rPr lang="en-US" sz="2400" dirty="0"/>
              <a:t>?</a:t>
            </a:r>
          </a:p>
          <a:p>
            <a:pPr marL="514350" indent="-514350">
              <a:buFont typeface="Wingdings"/>
              <a:buAutoNum type="arabicPeriod"/>
            </a:pPr>
            <a:r>
              <a:rPr lang="en-US" sz="2400" dirty="0" smtClean="0"/>
              <a:t>What does it take to move plans into action that makes a positive difference in people’s lives?</a:t>
            </a:r>
            <a:endParaRPr lang="en-US" sz="2400" dirty="0"/>
          </a:p>
        </p:txBody>
      </p:sp>
    </p:spTree>
    <p:extLst>
      <p:ext uri="{BB962C8B-B14F-4D97-AF65-F5344CB8AC3E}">
        <p14:creationId xmlns:p14="http://schemas.microsoft.com/office/powerpoint/2010/main" val="1649817610"/>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27182" y="413905"/>
            <a:ext cx="8128000" cy="628650"/>
          </a:xfrm>
        </p:spPr>
        <p:txBody>
          <a:bodyPr>
            <a:normAutofit fontScale="90000"/>
          </a:bodyPr>
          <a:lstStyle/>
          <a:p>
            <a:r>
              <a:rPr lang="en-US" sz="3200" dirty="0"/>
              <a:t>Planning Challenges:</a:t>
            </a:r>
            <a:br>
              <a:rPr lang="en-US" sz="3200" dirty="0"/>
            </a:br>
            <a:endParaRPr lang="en-US" sz="2400" dirty="0"/>
          </a:p>
        </p:txBody>
      </p:sp>
      <p:grpSp>
        <p:nvGrpSpPr>
          <p:cNvPr id="98307" name="Group 3"/>
          <p:cNvGrpSpPr>
            <a:grpSpLocks noGrp="1" noChangeAspect="1"/>
          </p:cNvGrpSpPr>
          <p:nvPr/>
        </p:nvGrpSpPr>
        <p:grpSpPr bwMode="auto">
          <a:xfrm>
            <a:off x="897996" y="1258269"/>
            <a:ext cx="8001000" cy="3429000"/>
            <a:chOff x="228" y="794"/>
            <a:chExt cx="5184" cy="2832"/>
          </a:xfrm>
        </p:grpSpPr>
        <p:sp>
          <p:nvSpPr>
            <p:cNvPr id="98308" name="AutoShape 4"/>
            <p:cNvSpPr>
              <a:spLocks noChangeAspect="1" noChangeArrowheads="1" noTextEdit="1"/>
            </p:cNvSpPr>
            <p:nvPr/>
          </p:nvSpPr>
          <p:spPr bwMode="auto">
            <a:xfrm>
              <a:off x="228" y="794"/>
              <a:ext cx="5184" cy="2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8309" name="_s98309"/>
            <p:cNvSpPr>
              <a:spLocks noChangeArrowheads="1" noTextEdit="1"/>
            </p:cNvSpPr>
            <p:nvPr/>
          </p:nvSpPr>
          <p:spPr bwMode="auto">
            <a:xfrm>
              <a:off x="1950" y="938"/>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98310" name="_s98310"/>
            <p:cNvSpPr>
              <a:spLocks noChangeArrowheads="1" noTextEdit="1"/>
            </p:cNvSpPr>
            <p:nvPr/>
          </p:nvSpPr>
          <p:spPr bwMode="auto">
            <a:xfrm rot="7200000">
              <a:off x="2205" y="1378"/>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98311" name="_s98311"/>
            <p:cNvSpPr>
              <a:spLocks noChangeArrowheads="1" noTextEdit="1"/>
            </p:cNvSpPr>
            <p:nvPr/>
          </p:nvSpPr>
          <p:spPr bwMode="auto">
            <a:xfrm rot="14400000">
              <a:off x="1696" y="1380"/>
              <a:ext cx="1861" cy="1861"/>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98312" name="_s98312"/>
            <p:cNvSpPr>
              <a:spLocks noChangeArrowheads="1"/>
            </p:cNvSpPr>
            <p:nvPr/>
          </p:nvSpPr>
          <p:spPr bwMode="auto">
            <a:xfrm>
              <a:off x="3427" y="1536"/>
              <a:ext cx="747"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eaLnBrk="0" hangingPunct="0"/>
              <a:r>
                <a:rPr lang="en-US" sz="2900" dirty="0" smtClean="0">
                  <a:solidFill>
                    <a:srgbClr val="0000FF"/>
                  </a:solidFill>
                  <a:latin typeface="Garamond" charset="0"/>
                </a:rPr>
                <a:t>Supports &amp; </a:t>
              </a:r>
            </a:p>
            <a:p>
              <a:pPr algn="ctr" eaLnBrk="0" hangingPunct="0"/>
              <a:r>
                <a:rPr lang="en-US" sz="2900" dirty="0" smtClean="0">
                  <a:solidFill>
                    <a:srgbClr val="0000FF"/>
                  </a:solidFill>
                  <a:latin typeface="Garamond" charset="0"/>
                </a:rPr>
                <a:t>Services</a:t>
              </a:r>
              <a:endParaRPr lang="en-US" sz="2900" dirty="0">
                <a:solidFill>
                  <a:srgbClr val="0000FF"/>
                </a:solidFill>
                <a:latin typeface="Garamond" charset="0"/>
              </a:endParaRPr>
            </a:p>
            <a:p>
              <a:pPr algn="ctr" eaLnBrk="0" hangingPunct="0"/>
              <a:endParaRPr lang="en-US" sz="2900" dirty="0">
                <a:solidFill>
                  <a:srgbClr val="0000FF"/>
                </a:solidFill>
                <a:latin typeface="Garamond" charset="0"/>
              </a:endParaRPr>
            </a:p>
          </p:txBody>
        </p:sp>
        <p:sp>
          <p:nvSpPr>
            <p:cNvPr id="98313" name="_s98313"/>
            <p:cNvSpPr>
              <a:spLocks noChangeArrowheads="1"/>
            </p:cNvSpPr>
            <p:nvPr/>
          </p:nvSpPr>
          <p:spPr bwMode="auto">
            <a:xfrm>
              <a:off x="2414" y="2694"/>
              <a:ext cx="943"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eaLnBrk="0" hangingPunct="0"/>
              <a:r>
                <a:rPr lang="en-US" sz="2900" dirty="0" smtClean="0">
                  <a:solidFill>
                    <a:srgbClr val="0000FF"/>
                  </a:solidFill>
                  <a:latin typeface="Garamond" charset="0"/>
                </a:rPr>
                <a:t>Skills &amp; </a:t>
              </a:r>
            </a:p>
            <a:p>
              <a:pPr algn="ctr" eaLnBrk="0" hangingPunct="0"/>
              <a:r>
                <a:rPr lang="en-US" sz="2900" dirty="0" smtClean="0">
                  <a:solidFill>
                    <a:srgbClr val="0000FF"/>
                  </a:solidFill>
                  <a:latin typeface="Garamond" charset="0"/>
                </a:rPr>
                <a:t>Capacities</a:t>
              </a:r>
              <a:endParaRPr lang="en-US" sz="2900" dirty="0">
                <a:solidFill>
                  <a:srgbClr val="0000FF"/>
                </a:solidFill>
                <a:latin typeface="Garamond" charset="0"/>
              </a:endParaRPr>
            </a:p>
          </p:txBody>
        </p:sp>
        <p:sp>
          <p:nvSpPr>
            <p:cNvPr id="98314" name="_s98314"/>
            <p:cNvSpPr>
              <a:spLocks noChangeArrowheads="1"/>
            </p:cNvSpPr>
            <p:nvPr/>
          </p:nvSpPr>
          <p:spPr bwMode="auto">
            <a:xfrm>
              <a:off x="1546" y="1279"/>
              <a:ext cx="920" cy="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eaLnBrk="0" hangingPunct="0"/>
              <a:r>
                <a:rPr lang="en-US" sz="2900" dirty="0">
                  <a:solidFill>
                    <a:srgbClr val="0000FF"/>
                  </a:solidFill>
                  <a:latin typeface="Garamond" charset="0"/>
                </a:rPr>
                <a:t>People</a:t>
              </a:r>
              <a:r>
                <a:rPr lang="ja-JP" altLang="en-US" sz="2900" dirty="0">
                  <a:solidFill>
                    <a:srgbClr val="0000FF"/>
                  </a:solidFill>
                  <a:latin typeface="Arial"/>
                </a:rPr>
                <a:t>’</a:t>
              </a:r>
              <a:r>
                <a:rPr lang="en-US" sz="2900" dirty="0">
                  <a:solidFill>
                    <a:srgbClr val="0000FF"/>
                  </a:solidFill>
                  <a:latin typeface="Garamond" charset="0"/>
                </a:rPr>
                <a:t>s</a:t>
              </a:r>
            </a:p>
            <a:p>
              <a:pPr algn="ctr" eaLnBrk="0" hangingPunct="0"/>
              <a:r>
                <a:rPr lang="en-US" sz="2900" dirty="0">
                  <a:solidFill>
                    <a:srgbClr val="0000FF"/>
                  </a:solidFill>
                  <a:latin typeface="Garamond" charset="0"/>
                </a:rPr>
                <a:t>Hopes &amp;</a:t>
              </a:r>
            </a:p>
            <a:p>
              <a:pPr algn="ctr" eaLnBrk="0" hangingPunct="0"/>
              <a:r>
                <a:rPr lang="en-US" sz="2900" dirty="0">
                  <a:solidFill>
                    <a:srgbClr val="0000FF"/>
                  </a:solidFill>
                  <a:latin typeface="Garamond" charset="0"/>
                </a:rPr>
                <a:t>Dreams</a:t>
              </a:r>
            </a:p>
          </p:txBody>
        </p:sp>
      </p:grpSp>
      <p:sp>
        <p:nvSpPr>
          <p:cNvPr id="98315" name="Text Box 11"/>
          <p:cNvSpPr txBox="1">
            <a:spLocks noChangeArrowheads="1"/>
          </p:cNvSpPr>
          <p:nvPr/>
        </p:nvSpPr>
        <p:spPr bwMode="auto">
          <a:xfrm>
            <a:off x="1073727" y="1335809"/>
            <a:ext cx="1676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spcBef>
                <a:spcPct val="50000"/>
              </a:spcBef>
            </a:pPr>
            <a:r>
              <a:rPr lang="en-US" dirty="0">
                <a:solidFill>
                  <a:srgbClr val="000000"/>
                </a:solidFill>
                <a:latin typeface="Garamond" charset="0"/>
              </a:rPr>
              <a:t>Are we really using a person-driven approach to </a:t>
            </a:r>
            <a:r>
              <a:rPr lang="en-US" dirty="0" smtClean="0">
                <a:solidFill>
                  <a:srgbClr val="000000"/>
                </a:solidFill>
                <a:latin typeface="Garamond" charset="0"/>
              </a:rPr>
              <a:t>support?</a:t>
            </a:r>
            <a:endParaRPr lang="en-US" dirty="0">
              <a:solidFill>
                <a:srgbClr val="000000"/>
              </a:solidFill>
              <a:latin typeface="Garamond" charset="0"/>
            </a:endParaRPr>
          </a:p>
        </p:txBody>
      </p:sp>
      <p:sp>
        <p:nvSpPr>
          <p:cNvPr id="98316" name="Text Box 12"/>
          <p:cNvSpPr txBox="1">
            <a:spLocks noChangeArrowheads="1"/>
          </p:cNvSpPr>
          <p:nvPr/>
        </p:nvSpPr>
        <p:spPr bwMode="auto">
          <a:xfrm>
            <a:off x="6072908" y="736600"/>
            <a:ext cx="24199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spcBef>
                <a:spcPct val="50000"/>
              </a:spcBef>
            </a:pPr>
            <a:r>
              <a:rPr lang="en-US" dirty="0">
                <a:solidFill>
                  <a:srgbClr val="000000"/>
                </a:solidFill>
                <a:latin typeface="Garamond" charset="0"/>
              </a:rPr>
              <a:t>Is it customized or are we fitting a </a:t>
            </a:r>
            <a:r>
              <a:rPr lang="ja-JP" altLang="en-US" dirty="0">
                <a:solidFill>
                  <a:srgbClr val="000000"/>
                </a:solidFill>
                <a:latin typeface="Arial"/>
              </a:rPr>
              <a:t>“</a:t>
            </a:r>
            <a:r>
              <a:rPr lang="en-US" dirty="0">
                <a:solidFill>
                  <a:srgbClr val="000000"/>
                </a:solidFill>
                <a:latin typeface="Garamond" charset="0"/>
              </a:rPr>
              <a:t>square peg</a:t>
            </a:r>
            <a:r>
              <a:rPr lang="ja-JP" altLang="en-US" dirty="0">
                <a:solidFill>
                  <a:srgbClr val="000000"/>
                </a:solidFill>
                <a:latin typeface="Arial"/>
              </a:rPr>
              <a:t>”</a:t>
            </a:r>
            <a:r>
              <a:rPr lang="en-US" dirty="0">
                <a:solidFill>
                  <a:srgbClr val="000000"/>
                </a:solidFill>
                <a:latin typeface="Garamond" charset="0"/>
              </a:rPr>
              <a:t> into a round hole?</a:t>
            </a:r>
          </a:p>
        </p:txBody>
      </p:sp>
      <p:sp>
        <p:nvSpPr>
          <p:cNvPr id="98318" name="Text Box 14"/>
          <p:cNvSpPr txBox="1">
            <a:spLocks noChangeArrowheads="1"/>
          </p:cNvSpPr>
          <p:nvPr/>
        </p:nvSpPr>
        <p:spPr bwMode="auto">
          <a:xfrm>
            <a:off x="6915727" y="3549650"/>
            <a:ext cx="178261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spcBef>
                <a:spcPct val="50000"/>
              </a:spcBef>
            </a:pPr>
            <a:r>
              <a:rPr lang="en-US" dirty="0" smtClean="0">
                <a:solidFill>
                  <a:srgbClr val="000000"/>
                </a:solidFill>
                <a:latin typeface="Garamond" charset="0"/>
              </a:rPr>
              <a:t>Are professionals adequately trained?</a:t>
            </a:r>
            <a:endParaRPr lang="en-US" dirty="0">
              <a:solidFill>
                <a:srgbClr val="000000"/>
              </a:solidFill>
              <a:latin typeface="Garamond" charset="0"/>
            </a:endParaRPr>
          </a:p>
        </p:txBody>
      </p:sp>
      <p:sp>
        <p:nvSpPr>
          <p:cNvPr id="2" name="Rectangle 1"/>
          <p:cNvSpPr/>
          <p:nvPr/>
        </p:nvSpPr>
        <p:spPr>
          <a:xfrm>
            <a:off x="1073726" y="3299222"/>
            <a:ext cx="1985819" cy="923330"/>
          </a:xfrm>
          <a:prstGeom prst="rect">
            <a:avLst/>
          </a:prstGeom>
        </p:spPr>
        <p:txBody>
          <a:bodyPr wrap="square">
            <a:spAutoFit/>
          </a:bodyPr>
          <a:lstStyle/>
          <a:p>
            <a:pPr eaLnBrk="0" hangingPunct="0">
              <a:spcBef>
                <a:spcPct val="50000"/>
              </a:spcBef>
            </a:pPr>
            <a:r>
              <a:rPr lang="en-US" dirty="0" smtClean="0">
                <a:solidFill>
                  <a:srgbClr val="000000"/>
                </a:solidFill>
                <a:latin typeface="Garamond" charset="0"/>
              </a:rPr>
              <a:t>Are we letting the PCP drive the forms?</a:t>
            </a:r>
            <a:endParaRPr lang="en-US" dirty="0">
              <a:solidFill>
                <a:srgbClr val="000000"/>
              </a:solidFill>
              <a:latin typeface="Garamond" charset="0"/>
            </a:endParaRPr>
          </a:p>
        </p:txBody>
      </p:sp>
    </p:spTree>
    <p:extLst>
      <p:ext uri="{BB962C8B-B14F-4D97-AF65-F5344CB8AC3E}">
        <p14:creationId xmlns:p14="http://schemas.microsoft.com/office/powerpoint/2010/main" val="39487850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4" name="Group 13"/>
          <p:cNvGrpSpPr/>
          <p:nvPr/>
        </p:nvGrpSpPr>
        <p:grpSpPr>
          <a:xfrm>
            <a:off x="-2260504" y="3379788"/>
            <a:ext cx="12076724" cy="2645378"/>
            <a:chOff x="1030309" y="4254857"/>
            <a:chExt cx="8113691" cy="1777285"/>
          </a:xfrm>
          <a:solidFill>
            <a:schemeClr val="accent1">
              <a:lumMod val="75000"/>
            </a:schemeClr>
          </a:solidFill>
        </p:grpSpPr>
        <p:sp>
          <p:nvSpPr>
            <p:cNvPr id="15" name="Oval 14"/>
            <p:cNvSpPr/>
            <p:nvPr/>
          </p:nvSpPr>
          <p:spPr>
            <a:xfrm>
              <a:off x="1030309"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97590"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64871"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32152"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99433"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66715"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2800" dirty="0"/>
              <a:t>What’s the Difference?</a:t>
            </a:r>
            <a:endParaRPr lang="en-US" sz="2500" cap="small" dirty="0">
              <a:effectLst>
                <a:reflection blurRad="6350" stA="41000" endPos="45500" dir="5400000" sy="-100000" algn="bl" rotWithShape="0"/>
              </a:effectLst>
              <a:latin typeface="Constantia" pitchFamily="18" charset="0"/>
            </a:endParaRPr>
          </a:p>
        </p:txBody>
      </p:sp>
      <p:sp>
        <p:nvSpPr>
          <p:cNvPr id="3" name="Content Placeholder 2"/>
          <p:cNvSpPr>
            <a:spLocks noGrp="1"/>
          </p:cNvSpPr>
          <p:nvPr>
            <p:ph sz="half" idx="1"/>
          </p:nvPr>
        </p:nvSpPr>
        <p:spPr>
          <a:xfrm>
            <a:off x="480291" y="1177060"/>
            <a:ext cx="4038600" cy="3394472"/>
          </a:xfrm>
        </p:spPr>
        <p:txBody>
          <a:bodyPr>
            <a:normAutofit fontScale="92500" lnSpcReduction="20000"/>
          </a:bodyPr>
          <a:lstStyle/>
          <a:p>
            <a:pPr marL="0" indent="0">
              <a:lnSpc>
                <a:spcPct val="150000"/>
              </a:lnSpc>
              <a:buNone/>
            </a:pPr>
            <a:r>
              <a:rPr lang="en-US" dirty="0">
                <a:solidFill>
                  <a:srgbClr val="0000FF"/>
                </a:solidFill>
              </a:rPr>
              <a:t>Traditional planning</a:t>
            </a:r>
          </a:p>
          <a:p>
            <a:r>
              <a:rPr lang="en-US" dirty="0">
                <a:solidFill>
                  <a:srgbClr val="0000FF"/>
                </a:solidFill>
              </a:rPr>
              <a:t>Goals fit within existing program options</a:t>
            </a:r>
          </a:p>
          <a:p>
            <a:r>
              <a:rPr lang="en-US" dirty="0">
                <a:solidFill>
                  <a:srgbClr val="0000FF"/>
                </a:solidFill>
              </a:rPr>
              <a:t>Roles &amp; boundaries are clear</a:t>
            </a:r>
          </a:p>
          <a:p>
            <a:r>
              <a:rPr lang="en-US" dirty="0">
                <a:solidFill>
                  <a:srgbClr val="0000FF"/>
                </a:solidFill>
              </a:rPr>
              <a:t>Professional takes the lead</a:t>
            </a:r>
          </a:p>
          <a:p>
            <a:r>
              <a:rPr lang="en-US" dirty="0">
                <a:solidFill>
                  <a:srgbClr val="0000FF"/>
                </a:solidFill>
              </a:rPr>
              <a:t>Done on schedule according to compliance requirements</a:t>
            </a:r>
          </a:p>
          <a:p>
            <a:pPr marL="0" indent="0">
              <a:lnSpc>
                <a:spcPct val="150000"/>
              </a:lnSpc>
              <a:buNone/>
            </a:pPr>
            <a:endParaRPr lang="en-US" i="1" dirty="0">
              <a:solidFill>
                <a:schemeClr val="accent1">
                  <a:lumMod val="40000"/>
                  <a:lumOff val="60000"/>
                </a:schemeClr>
              </a:solidFill>
            </a:endParaRPr>
          </a:p>
        </p:txBody>
      </p:sp>
      <p:sp>
        <p:nvSpPr>
          <p:cNvPr id="5" name="Content Placeholder 4"/>
          <p:cNvSpPr>
            <a:spLocks noGrp="1"/>
          </p:cNvSpPr>
          <p:nvPr>
            <p:ph sz="half" idx="2"/>
          </p:nvPr>
        </p:nvSpPr>
        <p:spPr>
          <a:xfrm>
            <a:off x="4648200" y="1281545"/>
            <a:ext cx="4038600" cy="3313078"/>
          </a:xfrm>
        </p:spPr>
        <p:txBody>
          <a:bodyPr>
            <a:normAutofit fontScale="92500" lnSpcReduction="20000"/>
          </a:bodyPr>
          <a:lstStyle/>
          <a:p>
            <a:pPr marL="0" indent="0">
              <a:buNone/>
            </a:pPr>
            <a:r>
              <a:rPr lang="en-US" dirty="0">
                <a:solidFill>
                  <a:schemeClr val="tx1"/>
                </a:solidFill>
              </a:rPr>
              <a:t>Person-centered planning</a:t>
            </a:r>
          </a:p>
          <a:p>
            <a:r>
              <a:rPr lang="en-US" dirty="0"/>
              <a:t>Goals reflect individual choices</a:t>
            </a:r>
          </a:p>
          <a:p>
            <a:r>
              <a:rPr lang="en-US" dirty="0"/>
              <a:t>Roles &amp; boundaries are created according to needs</a:t>
            </a:r>
          </a:p>
          <a:p>
            <a:r>
              <a:rPr lang="en-US" dirty="0"/>
              <a:t>Student takes the lead and/or plays an active role (depending on age)</a:t>
            </a:r>
          </a:p>
          <a:p>
            <a:endParaRPr lang="en-US" dirty="0"/>
          </a:p>
        </p:txBody>
      </p:sp>
    </p:spTree>
    <p:extLst>
      <p:ext uri="{BB962C8B-B14F-4D97-AF65-F5344CB8AC3E}">
        <p14:creationId xmlns:p14="http://schemas.microsoft.com/office/powerpoint/2010/main" val="3476708413"/>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92545" y="519540"/>
            <a:ext cx="8400282" cy="951589"/>
          </a:xfrm>
        </p:spPr>
        <p:txBody>
          <a:bodyPr>
            <a:noAutofit/>
          </a:bodyPr>
          <a:lstStyle/>
          <a:p>
            <a:pPr algn="ctr"/>
            <a:r>
              <a:rPr lang="en-US" sz="4000" dirty="0"/>
              <a:t>What it is </a:t>
            </a:r>
            <a:r>
              <a:rPr lang="en-US" sz="4000" dirty="0" smtClean="0"/>
              <a:t>&amp; </a:t>
            </a:r>
            <a:r>
              <a:rPr lang="en-US" sz="4000" dirty="0">
                <a:solidFill>
                  <a:srgbClr val="798844"/>
                </a:solidFill>
              </a:rPr>
              <a:t>What it is not</a:t>
            </a:r>
            <a:r>
              <a:rPr lang="en-US" sz="4000" b="1" cap="small" dirty="0" smtClean="0">
                <a:solidFill>
                  <a:srgbClr val="95B3D7"/>
                </a:solidFill>
                <a:latin typeface="Constantia" pitchFamily="18" charset="0"/>
              </a:rPr>
              <a:t/>
            </a:r>
            <a:br>
              <a:rPr lang="en-US" sz="4000" b="1" cap="small" dirty="0" smtClean="0">
                <a:solidFill>
                  <a:srgbClr val="95B3D7"/>
                </a:solidFill>
                <a:latin typeface="Constantia" pitchFamily="18" charset="0"/>
              </a:rPr>
            </a:br>
            <a:endParaRPr lang="en-US" sz="4000" b="1" cap="small" dirty="0">
              <a:solidFill>
                <a:srgbClr val="95B3D7"/>
              </a:solidFill>
              <a:latin typeface="Constantia" pitchFamily="18" charset="0"/>
            </a:endParaRPr>
          </a:p>
        </p:txBody>
      </p:sp>
      <p:sp>
        <p:nvSpPr>
          <p:cNvPr id="5" name="Content Placeholder 4"/>
          <p:cNvSpPr>
            <a:spLocks noGrp="1"/>
          </p:cNvSpPr>
          <p:nvPr>
            <p:ph idx="1"/>
          </p:nvPr>
        </p:nvSpPr>
        <p:spPr>
          <a:xfrm>
            <a:off x="3989772" y="1311562"/>
            <a:ext cx="4826144" cy="3502893"/>
          </a:xfrm>
        </p:spPr>
        <p:txBody>
          <a:bodyPr anchor="t">
            <a:noAutofit/>
          </a:bodyPr>
          <a:lstStyle/>
          <a:p>
            <a:pPr>
              <a:spcBef>
                <a:spcPts val="1200"/>
              </a:spcBef>
            </a:pPr>
            <a:r>
              <a:rPr lang="en-US" b="1" dirty="0" smtClean="0">
                <a:solidFill>
                  <a:schemeClr val="accent1">
                    <a:lumMod val="75000"/>
                  </a:schemeClr>
                </a:solidFill>
              </a:rPr>
              <a:t>Deficiencies</a:t>
            </a:r>
            <a:endParaRPr lang="en-US" dirty="0" smtClean="0">
              <a:solidFill>
                <a:schemeClr val="accent1">
                  <a:lumMod val="75000"/>
                </a:schemeClr>
              </a:solidFill>
            </a:endParaRPr>
          </a:p>
          <a:p>
            <a:r>
              <a:rPr lang="en-US" b="1" dirty="0" smtClean="0">
                <a:solidFill>
                  <a:schemeClr val="accent1">
                    <a:lumMod val="75000"/>
                  </a:schemeClr>
                </a:solidFill>
              </a:rPr>
              <a:t>Fitting into existing slots</a:t>
            </a:r>
            <a:endParaRPr lang="en-US" dirty="0" smtClean="0">
              <a:solidFill>
                <a:schemeClr val="accent1">
                  <a:lumMod val="75000"/>
                </a:schemeClr>
              </a:solidFill>
            </a:endParaRPr>
          </a:p>
          <a:p>
            <a:r>
              <a:rPr lang="en-US" b="1" dirty="0" smtClean="0">
                <a:solidFill>
                  <a:schemeClr val="accent1">
                    <a:lumMod val="75000"/>
                  </a:schemeClr>
                </a:solidFill>
              </a:rPr>
              <a:t>Controlling</a:t>
            </a:r>
            <a:r>
              <a:rPr lang="en-US" dirty="0" smtClean="0">
                <a:solidFill>
                  <a:schemeClr val="accent1">
                    <a:lumMod val="75000"/>
                  </a:schemeClr>
                </a:solidFill>
              </a:rPr>
              <a:t> </a:t>
            </a:r>
            <a:r>
              <a:rPr lang="en-US" b="1" dirty="0" smtClean="0">
                <a:solidFill>
                  <a:schemeClr val="accent1">
                    <a:lumMod val="75000"/>
                  </a:schemeClr>
                </a:solidFill>
              </a:rPr>
              <a:t>the person</a:t>
            </a:r>
          </a:p>
          <a:p>
            <a:r>
              <a:rPr lang="en-US" b="1" dirty="0" smtClean="0">
                <a:solidFill>
                  <a:schemeClr val="accent1">
                    <a:lumMod val="75000"/>
                  </a:schemeClr>
                </a:solidFill>
              </a:rPr>
              <a:t>Filling out forms</a:t>
            </a:r>
          </a:p>
          <a:p>
            <a:r>
              <a:rPr lang="en-US" b="1" dirty="0" smtClean="0">
                <a:solidFill>
                  <a:schemeClr val="accent1">
                    <a:lumMod val="75000"/>
                  </a:schemeClr>
                </a:solidFill>
              </a:rPr>
              <a:t>Compliance</a:t>
            </a:r>
          </a:p>
        </p:txBody>
      </p:sp>
      <p:graphicFrame>
        <p:nvGraphicFramePr>
          <p:cNvPr id="14" name="Diagram 13"/>
          <p:cNvGraphicFramePr/>
          <p:nvPr>
            <p:extLst>
              <p:ext uri="{D42A27DB-BD31-4B8C-83A1-F6EECF244321}">
                <p14:modId xmlns:p14="http://schemas.microsoft.com/office/powerpoint/2010/main" val="2402977149"/>
              </p:ext>
            </p:extLst>
          </p:nvPr>
        </p:nvGraphicFramePr>
        <p:xfrm>
          <a:off x="277091" y="1535546"/>
          <a:ext cx="3626478" cy="3031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396481"/>
      </p:ext>
    </p:extLst>
  </p:cSld>
  <p:clrMapOvr>
    <a:masterClrMapping/>
  </p:clrMapOvr>
  <p:transition xmlns:p14="http://schemas.microsoft.com/office/powerpoint/2010/main" spd="slow">
    <p:wheel spokes="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57199"/>
            <a:ext cx="3008313" cy="4160983"/>
          </a:xfrm>
        </p:spPr>
        <p:txBody>
          <a:bodyPr/>
          <a:lstStyle/>
          <a:p>
            <a:r>
              <a:rPr lang="en-US" sz="3200" dirty="0" smtClean="0"/>
              <a:t>“It was really different from a 2-hour meeting where everyone else made decisions about my life!” </a:t>
            </a:r>
            <a:br>
              <a:rPr lang="en-US" sz="3200" dirty="0" smtClean="0"/>
            </a:br>
            <a:r>
              <a:rPr lang="en-US" sz="3200" dirty="0"/>
              <a:t>	</a:t>
            </a:r>
            <a:r>
              <a:rPr lang="en-US" sz="3200" dirty="0" smtClean="0"/>
              <a:t>	~ J</a:t>
            </a:r>
            <a:endParaRPr lang="en-US" sz="3200" dirty="0"/>
          </a:p>
        </p:txBody>
      </p:sp>
      <p:pic>
        <p:nvPicPr>
          <p:cNvPr id="5" name="Content Placeholder 4" descr="IMG_697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498158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0</TotalTime>
  <Words>1321</Words>
  <Application>Microsoft Macintosh PowerPoint</Application>
  <PresentationFormat>On-screen Show (16:9)</PresentationFormat>
  <Paragraphs>202</Paragraphs>
  <Slides>41</Slides>
  <Notes>17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Venture</vt:lpstr>
      <vt:lpstr>Personal Futures Planning: Empowering individuals to plan for quality futures</vt:lpstr>
      <vt:lpstr>Components of PCP</vt:lpstr>
      <vt:lpstr>Purpose:</vt:lpstr>
      <vt:lpstr>Where did it come from?</vt:lpstr>
      <vt:lpstr>IMPLEMENTATION:</vt:lpstr>
      <vt:lpstr>Planning Challenges: </vt:lpstr>
      <vt:lpstr>What’s the Difference?</vt:lpstr>
      <vt:lpstr>What it is &amp; What it is not </vt:lpstr>
      <vt:lpstr>“It was really different from a 2-hour meeting where everyone else made decisions about my life!”    ~ J</vt:lpstr>
      <vt:lpstr> Take the EASY way or the HARD way? </vt:lpstr>
      <vt:lpstr>It Takes a Change of Perspective</vt:lpstr>
      <vt:lpstr>How do you start?</vt:lpstr>
      <vt:lpstr>Facilitator Roles</vt:lpstr>
      <vt:lpstr>The Driving Questions</vt:lpstr>
      <vt:lpstr>The Flow of the Plan</vt:lpstr>
      <vt:lpstr>My first MAP with Julie</vt:lpstr>
      <vt:lpstr>PowerPoint Presentation</vt:lpstr>
      <vt:lpstr>PowerPoint Presentation</vt:lpstr>
      <vt:lpstr>PowerPoint Presentation</vt:lpstr>
      <vt:lpstr>Follow up meetings</vt:lpstr>
      <vt:lpstr>Time for an activity!</vt:lpstr>
      <vt:lpstr>Translating the PCP into required plans/forms:</vt:lpstr>
      <vt:lpstr>Preferred Future/Dream/Goal:</vt:lpstr>
      <vt:lpstr>Action Plan:</vt:lpstr>
      <vt:lpstr>Action Plan:</vt:lpstr>
      <vt:lpstr>Maximum Participation</vt:lpstr>
      <vt:lpstr>Translating the PCP into required plans/forms:</vt:lpstr>
      <vt:lpstr>Ensure Maximum Participation</vt:lpstr>
      <vt:lpstr>Planning with Aaron – at home with family &amp; friends</vt:lpstr>
      <vt:lpstr>PowerPoint Presentation</vt:lpstr>
      <vt:lpstr>PowerPoint Presentation</vt:lpstr>
      <vt:lpstr>PowerPoint Presentation</vt:lpstr>
      <vt:lpstr>Translating ideas to his school transition plan</vt:lpstr>
      <vt:lpstr>Made transition goals more specific</vt:lpstr>
      <vt:lpstr>PATH</vt:lpstr>
      <vt:lpstr>PATH</vt:lpstr>
      <vt:lpstr>PATH Dreams</vt:lpstr>
      <vt:lpstr>PowerPoint Presentation</vt:lpstr>
      <vt:lpstr>WORKING WITH FAMILIES</vt:lpstr>
      <vt:lpstr>PowerPoint Presentation</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2010-04-09T00:06:37Z</dcterms:created>
  <dcterms:modified xsi:type="dcterms:W3CDTF">2013-07-25T19:43:54Z</dcterms:modified>
</cp:coreProperties>
</file>