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1"/>
  </p:sldMasterIdLst>
  <p:notesMasterIdLst>
    <p:notesMasterId r:id="rId42"/>
  </p:notesMasterIdLst>
  <p:handoutMasterIdLst>
    <p:handoutMasterId r:id="rId43"/>
  </p:handoutMasterIdLst>
  <p:sldIdLst>
    <p:sldId id="351" r:id="rId2"/>
    <p:sldId id="341" r:id="rId3"/>
    <p:sldId id="342" r:id="rId4"/>
    <p:sldId id="269" r:id="rId5"/>
    <p:sldId id="271" r:id="rId6"/>
    <p:sldId id="270" r:id="rId7"/>
    <p:sldId id="272" r:id="rId8"/>
    <p:sldId id="293" r:id="rId9"/>
    <p:sldId id="273" r:id="rId10"/>
    <p:sldId id="287" r:id="rId11"/>
    <p:sldId id="331" r:id="rId12"/>
    <p:sldId id="294" r:id="rId13"/>
    <p:sldId id="370" r:id="rId14"/>
    <p:sldId id="299" r:id="rId15"/>
    <p:sldId id="352" r:id="rId16"/>
    <p:sldId id="354" r:id="rId17"/>
    <p:sldId id="355" r:id="rId18"/>
    <p:sldId id="356" r:id="rId19"/>
    <p:sldId id="357" r:id="rId20"/>
    <p:sldId id="358" r:id="rId21"/>
    <p:sldId id="359" r:id="rId22"/>
    <p:sldId id="360" r:id="rId23"/>
    <p:sldId id="361" r:id="rId24"/>
    <p:sldId id="371" r:id="rId25"/>
    <p:sldId id="372" r:id="rId26"/>
    <p:sldId id="373" r:id="rId27"/>
    <p:sldId id="312" r:id="rId28"/>
    <p:sldId id="374" r:id="rId29"/>
    <p:sldId id="322" r:id="rId30"/>
    <p:sldId id="364" r:id="rId31"/>
    <p:sldId id="365" r:id="rId32"/>
    <p:sldId id="366" r:id="rId33"/>
    <p:sldId id="367" r:id="rId34"/>
    <p:sldId id="368" r:id="rId35"/>
    <p:sldId id="369" r:id="rId36"/>
    <p:sldId id="329" r:id="rId37"/>
    <p:sldId id="362" r:id="rId38"/>
    <p:sldId id="363" r:id="rId39"/>
    <p:sldId id="353" r:id="rId40"/>
    <p:sldId id="296"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87" autoAdjust="0"/>
  </p:normalViewPr>
  <p:slideViewPr>
    <p:cSldViewPr snapToGrid="0">
      <p:cViewPr>
        <p:scale>
          <a:sx n="112" d="100"/>
          <a:sy n="112" d="100"/>
        </p:scale>
        <p:origin x="-300" y="-72"/>
      </p:cViewPr>
      <p:guideLst>
        <p:guide orient="horz" pos="1620"/>
        <p:guide orient="horz" pos="1560"/>
        <p:guide orient="horz" pos="2129"/>
        <p:guide pos="4889"/>
        <p:guide pos="2881"/>
        <p:guide pos="192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315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9B391-AB36-4EEE-9976-1680B6A13F82}" type="doc">
      <dgm:prSet loTypeId="urn:microsoft.com/office/officeart/2005/8/layout/venn1" loCatId="relationship" qsTypeId="urn:microsoft.com/office/officeart/2005/8/quickstyle/simple2" qsCatId="simple" csTypeId="urn:microsoft.com/office/officeart/2005/8/colors/accent0_3" csCatId="mainScheme" phldr="1"/>
      <dgm:spPr/>
    </dgm:pt>
    <dgm:pt modelId="{3A09F54C-CF93-4A87-A7AF-50E01320CD7C}">
      <dgm:prSet phldrT="[Text]" custT="1"/>
      <dgm:spPr/>
      <dgm:t>
        <a:bodyPr/>
        <a:lstStyle/>
        <a:p>
          <a:r>
            <a:rPr lang="en-US" sz="2000" b="1" dirty="0" smtClean="0">
              <a:solidFill>
                <a:srgbClr val="000000"/>
              </a:solidFill>
            </a:rPr>
            <a:t>Capacity/Talents</a:t>
          </a:r>
          <a:endParaRPr lang="en-US" sz="2000" b="1" dirty="0">
            <a:solidFill>
              <a:srgbClr val="000000"/>
            </a:solidFill>
          </a:endParaRPr>
        </a:p>
      </dgm:t>
    </dgm:pt>
    <dgm:pt modelId="{C03AC73D-4D96-4D91-867E-D92692F581B6}" type="parTrans" cxnId="{F58A8CEC-BCF2-41D9-9F07-E4FC12F8FB52}">
      <dgm:prSet/>
      <dgm:spPr/>
      <dgm:t>
        <a:bodyPr/>
        <a:lstStyle/>
        <a:p>
          <a:endParaRPr lang="en-US" b="1">
            <a:solidFill>
              <a:schemeClr val="bg1"/>
            </a:solidFill>
          </a:endParaRPr>
        </a:p>
      </dgm:t>
    </dgm:pt>
    <dgm:pt modelId="{6A1CAD1D-1795-4868-A0EF-E5BE61842828}" type="sibTrans" cxnId="{F58A8CEC-BCF2-41D9-9F07-E4FC12F8FB52}">
      <dgm:prSet/>
      <dgm:spPr/>
      <dgm:t>
        <a:bodyPr/>
        <a:lstStyle/>
        <a:p>
          <a:endParaRPr lang="en-US" b="1">
            <a:solidFill>
              <a:schemeClr val="bg1"/>
            </a:solidFill>
          </a:endParaRPr>
        </a:p>
      </dgm:t>
    </dgm:pt>
    <dgm:pt modelId="{872A1D85-4895-4E64-82DC-85F6C249C1E8}">
      <dgm:prSet phldrT="[Text]" custT="1"/>
      <dgm:spPr/>
      <dgm:t>
        <a:bodyPr/>
        <a:lstStyle/>
        <a:p>
          <a:r>
            <a:rPr lang="en-US" sz="1800" b="1" dirty="0" smtClean="0">
              <a:solidFill>
                <a:srgbClr val="000000"/>
              </a:solidFill>
            </a:rPr>
            <a:t>Empowerment/self-</a:t>
          </a:r>
          <a:r>
            <a:rPr lang="en-US" sz="1800" b="1" dirty="0" err="1" smtClean="0">
              <a:solidFill>
                <a:srgbClr val="000000"/>
              </a:solidFill>
            </a:rPr>
            <a:t>determi</a:t>
          </a:r>
          <a:r>
            <a:rPr lang="en-US" sz="1800" b="1" dirty="0" smtClean="0">
              <a:solidFill>
                <a:srgbClr val="000000"/>
              </a:solidFill>
            </a:rPr>
            <a:t>-nation</a:t>
          </a:r>
          <a:endParaRPr lang="en-US" sz="1800" b="1" dirty="0">
            <a:solidFill>
              <a:srgbClr val="000000"/>
            </a:solidFill>
          </a:endParaRPr>
        </a:p>
      </dgm:t>
    </dgm:pt>
    <dgm:pt modelId="{DC62D329-1A8C-461B-A150-0AD3F8B995B7}" type="parTrans" cxnId="{DB00CEA6-9D1D-4B85-9E51-D7D3BD7BE3AC}">
      <dgm:prSet/>
      <dgm:spPr/>
      <dgm:t>
        <a:bodyPr/>
        <a:lstStyle/>
        <a:p>
          <a:endParaRPr lang="en-US" b="1">
            <a:solidFill>
              <a:schemeClr val="bg1"/>
            </a:solidFill>
          </a:endParaRPr>
        </a:p>
      </dgm:t>
    </dgm:pt>
    <dgm:pt modelId="{C7081C49-B932-4A9C-B2B0-99E3AC290F18}" type="sibTrans" cxnId="{DB00CEA6-9D1D-4B85-9E51-D7D3BD7BE3AC}">
      <dgm:prSet/>
      <dgm:spPr/>
      <dgm:t>
        <a:bodyPr/>
        <a:lstStyle/>
        <a:p>
          <a:endParaRPr lang="en-US" b="1">
            <a:solidFill>
              <a:schemeClr val="bg1"/>
            </a:solidFill>
          </a:endParaRPr>
        </a:p>
      </dgm:t>
    </dgm:pt>
    <dgm:pt modelId="{6BAD3782-8808-4377-8662-3CD620BD8245}">
      <dgm:prSet phldrT="[Text]" custT="1"/>
      <dgm:spPr/>
      <dgm:t>
        <a:bodyPr/>
        <a:lstStyle/>
        <a:p>
          <a:r>
            <a:rPr lang="en-US" sz="1600" b="1" dirty="0" smtClean="0">
              <a:solidFill>
                <a:srgbClr val="000000"/>
              </a:solidFill>
            </a:rPr>
            <a:t>Thinking beyond what’s currently available</a:t>
          </a:r>
          <a:endParaRPr lang="en-US" sz="1600" b="1" dirty="0">
            <a:solidFill>
              <a:srgbClr val="000000"/>
            </a:solidFill>
          </a:endParaRPr>
        </a:p>
      </dgm:t>
    </dgm:pt>
    <dgm:pt modelId="{26A5D4D6-F49D-4B8F-B6F7-928A9EE9E1FC}" type="parTrans" cxnId="{DE2587C6-9B84-4AD9-BFE4-4E0B57C37E1B}">
      <dgm:prSet/>
      <dgm:spPr/>
      <dgm:t>
        <a:bodyPr/>
        <a:lstStyle/>
        <a:p>
          <a:endParaRPr lang="en-US" b="1">
            <a:solidFill>
              <a:schemeClr val="bg1"/>
            </a:solidFill>
          </a:endParaRPr>
        </a:p>
      </dgm:t>
    </dgm:pt>
    <dgm:pt modelId="{9C292F4B-776F-4769-A810-43A7F467F648}" type="sibTrans" cxnId="{DE2587C6-9B84-4AD9-BFE4-4E0B57C37E1B}">
      <dgm:prSet/>
      <dgm:spPr/>
      <dgm:t>
        <a:bodyPr/>
        <a:lstStyle/>
        <a:p>
          <a:endParaRPr lang="en-US" b="1">
            <a:solidFill>
              <a:schemeClr val="bg1"/>
            </a:solidFill>
          </a:endParaRPr>
        </a:p>
      </dgm:t>
    </dgm:pt>
    <dgm:pt modelId="{07467A3B-31A4-496A-BCB5-0D4BC45F8C8B}" type="pres">
      <dgm:prSet presAssocID="{FA39B391-AB36-4EEE-9976-1680B6A13F82}" presName="compositeShape" presStyleCnt="0">
        <dgm:presLayoutVars>
          <dgm:chMax val="7"/>
          <dgm:dir/>
          <dgm:resizeHandles val="exact"/>
        </dgm:presLayoutVars>
      </dgm:prSet>
      <dgm:spPr/>
    </dgm:pt>
    <dgm:pt modelId="{E7F8F831-B863-40F8-968C-AF213742AE3D}" type="pres">
      <dgm:prSet presAssocID="{3A09F54C-CF93-4A87-A7AF-50E01320CD7C}" presName="circ1" presStyleLbl="vennNode1" presStyleIdx="0" presStyleCnt="3" custLinFactNeighborX="-671" custLinFactNeighborY="-4386"/>
      <dgm:spPr/>
      <dgm:t>
        <a:bodyPr/>
        <a:lstStyle/>
        <a:p>
          <a:endParaRPr lang="en-US"/>
        </a:p>
      </dgm:t>
    </dgm:pt>
    <dgm:pt modelId="{A235F007-8396-4C65-93B7-022197538FE7}" type="pres">
      <dgm:prSet presAssocID="{3A09F54C-CF93-4A87-A7AF-50E01320CD7C}" presName="circ1Tx" presStyleLbl="revTx" presStyleIdx="0" presStyleCnt="0">
        <dgm:presLayoutVars>
          <dgm:chMax val="0"/>
          <dgm:chPref val="0"/>
          <dgm:bulletEnabled val="1"/>
        </dgm:presLayoutVars>
      </dgm:prSet>
      <dgm:spPr/>
      <dgm:t>
        <a:bodyPr/>
        <a:lstStyle/>
        <a:p>
          <a:endParaRPr lang="en-US"/>
        </a:p>
      </dgm:t>
    </dgm:pt>
    <dgm:pt modelId="{DD01F211-240B-4D8B-91B4-B2A0F2859DE9}" type="pres">
      <dgm:prSet presAssocID="{872A1D85-4895-4E64-82DC-85F6C249C1E8}" presName="circ2" presStyleLbl="vennNode1" presStyleIdx="1" presStyleCnt="3" custScaleX="101723" custLinFactNeighborX="9371" custLinFactNeighborY="4326"/>
      <dgm:spPr/>
      <dgm:t>
        <a:bodyPr/>
        <a:lstStyle/>
        <a:p>
          <a:endParaRPr lang="en-US"/>
        </a:p>
      </dgm:t>
    </dgm:pt>
    <dgm:pt modelId="{302E133A-0B22-48AB-860A-971616AAD34C}" type="pres">
      <dgm:prSet presAssocID="{872A1D85-4895-4E64-82DC-85F6C249C1E8}" presName="circ2Tx" presStyleLbl="revTx" presStyleIdx="0" presStyleCnt="0">
        <dgm:presLayoutVars>
          <dgm:chMax val="0"/>
          <dgm:chPref val="0"/>
          <dgm:bulletEnabled val="1"/>
        </dgm:presLayoutVars>
      </dgm:prSet>
      <dgm:spPr/>
      <dgm:t>
        <a:bodyPr/>
        <a:lstStyle/>
        <a:p>
          <a:endParaRPr lang="en-US"/>
        </a:p>
      </dgm:t>
    </dgm:pt>
    <dgm:pt modelId="{5B7FF893-2DE6-429E-B70E-3DA9EC62D86E}" type="pres">
      <dgm:prSet presAssocID="{6BAD3782-8808-4377-8662-3CD620BD8245}" presName="circ3" presStyleLbl="vennNode1" presStyleIdx="2" presStyleCnt="3" custScaleX="117609" custScaleY="104476" custLinFactNeighborX="-2883" custLinFactNeighborY="1442"/>
      <dgm:spPr/>
      <dgm:t>
        <a:bodyPr/>
        <a:lstStyle/>
        <a:p>
          <a:endParaRPr lang="en-US"/>
        </a:p>
      </dgm:t>
    </dgm:pt>
    <dgm:pt modelId="{828A41F2-5217-4D65-A9F4-0DCA0EE55666}" type="pres">
      <dgm:prSet presAssocID="{6BAD3782-8808-4377-8662-3CD620BD8245}" presName="circ3Tx" presStyleLbl="revTx" presStyleIdx="0" presStyleCnt="0">
        <dgm:presLayoutVars>
          <dgm:chMax val="0"/>
          <dgm:chPref val="0"/>
          <dgm:bulletEnabled val="1"/>
        </dgm:presLayoutVars>
      </dgm:prSet>
      <dgm:spPr/>
      <dgm:t>
        <a:bodyPr/>
        <a:lstStyle/>
        <a:p>
          <a:endParaRPr lang="en-US"/>
        </a:p>
      </dgm:t>
    </dgm:pt>
  </dgm:ptLst>
  <dgm:cxnLst>
    <dgm:cxn modelId="{A7EC0110-69CA-4600-8838-088A46BFB509}" type="presOf" srcId="{6BAD3782-8808-4377-8662-3CD620BD8245}" destId="{5B7FF893-2DE6-429E-B70E-3DA9EC62D86E}" srcOrd="0" destOrd="0" presId="urn:microsoft.com/office/officeart/2005/8/layout/venn1"/>
    <dgm:cxn modelId="{13BA6AC9-8708-4170-B858-0188BA1EA8F5}" type="presOf" srcId="{6BAD3782-8808-4377-8662-3CD620BD8245}" destId="{828A41F2-5217-4D65-A9F4-0DCA0EE55666}" srcOrd="1" destOrd="0" presId="urn:microsoft.com/office/officeart/2005/8/layout/venn1"/>
    <dgm:cxn modelId="{DD1601E7-0CE1-455C-8401-CE497ED2E6EE}" type="presOf" srcId="{3A09F54C-CF93-4A87-A7AF-50E01320CD7C}" destId="{A235F007-8396-4C65-93B7-022197538FE7}" srcOrd="1" destOrd="0" presId="urn:microsoft.com/office/officeart/2005/8/layout/venn1"/>
    <dgm:cxn modelId="{4340E6D9-5043-443C-9158-C75483F2B401}" type="presOf" srcId="{872A1D85-4895-4E64-82DC-85F6C249C1E8}" destId="{DD01F211-240B-4D8B-91B4-B2A0F2859DE9}" srcOrd="0" destOrd="0" presId="urn:microsoft.com/office/officeart/2005/8/layout/venn1"/>
    <dgm:cxn modelId="{F8E281FA-3050-4A9E-9246-CD95A0B8374F}" type="presOf" srcId="{872A1D85-4895-4E64-82DC-85F6C249C1E8}" destId="{302E133A-0B22-48AB-860A-971616AAD34C}" srcOrd="1" destOrd="0" presId="urn:microsoft.com/office/officeart/2005/8/layout/venn1"/>
    <dgm:cxn modelId="{DB00CEA6-9D1D-4B85-9E51-D7D3BD7BE3AC}" srcId="{FA39B391-AB36-4EEE-9976-1680B6A13F82}" destId="{872A1D85-4895-4E64-82DC-85F6C249C1E8}" srcOrd="1" destOrd="0" parTransId="{DC62D329-1A8C-461B-A150-0AD3F8B995B7}" sibTransId="{C7081C49-B932-4A9C-B2B0-99E3AC290F18}"/>
    <dgm:cxn modelId="{DE2587C6-9B84-4AD9-BFE4-4E0B57C37E1B}" srcId="{FA39B391-AB36-4EEE-9976-1680B6A13F82}" destId="{6BAD3782-8808-4377-8662-3CD620BD8245}" srcOrd="2" destOrd="0" parTransId="{26A5D4D6-F49D-4B8F-B6F7-928A9EE9E1FC}" sibTransId="{9C292F4B-776F-4769-A810-43A7F467F648}"/>
    <dgm:cxn modelId="{1D6B77C7-B9F7-4A22-A472-1844915C6730}" type="presOf" srcId="{3A09F54C-CF93-4A87-A7AF-50E01320CD7C}" destId="{E7F8F831-B863-40F8-968C-AF213742AE3D}" srcOrd="0" destOrd="0" presId="urn:microsoft.com/office/officeart/2005/8/layout/venn1"/>
    <dgm:cxn modelId="{7D2E4692-6E77-4EFE-A97B-1521AF17199E}" type="presOf" srcId="{FA39B391-AB36-4EEE-9976-1680B6A13F82}" destId="{07467A3B-31A4-496A-BCB5-0D4BC45F8C8B}" srcOrd="0" destOrd="0" presId="urn:microsoft.com/office/officeart/2005/8/layout/venn1"/>
    <dgm:cxn modelId="{F58A8CEC-BCF2-41D9-9F07-E4FC12F8FB52}" srcId="{FA39B391-AB36-4EEE-9976-1680B6A13F82}" destId="{3A09F54C-CF93-4A87-A7AF-50E01320CD7C}" srcOrd="0" destOrd="0" parTransId="{C03AC73D-4D96-4D91-867E-D92692F581B6}" sibTransId="{6A1CAD1D-1795-4868-A0EF-E5BE61842828}"/>
    <dgm:cxn modelId="{0939A488-9882-4F0C-B48F-865ADA321BE7}" type="presParOf" srcId="{07467A3B-31A4-496A-BCB5-0D4BC45F8C8B}" destId="{E7F8F831-B863-40F8-968C-AF213742AE3D}" srcOrd="0" destOrd="0" presId="urn:microsoft.com/office/officeart/2005/8/layout/venn1"/>
    <dgm:cxn modelId="{F31B5713-AF61-4D15-8373-2CE8441D80C4}" type="presParOf" srcId="{07467A3B-31A4-496A-BCB5-0D4BC45F8C8B}" destId="{A235F007-8396-4C65-93B7-022197538FE7}" srcOrd="1" destOrd="0" presId="urn:microsoft.com/office/officeart/2005/8/layout/venn1"/>
    <dgm:cxn modelId="{58A0BC1A-542A-44AE-81A9-B830ADFCA84C}" type="presParOf" srcId="{07467A3B-31A4-496A-BCB5-0D4BC45F8C8B}" destId="{DD01F211-240B-4D8B-91B4-B2A0F2859DE9}" srcOrd="2" destOrd="0" presId="urn:microsoft.com/office/officeart/2005/8/layout/venn1"/>
    <dgm:cxn modelId="{68CF7E23-8385-4FEF-B723-0672CAC54146}" type="presParOf" srcId="{07467A3B-31A4-496A-BCB5-0D4BC45F8C8B}" destId="{302E133A-0B22-48AB-860A-971616AAD34C}" srcOrd="3" destOrd="0" presId="urn:microsoft.com/office/officeart/2005/8/layout/venn1"/>
    <dgm:cxn modelId="{DE983096-391A-4D82-95C2-9808CFAAD7E5}" type="presParOf" srcId="{07467A3B-31A4-496A-BCB5-0D4BC45F8C8B}" destId="{5B7FF893-2DE6-429E-B70E-3DA9EC62D86E}" srcOrd="4" destOrd="0" presId="urn:microsoft.com/office/officeart/2005/8/layout/venn1"/>
    <dgm:cxn modelId="{428B2C43-0515-4242-9100-2CBA8C151530}" type="presParOf" srcId="{07467A3B-31A4-496A-BCB5-0D4BC45F8C8B}" destId="{828A41F2-5217-4D65-A9F4-0DCA0EE5566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8F831-B863-40F8-968C-AF213742AE3D}">
      <dsp:nvSpPr>
        <dsp:cNvPr id="0" name=""/>
        <dsp:cNvSpPr/>
      </dsp:nvSpPr>
      <dsp:spPr>
        <a:xfrm>
          <a:off x="934488" y="0"/>
          <a:ext cx="1688973" cy="1688973"/>
        </a:xfrm>
        <a:prstGeom prst="ellipse">
          <a:avLst/>
        </a:prstGeom>
        <a:solidFill>
          <a:schemeClr val="dk2">
            <a:alpha val="50000"/>
            <a:hueOff val="0"/>
            <a:satOff val="0"/>
            <a:lumOff val="0"/>
            <a:alphaOff val="0"/>
          </a:schemeClr>
        </a:solidFill>
        <a:ln w="31750" cap="flat" cmpd="sng" algn="ctr">
          <a:solidFill>
            <a:schemeClr val="lt2">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rPr>
            <a:t>Capacity/Talents</a:t>
          </a:r>
          <a:endParaRPr lang="en-US" sz="2000" b="1" kern="1200" dirty="0">
            <a:solidFill>
              <a:srgbClr val="000000"/>
            </a:solidFill>
          </a:endParaRPr>
        </a:p>
      </dsp:txBody>
      <dsp:txXfrm>
        <a:off x="1159684" y="295570"/>
        <a:ext cx="1238580" cy="760037"/>
      </dsp:txXfrm>
    </dsp:sp>
    <dsp:sp modelId="{DD01F211-240B-4D8B-91B4-B2A0F2859DE9}">
      <dsp:nvSpPr>
        <dsp:cNvPr id="0" name=""/>
        <dsp:cNvSpPr/>
      </dsp:nvSpPr>
      <dsp:spPr>
        <a:xfrm>
          <a:off x="1698982" y="1191407"/>
          <a:ext cx="1718074" cy="1688973"/>
        </a:xfrm>
        <a:prstGeom prst="ellipse">
          <a:avLst/>
        </a:prstGeom>
        <a:solidFill>
          <a:schemeClr val="dk2">
            <a:alpha val="50000"/>
            <a:hueOff val="0"/>
            <a:satOff val="0"/>
            <a:lumOff val="0"/>
            <a:alphaOff val="0"/>
          </a:schemeClr>
        </a:solidFill>
        <a:ln w="31750" cap="flat" cmpd="sng" algn="ctr">
          <a:solidFill>
            <a:schemeClr val="lt2">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Empowerment/self-</a:t>
          </a:r>
          <a:r>
            <a:rPr lang="en-US" sz="1800" b="1" kern="1200" dirty="0" err="1" smtClean="0">
              <a:solidFill>
                <a:srgbClr val="000000"/>
              </a:solidFill>
            </a:rPr>
            <a:t>determi</a:t>
          </a:r>
          <a:r>
            <a:rPr lang="en-US" sz="1800" b="1" kern="1200" dirty="0" smtClean="0">
              <a:solidFill>
                <a:srgbClr val="000000"/>
              </a:solidFill>
            </a:rPr>
            <a:t>-nation</a:t>
          </a:r>
          <a:endParaRPr lang="en-US" sz="1800" b="1" kern="1200" dirty="0">
            <a:solidFill>
              <a:srgbClr val="000000"/>
            </a:solidFill>
          </a:endParaRPr>
        </a:p>
      </dsp:txBody>
      <dsp:txXfrm>
        <a:off x="2224426" y="1627725"/>
        <a:ext cx="1030844" cy="928935"/>
      </dsp:txXfrm>
    </dsp:sp>
    <dsp:sp modelId="{5B7FF893-2DE6-429E-B70E-3DA9EC62D86E}">
      <dsp:nvSpPr>
        <dsp:cNvPr id="0" name=""/>
        <dsp:cNvSpPr/>
      </dsp:nvSpPr>
      <dsp:spPr>
        <a:xfrm>
          <a:off x="138984" y="1104898"/>
          <a:ext cx="1986384" cy="1764571"/>
        </a:xfrm>
        <a:prstGeom prst="ellipse">
          <a:avLst/>
        </a:prstGeom>
        <a:solidFill>
          <a:schemeClr val="dk2">
            <a:alpha val="50000"/>
            <a:hueOff val="0"/>
            <a:satOff val="0"/>
            <a:lumOff val="0"/>
            <a:alphaOff val="0"/>
          </a:schemeClr>
        </a:solidFill>
        <a:ln w="31750" cap="flat" cmpd="sng" algn="ctr">
          <a:solidFill>
            <a:schemeClr val="lt2">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rPr>
            <a:t>Thinking beyond what’s currently available</a:t>
          </a:r>
          <a:endParaRPr lang="en-US" sz="1600" b="1" kern="1200" dirty="0">
            <a:solidFill>
              <a:srgbClr val="000000"/>
            </a:solidFill>
          </a:endParaRPr>
        </a:p>
      </dsp:txBody>
      <dsp:txXfrm>
        <a:off x="326036" y="1560745"/>
        <a:ext cx="1191830" cy="97051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329676-9C87-4D7C-944A-0DD307B2C7B1}" type="datetimeFigureOut">
              <a:rPr lang="en-US" smtClean="0"/>
              <a:t>5/14/2013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96363B-7B8B-4E86-9185-97E5B0480ABF}" type="slidenum">
              <a:rPr lang="en-US" smtClean="0"/>
              <a:t>‹#›</a:t>
            </a:fld>
            <a:endParaRPr lang="en-US"/>
          </a:p>
        </p:txBody>
      </p:sp>
    </p:spTree>
    <p:extLst>
      <p:ext uri="{BB962C8B-B14F-4D97-AF65-F5344CB8AC3E}">
        <p14:creationId xmlns:p14="http://schemas.microsoft.com/office/powerpoint/2010/main" val="1339296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7238EB-1332-402A-89CC-5E06E40D1C9E}" type="datetimeFigureOut">
              <a:rPr lang="en-US" smtClean="0"/>
              <a:pPr/>
              <a:t>5/14/2013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8C02BD-617F-443A-9DC6-BE620467D6B3}" type="slidenum">
              <a:rPr lang="en-US" smtClean="0"/>
              <a:pPr/>
              <a:t>‹#›</a:t>
            </a:fld>
            <a:endParaRPr lang="en-US"/>
          </a:p>
        </p:txBody>
      </p:sp>
    </p:spTree>
    <p:extLst>
      <p:ext uri="{BB962C8B-B14F-4D97-AF65-F5344CB8AC3E}">
        <p14:creationId xmlns:p14="http://schemas.microsoft.com/office/powerpoint/2010/main" val="62737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4</a:t>
            </a:fld>
            <a:endParaRPr lang="en-US"/>
          </a:p>
        </p:txBody>
      </p:sp>
    </p:spTree>
    <p:extLst>
      <p:ext uri="{BB962C8B-B14F-4D97-AF65-F5344CB8AC3E}">
        <p14:creationId xmlns:p14="http://schemas.microsoft.com/office/powerpoint/2010/main" val="2437109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523190"/>
          </a:xfrm>
          <a:prstGeom prst="rect">
            <a:avLst/>
          </a:prstGeom>
        </p:spPr>
        <p:txBody>
          <a:bodyPr lIns="91425" tIns="91425" rIns="91425" bIns="91425" anchor="t" anchorCtr="0">
            <a:spAutoFit/>
          </a:bodyPr>
          <a:lstStyle/>
          <a:p>
            <a:pPr>
              <a:buNone/>
            </a:pPr>
            <a:r>
              <a:rPr lang="en" dirty="0" smtClean="0"/>
              <a:t>*** </a:t>
            </a:r>
            <a:r>
              <a:rPr lang="en" dirty="0"/>
              <a:t>(what works and doesn't work for you?);  Others (how should we behave/ support you? what environments work?)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29</a:t>
            </a:fld>
            <a:endParaRPr lang="en-US"/>
          </a:p>
        </p:txBody>
      </p:sp>
    </p:spTree>
    <p:extLst>
      <p:ext uri="{BB962C8B-B14F-4D97-AF65-F5344CB8AC3E}">
        <p14:creationId xmlns:p14="http://schemas.microsoft.com/office/powerpoint/2010/main" val="1194043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Don’t necessarily hear this after an IEP meeting; can be used for anyone (IEPS for PWD)</a:t>
            </a:r>
            <a:endParaRPr lang="en-US" dirty="0"/>
          </a:p>
        </p:txBody>
      </p:sp>
      <p:sp>
        <p:nvSpPr>
          <p:cNvPr id="4" name="Slide Number Placeholder 3"/>
          <p:cNvSpPr>
            <a:spLocks noGrp="1"/>
          </p:cNvSpPr>
          <p:nvPr>
            <p:ph type="sldNum" sz="quarter" idx="10"/>
          </p:nvPr>
        </p:nvSpPr>
        <p:spPr/>
        <p:txBody>
          <a:bodyPr/>
          <a:lstStyle/>
          <a:p>
            <a:fld id="{1C05BBC9-4C73-1F4F-AC2A-EB0431AB4ED6}" type="slidenum">
              <a:rPr lang="en-US" smtClean="0"/>
              <a:pPr/>
              <a:t>37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5</a:t>
            </a:fld>
            <a:endParaRPr lang="en-US"/>
          </a:p>
        </p:txBody>
      </p:sp>
    </p:spTree>
    <p:extLst>
      <p:ext uri="{BB962C8B-B14F-4D97-AF65-F5344CB8AC3E}">
        <p14:creationId xmlns:p14="http://schemas.microsoft.com/office/powerpoint/2010/main" val="219382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6</a:t>
            </a:fld>
            <a:endParaRPr lang="en-US"/>
          </a:p>
        </p:txBody>
      </p:sp>
    </p:spTree>
    <p:extLst>
      <p:ext uri="{BB962C8B-B14F-4D97-AF65-F5344CB8AC3E}">
        <p14:creationId xmlns:p14="http://schemas.microsoft.com/office/powerpoint/2010/main" val="1194043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7</a:t>
            </a:fld>
            <a:endParaRPr lang="en-US"/>
          </a:p>
        </p:txBody>
      </p:sp>
    </p:spTree>
    <p:extLst>
      <p:ext uri="{BB962C8B-B14F-4D97-AF65-F5344CB8AC3E}">
        <p14:creationId xmlns:p14="http://schemas.microsoft.com/office/powerpoint/2010/main" val="4006622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045E6-40CD-4240-8C8F-B02322D6A1D3}" type="slidenum">
              <a:rPr lang="en-US"/>
              <a:pPr/>
              <a:t>8</a:t>
            </a:fld>
            <a:endParaRPr lang="en-US"/>
          </a:p>
        </p:txBody>
      </p:sp>
      <p:sp>
        <p:nvSpPr>
          <p:cNvPr id="993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99331" name="Rectangle 3"/>
          <p:cNvSpPr>
            <a:spLocks noGrp="1" noChangeArrowheads="1"/>
          </p:cNvSpPr>
          <p:nvPr>
            <p:ph type="body" idx="1"/>
          </p:nvPr>
        </p:nvSpPr>
        <p:spPr/>
        <p:txBody>
          <a:bodyPr/>
          <a:lstStyle/>
          <a:p>
            <a:r>
              <a:rPr lang="en-US" b="1" dirty="0" smtClean="0"/>
              <a:t>Important Points to Discuss:</a:t>
            </a:r>
          </a:p>
          <a:p>
            <a:r>
              <a:rPr lang="en-US" dirty="0" smtClean="0"/>
              <a:t>Issues around building trust, working together, and sharing </a:t>
            </a:r>
            <a:r>
              <a:rPr lang="ja-JP" altLang="en-US" dirty="0" smtClean="0">
                <a:latin typeface="Arial"/>
              </a:rPr>
              <a:t>“</a:t>
            </a:r>
            <a:r>
              <a:rPr lang="en-US" dirty="0" smtClean="0"/>
              <a:t>control</a:t>
            </a:r>
            <a:r>
              <a:rPr lang="ja-JP" altLang="en-US" dirty="0" smtClean="0">
                <a:latin typeface="Arial"/>
              </a:rPr>
              <a:t>”</a:t>
            </a:r>
            <a:r>
              <a:rPr lang="en-US" dirty="0" smtClean="0"/>
              <a:t> come from the way our services are structured.  </a:t>
            </a:r>
          </a:p>
          <a:p>
            <a:r>
              <a:rPr lang="en-US" dirty="0" smtClean="0"/>
              <a:t>For instance, our Integrated Employment program has a staffing ratio of 1:3.  When you plan services for three distinct individuals, how do accommodate everyone</a:t>
            </a:r>
            <a:r>
              <a:rPr lang="ja-JP" altLang="en-US" dirty="0" smtClean="0">
                <a:latin typeface="Arial"/>
              </a:rPr>
              <a:t>’</a:t>
            </a:r>
            <a:r>
              <a:rPr lang="en-US" dirty="0" smtClean="0"/>
              <a:t>s needs, choices, and goals?</a:t>
            </a:r>
          </a:p>
          <a:p>
            <a:r>
              <a:rPr lang="en-US" dirty="0" smtClean="0"/>
              <a:t>When a service provider, like our agency, has high staff turnover rates, what happens to a level of trust?</a:t>
            </a:r>
          </a:p>
          <a:p>
            <a:r>
              <a:rPr lang="en-US" dirty="0" smtClean="0"/>
              <a:t>If staff </a:t>
            </a:r>
            <a:r>
              <a:rPr lang="en-US" dirty="0" err="1" smtClean="0"/>
              <a:t>aren</a:t>
            </a:r>
            <a:r>
              <a:rPr lang="ja-JP" altLang="en-US" dirty="0" smtClean="0">
                <a:latin typeface="Arial"/>
              </a:rPr>
              <a:t>’</a:t>
            </a:r>
            <a:r>
              <a:rPr lang="en-US" dirty="0" smtClean="0"/>
              <a:t>t trained well, or don</a:t>
            </a:r>
            <a:r>
              <a:rPr lang="ja-JP" altLang="en-US" dirty="0" smtClean="0">
                <a:latin typeface="Arial"/>
              </a:rPr>
              <a:t>’</a:t>
            </a:r>
            <a:r>
              <a:rPr lang="en-US" dirty="0" smtClean="0"/>
              <a:t>t apply their knowledge and training effectively, what happens to trust?</a:t>
            </a:r>
          </a:p>
          <a:p>
            <a:endParaRPr lang="en-US" dirty="0" smtClean="0"/>
          </a:p>
          <a:p>
            <a:r>
              <a:rPr lang="en-US" b="1" dirty="0" smtClean="0"/>
              <a:t>Activity:</a:t>
            </a:r>
          </a:p>
          <a:p>
            <a:r>
              <a:rPr lang="en-US" dirty="0" smtClean="0"/>
              <a:t>None.</a:t>
            </a:r>
          </a:p>
          <a:p>
            <a:endParaRPr lang="en-US" b="1" dirty="0" smtClean="0"/>
          </a:p>
          <a:p>
            <a:r>
              <a:rPr lang="en-US" b="1" dirty="0" smtClean="0"/>
              <a:t>Materials:</a:t>
            </a:r>
          </a:p>
          <a:p>
            <a:r>
              <a:rPr lang="en-US" dirty="0" smtClean="0"/>
              <a:t>None.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9</a:t>
            </a:fld>
            <a:endParaRPr lang="en-US"/>
          </a:p>
        </p:txBody>
      </p:sp>
    </p:spTree>
    <p:extLst>
      <p:ext uri="{BB962C8B-B14F-4D97-AF65-F5344CB8AC3E}">
        <p14:creationId xmlns:p14="http://schemas.microsoft.com/office/powerpoint/2010/main" val="340507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12</a:t>
            </a:fld>
            <a:endParaRPr lang="en-US"/>
          </a:p>
        </p:txBody>
      </p:sp>
    </p:spTree>
    <p:extLst>
      <p:ext uri="{BB962C8B-B14F-4D97-AF65-F5344CB8AC3E}">
        <p14:creationId xmlns:p14="http://schemas.microsoft.com/office/powerpoint/2010/main" val="4006622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20</a:t>
            </a:fld>
            <a:endParaRPr lang="en-US"/>
          </a:p>
        </p:txBody>
      </p:sp>
    </p:spTree>
    <p:extLst>
      <p:ext uri="{BB962C8B-B14F-4D97-AF65-F5344CB8AC3E}">
        <p14:creationId xmlns:p14="http://schemas.microsoft.com/office/powerpoint/2010/main" val="108125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218" y="971559"/>
            <a:ext cx="8228013" cy="1445419"/>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218" y="2480982"/>
            <a:ext cx="8228013" cy="8001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C817505-E79A-4CE3-955B-46529E59C72C}"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284DC-B054-45EA-B030-034005E6E510}" type="slidenum">
              <a:rPr lang="en-US" smtClean="0"/>
              <a:pPr/>
              <a:t>‹#›</a:t>
            </a:fld>
            <a:endParaRPr lang="en-US"/>
          </a:p>
        </p:txBody>
      </p:sp>
      <p:sp>
        <p:nvSpPr>
          <p:cNvPr id="8" name="TextBox 7"/>
          <p:cNvSpPr txBox="1"/>
          <p:nvPr/>
        </p:nvSpPr>
        <p:spPr>
          <a:xfrm>
            <a:off x="8292836" y="4353485"/>
            <a:ext cx="366987"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pic>
        <p:nvPicPr>
          <p:cNvPr id="9" name="Waves.mp4">
            <a:hlinkClick r:id="" action="ppaction://media"/>
          </p:cNvPr>
          <p:cNvPicPr>
            <a:picLocks/>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10"/>
            <a:ext cx="9144000" cy="5143499"/>
          </a:xfrm>
          <a:prstGeom prst="rect">
            <a:avLst/>
          </a:prstGeom>
        </p:spPr>
      </p:pic>
      <p:sp>
        <p:nvSpPr>
          <p:cNvPr id="10" name="Rectangle 9"/>
          <p:cNvSpPr/>
          <p:nvPr userDrawn="1"/>
        </p:nvSpPr>
        <p:spPr>
          <a:xfrm>
            <a:off x="3886200" y="0"/>
            <a:ext cx="4114800" cy="5143500"/>
          </a:xfrm>
          <a:prstGeom prst="rect">
            <a:avLst/>
          </a:prstGeom>
          <a:solidFill>
            <a:schemeClr val="tx2">
              <a:lumMod val="50000"/>
            </a:schemeClr>
          </a:solidFill>
          <a:ln w="38100">
            <a:noFill/>
          </a:ln>
          <a:effectLst>
            <a:outerShdw blurRad="9017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164463" y="375398"/>
            <a:ext cx="2255157" cy="15064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GettyImages_200300145-001.jp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a:xfrm>
            <a:off x="7029114" y="375398"/>
            <a:ext cx="2231136" cy="15015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06" fill="hold"/>
                                        <p:tgtEl>
                                          <p:spTgt spid="9"/>
                                        </p:tgtEl>
                                      </p:cBhvr>
                                    </p:cmd>
                                  </p:childTnLst>
                                </p:cTn>
                              </p:par>
                              <p:par>
                                <p:cTn id="7" presetID="2" presetClass="entr" presetSubtype="8" fill="hold" grpId="0" nodeType="withEffect">
                                  <p:stCondLst>
                                    <p:cond delay="1000"/>
                                  </p:stCondLst>
                                  <p:childTnLst>
                                    <p:set>
                                      <p:cBhvr>
                                        <p:cTn id="8" dur="1" fill="hold">
                                          <p:stCondLst>
                                            <p:cond delay="0"/>
                                          </p:stCondLst>
                                        </p:cTn>
                                        <p:tgtEl>
                                          <p:spTgt spid="10"/>
                                        </p:tgtEl>
                                        <p:attrNameLst>
                                          <p:attrName>style.visibility</p:attrName>
                                        </p:attrNameLst>
                                      </p:cBhvr>
                                      <p:to>
                                        <p:strVal val="visible"/>
                                      </p:to>
                                    </p:set>
                                    <p:anim calcmode="lin" valueType="num">
                                      <p:cBhvr additive="base">
                                        <p:cTn id="9" dur="1000" fill="hold"/>
                                        <p:tgtEl>
                                          <p:spTgt spid="10"/>
                                        </p:tgtEl>
                                        <p:attrNameLst>
                                          <p:attrName>ppt_x</p:attrName>
                                        </p:attrNameLst>
                                      </p:cBhvr>
                                      <p:tavLst>
                                        <p:tav tm="0">
                                          <p:val>
                                            <p:strVal val="0-#ppt_w/2"/>
                                          </p:val>
                                        </p:tav>
                                        <p:tav tm="100000">
                                          <p:val>
                                            <p:strVal val="#ppt_x"/>
                                          </p:val>
                                        </p:tav>
                                      </p:tavLst>
                                    </p:anim>
                                    <p:anim calcmode="lin" valueType="num">
                                      <p:cBhvr additive="base">
                                        <p:cTn id="1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repeatCount="indefinite" fill="hold" display="0">
                  <p:stCondLst>
                    <p:cond delay="indefinite"/>
                  </p:stCondLst>
                </p:cTn>
                <p:tgtEl>
                  <p:spTgt spid="9"/>
                </p:tgtEl>
              </p:cMediaNode>
            </p:video>
          </p:childTnLst>
        </p:cTn>
      </p:par>
    </p:tnLst>
    <p:bldLst>
      <p:bldP spid="1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17505-E79A-4CE3-955B-46529E59C72C}" type="datetimeFigureOut">
              <a:rPr lang="en-US" smtClean="0"/>
              <a:pPr/>
              <a:t>5/14/2013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8284DC-B054-45EA-B030-034005E6E51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18" y="285751"/>
            <a:ext cx="3509683" cy="165735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04797"/>
            <a:ext cx="3657600" cy="4389835"/>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218" y="1986803"/>
            <a:ext cx="3509683" cy="2541144"/>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0C817505-E79A-4CE3-955B-46529E59C72C}" type="datetimeFigureOut">
              <a:rPr lang="en-US" smtClean="0"/>
              <a:pPr/>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37" y="285751"/>
            <a:ext cx="3635375" cy="165735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37" y="1986805"/>
            <a:ext cx="3635375" cy="2629250"/>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0C817505-E79A-4CE3-955B-46529E59C72C}" type="datetimeFigureOut">
              <a:rPr lang="en-US" smtClean="0"/>
              <a:pPr/>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284DC-B054-45EA-B030-034005E6E510}" type="slidenum">
              <a:rPr lang="en-US" smtClean="0"/>
              <a:pPr/>
              <a:t>‹#›</a:t>
            </a:fld>
            <a:endParaRPr lang="en-US"/>
          </a:p>
        </p:txBody>
      </p:sp>
      <p:sp>
        <p:nvSpPr>
          <p:cNvPr id="9" name="Picture Placeholder 8"/>
          <p:cNvSpPr>
            <a:spLocks noGrp="1"/>
          </p:cNvSpPr>
          <p:nvPr>
            <p:ph type="pic" sz="quarter" idx="13"/>
          </p:nvPr>
        </p:nvSpPr>
        <p:spPr>
          <a:xfrm>
            <a:off x="228600" y="857250"/>
            <a:ext cx="4267200" cy="32004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37" y="285751"/>
            <a:ext cx="3635375" cy="165735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37" y="1986805"/>
            <a:ext cx="3635375" cy="2629250"/>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0C817505-E79A-4CE3-955B-46529E59C72C}" type="datetimeFigureOut">
              <a:rPr lang="en-US" smtClean="0"/>
              <a:pPr/>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284DC-B054-45EA-B030-034005E6E510}" type="slidenum">
              <a:rPr lang="en-US" smtClean="0"/>
              <a:pPr/>
              <a:t>‹#›</a:t>
            </a:fld>
            <a:endParaRPr lang="en-US"/>
          </a:p>
        </p:txBody>
      </p:sp>
      <p:sp>
        <p:nvSpPr>
          <p:cNvPr id="9" name="Picture Placeholder 8"/>
          <p:cNvSpPr>
            <a:spLocks noGrp="1"/>
          </p:cNvSpPr>
          <p:nvPr>
            <p:ph type="pic" sz="quarter" idx="13"/>
          </p:nvPr>
        </p:nvSpPr>
        <p:spPr>
          <a:xfrm>
            <a:off x="990600" y="1943100"/>
            <a:ext cx="3505200" cy="26289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86" y="945357"/>
            <a:ext cx="1254125" cy="940594"/>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8" y="571500"/>
            <a:ext cx="2092325" cy="1569244"/>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19" y="1926292"/>
            <a:ext cx="8228013" cy="2601656"/>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C817505-E79A-4CE3-955B-46529E59C72C}"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05980"/>
            <a:ext cx="1524000" cy="4388644"/>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312646"/>
            <a:ext cx="6019800" cy="421173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C817505-E79A-4CE3-955B-46529E59C72C}"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C817505-E79A-4CE3-955B-46529E59C72C}" type="datetimeFigureOut">
              <a:rPr lang="en-US" smtClean="0"/>
              <a:pPr/>
              <a:t>5/14/2013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8284DC-B054-45EA-B030-034005E6E51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171450"/>
            <a:ext cx="8839200" cy="62865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90600" y="1200150"/>
            <a:ext cx="8001000" cy="3429000"/>
          </a:xfrm>
        </p:spPr>
        <p:txBody>
          <a:bodyPr/>
          <a:lstStyle/>
          <a:p>
            <a:endParaRPr lang="en-US"/>
          </a:p>
        </p:txBody>
      </p:sp>
      <p:sp>
        <p:nvSpPr>
          <p:cNvPr id="4" name="Date Placeholder 3"/>
          <p:cNvSpPr>
            <a:spLocks noGrp="1"/>
          </p:cNvSpPr>
          <p:nvPr>
            <p:ph type="dt" sz="half" idx="10"/>
          </p:nvPr>
        </p:nvSpPr>
        <p:spPr>
          <a:xfrm>
            <a:off x="152411" y="4914900"/>
            <a:ext cx="2403475" cy="228600"/>
          </a:xfrm>
        </p:spPr>
        <p:txBody>
          <a:bodyPr/>
          <a:lstStyle>
            <a:lvl1pPr>
              <a:defRPr/>
            </a:lvl1pPr>
          </a:lstStyle>
          <a:p>
            <a:endParaRPr lang="en-US"/>
          </a:p>
        </p:txBody>
      </p:sp>
      <p:sp>
        <p:nvSpPr>
          <p:cNvPr id="5" name="Footer Placeholder 4"/>
          <p:cNvSpPr>
            <a:spLocks noGrp="1"/>
          </p:cNvSpPr>
          <p:nvPr>
            <p:ph type="ftr" sz="quarter" idx="11"/>
          </p:nvPr>
        </p:nvSpPr>
        <p:spPr>
          <a:xfrm>
            <a:off x="3259138" y="4914900"/>
            <a:ext cx="2895600" cy="228600"/>
          </a:xfrm>
        </p:spPr>
        <p:txBody>
          <a:bodyPr/>
          <a:lstStyle>
            <a:lvl1pPr>
              <a:defRPr/>
            </a:lvl1pPr>
          </a:lstStyle>
          <a:p>
            <a:endParaRPr lang="en-US"/>
          </a:p>
        </p:txBody>
      </p:sp>
      <p:sp>
        <p:nvSpPr>
          <p:cNvPr id="6" name="Slide Number Placeholder 5"/>
          <p:cNvSpPr>
            <a:spLocks noGrp="1"/>
          </p:cNvSpPr>
          <p:nvPr>
            <p:ph type="sldNum" sz="quarter" idx="12"/>
          </p:nvPr>
        </p:nvSpPr>
        <p:spPr>
          <a:xfrm>
            <a:off x="6858000" y="4914900"/>
            <a:ext cx="2133600" cy="228600"/>
          </a:xfrm>
        </p:spPr>
        <p:txBody>
          <a:bodyPr/>
          <a:lstStyle>
            <a:lvl1pPr>
              <a:defRPr/>
            </a:lvl1pPr>
          </a:lstStyle>
          <a:p>
            <a:fld id="{F1DFB7E9-D0AA-824A-81F6-DC8C31A06F51}" type="slidenum">
              <a:rPr lang="en-US"/>
              <a:pPr/>
              <a:t>‹#›</a:t>
            </a:fld>
            <a:endParaRPr lang="en-US"/>
          </a:p>
        </p:txBody>
      </p:sp>
    </p:spTree>
    <p:extLst>
      <p:ext uri="{BB962C8B-B14F-4D97-AF65-F5344CB8AC3E}">
        <p14:creationId xmlns:p14="http://schemas.microsoft.com/office/powerpoint/2010/main" val="1297055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12" name="Waves.mp4">
            <a:hlinkClick r:id="" action="ppaction://media"/>
          </p:cNvPr>
          <p:cNvPicPr>
            <a:picLocks/>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10"/>
            <a:ext cx="9144000" cy="5143499"/>
          </a:xfrm>
          <a:prstGeom prst="rect">
            <a:avLst/>
          </a:prstGeom>
        </p:spPr>
      </p:pic>
      <p:sp>
        <p:nvSpPr>
          <p:cNvPr id="8" name="Rectangle 7"/>
          <p:cNvSpPr/>
          <p:nvPr userDrawn="1"/>
        </p:nvSpPr>
        <p:spPr>
          <a:xfrm>
            <a:off x="-228600" y="1943100"/>
            <a:ext cx="9601200" cy="971550"/>
          </a:xfrm>
          <a:prstGeom prst="rect">
            <a:avLst/>
          </a:prstGeom>
          <a:solidFill>
            <a:schemeClr val="tx2">
              <a:lumMod val="50000"/>
            </a:schemeClr>
          </a:solidFill>
          <a:ln w="12700">
            <a:solidFill>
              <a:schemeClr val="bg1"/>
            </a:solidFill>
          </a:ln>
          <a:effectLst>
            <a:outerShdw blurRad="520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913269" y="2305878"/>
            <a:ext cx="1523181" cy="1123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GettyImages_200300145-001.jp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a:xfrm>
            <a:off x="5218045" y="2295939"/>
            <a:ext cx="1500808" cy="1106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hasCustomPrompt="1"/>
          </p:nvPr>
        </p:nvSpPr>
        <p:spPr>
          <a:xfrm>
            <a:off x="291850" y="2197164"/>
            <a:ext cx="4837113" cy="510778"/>
          </a:xfrm>
        </p:spPr>
        <p:txBody>
          <a:bodyPr anchor="t">
            <a:noAutofit/>
          </a:bodyPr>
          <a:lstStyle>
            <a:lvl1pPr algn="l">
              <a:defRPr lang="en-US" sz="2500" b="1" kern="1200" cap="small" baseline="0" dirty="0">
                <a:solidFill>
                  <a:schemeClr val="bg1"/>
                </a:solidFill>
                <a:effectLst>
                  <a:reflection blurRad="6350" stA="55000" endA="300" endPos="45500" dir="5400000" sy="-100000" algn="bl" rotWithShape="0"/>
                </a:effectLst>
                <a:latin typeface="Constantia" pitchFamily="18" charset="0"/>
                <a:ea typeface="+mj-ea"/>
                <a:cs typeface="+mj-cs"/>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C817505-E79A-4CE3-955B-46529E59C72C}"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506" fill="hold"/>
                                        <p:tgtEl>
                                          <p:spTgt spid="12"/>
                                        </p:tgtEl>
                                      </p:cBhvr>
                                    </p:cmd>
                                  </p:childTnLst>
                                </p:cTn>
                              </p:par>
                              <p:par>
                                <p:cTn id="7" presetID="10" presetClass="entr" presetSubtype="0" fill="hold" grpId="0" nodeType="withEffect">
                                  <p:stCondLst>
                                    <p:cond delay="10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childTnLst>
                                </p:cTn>
                              </p:par>
                              <p:par>
                                <p:cTn id="10" presetID="53" presetClass="entr" presetSubtype="0" fill="hold" nodeType="withEffect">
                                  <p:stCondLst>
                                    <p:cond delay="200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fltVal val="0"/>
                                          </p:val>
                                        </p:tav>
                                        <p:tav tm="100000">
                                          <p:val>
                                            <p:strVal val="#ppt_w"/>
                                          </p:val>
                                        </p:tav>
                                      </p:tavLst>
                                    </p:anim>
                                    <p:anim calcmode="lin" valueType="num">
                                      <p:cBhvr>
                                        <p:cTn id="13" dur="2000" fill="hold"/>
                                        <p:tgtEl>
                                          <p:spTgt spid="9"/>
                                        </p:tgtEl>
                                        <p:attrNameLst>
                                          <p:attrName>ppt_h</p:attrName>
                                        </p:attrNameLst>
                                      </p:cBhvr>
                                      <p:tavLst>
                                        <p:tav tm="0">
                                          <p:val>
                                            <p:fltVal val="0"/>
                                          </p:val>
                                        </p:tav>
                                        <p:tav tm="100000">
                                          <p:val>
                                            <p:strVal val="#ppt_h"/>
                                          </p:val>
                                        </p:tav>
                                      </p:tavLst>
                                    </p:anim>
                                    <p:animEffect transition="in" filter="fade">
                                      <p:cBhvr>
                                        <p:cTn id="14" dur="2000"/>
                                        <p:tgtEl>
                                          <p:spTgt spid="9"/>
                                        </p:tgtEl>
                                      </p:cBhvr>
                                    </p:animEffect>
                                  </p:childTnLst>
                                </p:cTn>
                              </p:par>
                              <p:par>
                                <p:cTn id="15" presetID="53" presetClass="entr" presetSubtype="0" fill="hold" nodeType="withEffect">
                                  <p:stCondLst>
                                    <p:cond delay="2000"/>
                                  </p:stCondLst>
                                  <p:childTnLst>
                                    <p:set>
                                      <p:cBhvr>
                                        <p:cTn id="16" dur="1" fill="hold">
                                          <p:stCondLst>
                                            <p:cond delay="0"/>
                                          </p:stCondLst>
                                        </p:cTn>
                                        <p:tgtEl>
                                          <p:spTgt spid="10">
                                            <p:bg/>
                                          </p:spTgt>
                                        </p:tgtEl>
                                        <p:attrNameLst>
                                          <p:attrName>style.visibility</p:attrName>
                                        </p:attrNameLst>
                                      </p:cBhvr>
                                      <p:to>
                                        <p:strVal val="visible"/>
                                      </p:to>
                                    </p:set>
                                    <p:anim calcmode="lin" valueType="num">
                                      <p:cBhvr>
                                        <p:cTn id="17" dur="2000" fill="hold"/>
                                        <p:tgtEl>
                                          <p:spTgt spid="10">
                                            <p:bg/>
                                          </p:spTgt>
                                        </p:tgtEl>
                                        <p:attrNameLst>
                                          <p:attrName>ppt_w</p:attrName>
                                        </p:attrNameLst>
                                      </p:cBhvr>
                                      <p:tavLst>
                                        <p:tav tm="0">
                                          <p:val>
                                            <p:fltVal val="0"/>
                                          </p:val>
                                        </p:tav>
                                        <p:tav tm="100000">
                                          <p:val>
                                            <p:strVal val="#ppt_w"/>
                                          </p:val>
                                        </p:tav>
                                      </p:tavLst>
                                    </p:anim>
                                    <p:anim calcmode="lin" valueType="num">
                                      <p:cBhvr>
                                        <p:cTn id="18" dur="2000" fill="hold"/>
                                        <p:tgtEl>
                                          <p:spTgt spid="10">
                                            <p:bg/>
                                          </p:spTgt>
                                        </p:tgtEl>
                                        <p:attrNameLst>
                                          <p:attrName>ppt_h</p:attrName>
                                        </p:attrNameLst>
                                      </p:cBhvr>
                                      <p:tavLst>
                                        <p:tav tm="0">
                                          <p:val>
                                            <p:fltVal val="0"/>
                                          </p:val>
                                        </p:tav>
                                        <p:tav tm="100000">
                                          <p:val>
                                            <p:strVal val="#ppt_h"/>
                                          </p:val>
                                        </p:tav>
                                      </p:tavLst>
                                    </p:anim>
                                    <p:animEffect transition="in" filter="fade">
                                      <p:cBhvr>
                                        <p:cTn id="19" dur="2000"/>
                                        <p:tgtEl>
                                          <p:spTgt spid="1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repeatCount="indefinite" fill="hold" display="0">
                  <p:stCondLst>
                    <p:cond delay="indefinite"/>
                  </p:stCondLst>
                </p:cTn>
                <p:tgtEl>
                  <p:spTgt spid="12"/>
                </p:tgtEl>
              </p:cMediaNode>
            </p:video>
          </p:childTnLst>
        </p:cTn>
      </p:par>
    </p:tnLst>
    <p:bldLst>
      <p:bldP spid="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5"/>
        <p:cNvGrpSpPr/>
        <p:nvPr/>
      </p:nvGrpSpPr>
      <p:grpSpPr>
        <a:xfrm>
          <a:off x="0" y="0"/>
          <a:ext cx="0" cy="0"/>
          <a:chOff x="0" y="0"/>
          <a:chExt cx="0" cy="0"/>
        </a:xfrm>
      </p:grpSpPr>
      <p:sp>
        <p:nvSpPr>
          <p:cNvPr id="16" name="Shape 16"/>
          <p:cNvSpPr/>
          <p:nvPr/>
        </p:nvSpPr>
        <p:spPr>
          <a:xfrm rot="10800000" flipH="1">
            <a:off x="-348182" y="-3525"/>
            <a:ext cx="1723519" cy="5147025"/>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spAutoFit/>
          </a:bodyPr>
          <a:lstStyle/>
          <a:p>
            <a:endParaRPr/>
          </a:p>
        </p:txBody>
      </p:sp>
      <p:sp>
        <p:nvSpPr>
          <p:cNvPr id="17" name="Shape 17"/>
          <p:cNvSpPr txBox="1">
            <a:spLocks noGrp="1"/>
          </p:cNvSpPr>
          <p:nvPr>
            <p:ph type="body" idx="1"/>
          </p:nvPr>
        </p:nvSpPr>
        <p:spPr>
          <a:xfrm>
            <a:off x="457200" y="1244243"/>
            <a:ext cx="8229600" cy="3630149"/>
          </a:xfrm>
          <a:prstGeom prst="rect">
            <a:avLst/>
          </a:prstGeom>
          <a:noFill/>
          <a:ln>
            <a:noFill/>
          </a:ln>
        </p:spPr>
        <p:txBody>
          <a:bodyPr lIns="91425" tIns="91425" rIns="91425" bIns="91425" anchor="t" anchorCtr="0"/>
          <a:lstStyle>
            <a:lvl1pPr marL="342900" indent="-342900" algn="l" rtl="0">
              <a:spcBef>
                <a:spcPts val="0"/>
              </a:spcBef>
              <a:buClr>
                <a:schemeClr val="dk2"/>
              </a:buClr>
              <a:buSzPct val="166666"/>
              <a:buFont typeface="Arial"/>
              <a:buChar char="•"/>
              <a:defRPr sz="3200">
                <a:solidFill>
                  <a:schemeClr val="dk2"/>
                </a:solidFill>
                <a:latin typeface="Trebuchet MS"/>
                <a:ea typeface="Trebuchet MS"/>
                <a:cs typeface="Trebuchet MS"/>
                <a:sym typeface="Trebuchet MS"/>
              </a:defRPr>
            </a:lvl1pPr>
            <a:lvl2pPr marL="742950" indent="-285750" algn="l" rtl="0">
              <a:spcBef>
                <a:spcPts val="560"/>
              </a:spcBef>
              <a:buClr>
                <a:schemeClr val="dk2"/>
              </a:buClr>
              <a:buSzPct val="100000"/>
              <a:buFont typeface="Courier New"/>
              <a:buChar char="o"/>
              <a:defRPr sz="2800">
                <a:solidFill>
                  <a:schemeClr val="dk2"/>
                </a:solidFill>
                <a:latin typeface="Trebuchet MS"/>
                <a:ea typeface="Trebuchet MS"/>
                <a:cs typeface="Trebuchet MS"/>
                <a:sym typeface="Trebuchet MS"/>
              </a:defRPr>
            </a:lvl2pPr>
            <a:lvl3pPr marL="1143000" indent="-228600" algn="l" rtl="0">
              <a:spcBef>
                <a:spcPts val="480"/>
              </a:spcBef>
              <a:buClr>
                <a:schemeClr val="dk2"/>
              </a:buClr>
              <a:buSzPct val="100000"/>
              <a:buFont typeface="Wingdings"/>
              <a:buChar char="§"/>
              <a:defRPr sz="2400">
                <a:solidFill>
                  <a:schemeClr val="dk2"/>
                </a:solidFill>
                <a:latin typeface="Trebuchet MS"/>
                <a:ea typeface="Trebuchet MS"/>
                <a:cs typeface="Trebuchet MS"/>
                <a:sym typeface="Trebuchet MS"/>
              </a:defRPr>
            </a:lvl3pPr>
            <a:lvl4pPr marL="1600200" indent="-228600" algn="l" rtl="0">
              <a:spcBef>
                <a:spcPts val="400"/>
              </a:spcBef>
              <a:buClr>
                <a:schemeClr val="dk2"/>
              </a:buClr>
              <a:buSzPct val="166666"/>
              <a:buFont typeface="Arial"/>
              <a:buChar char="•"/>
              <a:defRPr sz="2000">
                <a:solidFill>
                  <a:schemeClr val="dk2"/>
                </a:solidFill>
                <a:latin typeface="Trebuchet MS"/>
                <a:ea typeface="Trebuchet MS"/>
                <a:cs typeface="Trebuchet MS"/>
                <a:sym typeface="Trebuchet MS"/>
              </a:defRPr>
            </a:lvl4pPr>
            <a:lvl5pPr marL="2057400" indent="-228600" algn="l" rtl="0">
              <a:spcBef>
                <a:spcPts val="400"/>
              </a:spcBef>
              <a:buClr>
                <a:schemeClr val="dk2"/>
              </a:buClr>
              <a:buSzPct val="100000"/>
              <a:buFont typeface="Courier New"/>
              <a:buChar char="o"/>
              <a:defRPr sz="2000">
                <a:solidFill>
                  <a:schemeClr val="dk2"/>
                </a:solidFill>
                <a:latin typeface="Trebuchet MS"/>
                <a:ea typeface="Trebuchet MS"/>
                <a:cs typeface="Trebuchet MS"/>
                <a:sym typeface="Trebuchet MS"/>
              </a:defRPr>
            </a:lvl5pPr>
            <a:lvl6pPr marL="2514600" indent="-228600" algn="l" rtl="0">
              <a:spcBef>
                <a:spcPts val="400"/>
              </a:spcBef>
              <a:buClr>
                <a:schemeClr val="dk2"/>
              </a:buClr>
              <a:buSzPct val="100000"/>
              <a:buFont typeface="Wingdings"/>
              <a:buChar char="§"/>
              <a:defRPr sz="2000">
                <a:solidFill>
                  <a:schemeClr val="dk2"/>
                </a:solidFill>
                <a:latin typeface="Trebuchet MS"/>
                <a:ea typeface="Trebuchet MS"/>
                <a:cs typeface="Trebuchet MS"/>
                <a:sym typeface="Trebuchet MS"/>
              </a:defRPr>
            </a:lvl6pPr>
            <a:lvl7pPr marL="2971800" indent="-228600" algn="l" rtl="0">
              <a:spcBef>
                <a:spcPts val="400"/>
              </a:spcBef>
              <a:buClr>
                <a:schemeClr val="dk2"/>
              </a:buClr>
              <a:buSzPct val="166666"/>
              <a:buFont typeface="Arial"/>
              <a:buChar char="•"/>
              <a:defRPr sz="2000">
                <a:solidFill>
                  <a:schemeClr val="dk2"/>
                </a:solidFill>
                <a:latin typeface="Trebuchet MS"/>
                <a:ea typeface="Trebuchet MS"/>
                <a:cs typeface="Trebuchet MS"/>
                <a:sym typeface="Trebuchet MS"/>
              </a:defRPr>
            </a:lvl7pPr>
            <a:lvl8pPr marL="3429000" indent="-228600" algn="l" rtl="0">
              <a:spcBef>
                <a:spcPts val="400"/>
              </a:spcBef>
              <a:buClr>
                <a:schemeClr val="dk2"/>
              </a:buClr>
              <a:buSzPct val="100000"/>
              <a:buFont typeface="Courier New"/>
              <a:buChar char="o"/>
              <a:defRPr sz="2000" baseline="0">
                <a:solidFill>
                  <a:schemeClr val="dk2"/>
                </a:solidFill>
                <a:latin typeface="Trebuchet MS"/>
                <a:ea typeface="Trebuchet MS"/>
                <a:cs typeface="Trebuchet MS"/>
                <a:sym typeface="Trebuchet MS"/>
              </a:defRPr>
            </a:lvl8pPr>
            <a:lvl9pPr marL="3886200" indent="-228600" algn="l" rtl="0">
              <a:spcBef>
                <a:spcPts val="400"/>
              </a:spcBef>
              <a:buClr>
                <a:schemeClr val="dk2"/>
              </a:buClr>
              <a:buSzPct val="100000"/>
              <a:buFont typeface="Wingdings"/>
              <a:buChar char="§"/>
              <a:defRPr sz="2000" baseline="0">
                <a:solidFill>
                  <a:schemeClr val="dk2"/>
                </a:solidFill>
                <a:latin typeface="Trebuchet MS"/>
                <a:ea typeface="Trebuchet MS"/>
                <a:cs typeface="Trebuchet MS"/>
                <a:sym typeface="Trebuchet MS"/>
              </a:defRPr>
            </a:lvl9pPr>
          </a:lstStyle>
          <a:p>
            <a:endParaRPr/>
          </a:p>
        </p:txBody>
      </p:sp>
      <p:sp>
        <p:nvSpPr>
          <p:cNvPr id="18" name="Shape 18"/>
          <p:cNvSpPr/>
          <p:nvPr/>
        </p:nvSpPr>
        <p:spPr>
          <a:xfrm rot="10800000" flipH="1">
            <a:off x="-1118653" y="-3525"/>
            <a:ext cx="3100650" cy="51470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spAutoFit/>
          </a:bodyPr>
          <a:lstStyle/>
          <a:p>
            <a:endParaRPr/>
          </a:p>
        </p:txBody>
      </p:sp>
      <p:sp>
        <p:nvSpPr>
          <p:cNvPr id="19" name="Shape 19"/>
          <p:cNvSpPr/>
          <p:nvPr/>
        </p:nvSpPr>
        <p:spPr>
          <a:xfrm rot="10800000">
            <a:off x="8088847" y="-5227"/>
            <a:ext cx="1100667" cy="5148727"/>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spAutoFit/>
          </a:bodyPr>
          <a:lstStyle/>
          <a:p>
            <a:endParaRPr/>
          </a:p>
        </p:txBody>
      </p:sp>
      <p:sp>
        <p:nvSpPr>
          <p:cNvPr id="20" name="Shape 20"/>
          <p:cNvSpPr txBox="1">
            <a:spLocks noGrp="1"/>
          </p:cNvSpPr>
          <p:nvPr>
            <p:ph type="title"/>
          </p:nvPr>
        </p:nvSpPr>
        <p:spPr>
          <a:xfrm>
            <a:off x="457200" y="205978"/>
            <a:ext cx="8229600" cy="994275"/>
          </a:xfrm>
          <a:prstGeom prst="rect">
            <a:avLst/>
          </a:prstGeom>
          <a:noFill/>
          <a:ln>
            <a:noFill/>
          </a:ln>
        </p:spPr>
        <p:txBody>
          <a:bodyPr lIns="91425" tIns="91425" rIns="91425" bIns="91425" anchor="b" anchorCtr="0"/>
          <a:lstStyle>
            <a:lvl1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1pPr>
            <a:lvl2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2pPr>
            <a:lvl3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3pPr>
            <a:lvl4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4pPr>
            <a:lvl5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5pPr>
            <a:lvl6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6pPr>
            <a:lvl7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7pPr>
            <a:lvl8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8pPr>
            <a:lvl9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76925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C817505-E79A-4CE3-955B-46529E59C72C}"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21"/>
        <p:cNvGrpSpPr/>
        <p:nvPr/>
      </p:nvGrpSpPr>
      <p:grpSpPr>
        <a:xfrm>
          <a:off x="0" y="0"/>
          <a:ext cx="0" cy="0"/>
          <a:chOff x="0" y="0"/>
          <a:chExt cx="0" cy="0"/>
        </a:xfrm>
      </p:grpSpPr>
      <p:sp>
        <p:nvSpPr>
          <p:cNvPr id="22" name="Shape 22"/>
          <p:cNvSpPr/>
          <p:nvPr/>
        </p:nvSpPr>
        <p:spPr>
          <a:xfrm rot="10800000" flipH="1">
            <a:off x="-348182" y="-3525"/>
            <a:ext cx="1723519" cy="5147025"/>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spAutoFit/>
          </a:bodyPr>
          <a:lstStyle/>
          <a:p>
            <a:endParaRPr/>
          </a:p>
        </p:txBody>
      </p:sp>
      <p:sp>
        <p:nvSpPr>
          <p:cNvPr id="23" name="Shape 23"/>
          <p:cNvSpPr/>
          <p:nvPr/>
        </p:nvSpPr>
        <p:spPr>
          <a:xfrm rot="10800000" flipH="1">
            <a:off x="-1118653" y="-3525"/>
            <a:ext cx="3100650" cy="51470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spAutoFit/>
          </a:bodyPr>
          <a:lstStyle/>
          <a:p>
            <a:endParaRPr/>
          </a:p>
        </p:txBody>
      </p:sp>
      <p:sp>
        <p:nvSpPr>
          <p:cNvPr id="24" name="Shape 24"/>
          <p:cNvSpPr/>
          <p:nvPr/>
        </p:nvSpPr>
        <p:spPr>
          <a:xfrm rot="10800000">
            <a:off x="8088847" y="-5227"/>
            <a:ext cx="1100667" cy="5148727"/>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spAutoFit/>
          </a:bodyPr>
          <a:lstStyle/>
          <a:p>
            <a:endParaRPr/>
          </a:p>
        </p:txBody>
      </p:sp>
      <p:sp>
        <p:nvSpPr>
          <p:cNvPr id="25" name="Shape 25"/>
          <p:cNvSpPr txBox="1">
            <a:spLocks noGrp="1"/>
          </p:cNvSpPr>
          <p:nvPr>
            <p:ph type="title"/>
          </p:nvPr>
        </p:nvSpPr>
        <p:spPr>
          <a:xfrm>
            <a:off x="457200" y="205978"/>
            <a:ext cx="8229600" cy="994275"/>
          </a:xfrm>
          <a:prstGeom prst="rect">
            <a:avLst/>
          </a:prstGeom>
          <a:noFill/>
          <a:ln>
            <a:noFill/>
          </a:ln>
        </p:spPr>
        <p:txBody>
          <a:bodyPr lIns="91425" tIns="91425" rIns="91425" bIns="91425" anchor="b" anchorCtr="0"/>
          <a:lstStyle>
            <a:lvl1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1pPr>
            <a:lvl2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2pPr>
            <a:lvl3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3pPr>
            <a:lvl4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4pPr>
            <a:lvl5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5pPr>
            <a:lvl6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6pPr>
            <a:lvl7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7pPr>
            <a:lvl8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8pPr>
            <a:lvl9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9pPr>
          </a:lstStyle>
          <a:p>
            <a:endParaRPr/>
          </a:p>
        </p:txBody>
      </p:sp>
      <p:sp>
        <p:nvSpPr>
          <p:cNvPr id="26" name="Shape 26"/>
          <p:cNvSpPr txBox="1">
            <a:spLocks noGrp="1"/>
          </p:cNvSpPr>
          <p:nvPr>
            <p:ph type="body" idx="1"/>
          </p:nvPr>
        </p:nvSpPr>
        <p:spPr>
          <a:xfrm>
            <a:off x="457201" y="1244243"/>
            <a:ext cx="4038599" cy="3630149"/>
          </a:xfrm>
          <a:prstGeom prst="rect">
            <a:avLst/>
          </a:prstGeom>
          <a:noFill/>
          <a:ln>
            <a:noFill/>
          </a:ln>
        </p:spPr>
        <p:txBody>
          <a:bodyPr lIns="91425" tIns="91425" rIns="91425" bIns="91425" anchor="t" anchorCtr="0"/>
          <a:lstStyle>
            <a:lvl1pPr rtl="0">
              <a:buNone/>
              <a:defRPr sz="2800"/>
            </a:lvl1pPr>
            <a:lvl2pPr rtl="0">
              <a:buNone/>
              <a:defRPr sz="2400"/>
            </a:lvl2pPr>
            <a:lvl3pPr rtl="0">
              <a:buNone/>
              <a:defRPr sz="2000"/>
            </a:lvl3pPr>
            <a:lvl4pPr rtl="0">
              <a:buNone/>
              <a:defRPr sz="1800"/>
            </a:lvl4pPr>
            <a:lvl5pPr rtl="0">
              <a:buNone/>
              <a:defRPr sz="1800"/>
            </a:lvl5pPr>
            <a:lvl6pPr rtl="0">
              <a:buNone/>
              <a:defRPr sz="1800"/>
            </a:lvl6pPr>
            <a:lvl7pPr rtl="0">
              <a:buNone/>
              <a:defRPr sz="1800"/>
            </a:lvl7pPr>
            <a:lvl8pPr rtl="0">
              <a:buNone/>
              <a:defRPr sz="1800"/>
            </a:lvl8pPr>
            <a:lvl9pPr rtl="0">
              <a:buNone/>
              <a:defRPr sz="1800"/>
            </a:lvl9pPr>
          </a:lstStyle>
          <a:p>
            <a:endParaRPr/>
          </a:p>
        </p:txBody>
      </p:sp>
      <p:sp>
        <p:nvSpPr>
          <p:cNvPr id="27" name="Shape 27"/>
          <p:cNvSpPr txBox="1">
            <a:spLocks noGrp="1"/>
          </p:cNvSpPr>
          <p:nvPr>
            <p:ph type="body" idx="2"/>
          </p:nvPr>
        </p:nvSpPr>
        <p:spPr>
          <a:xfrm>
            <a:off x="4648201" y="1244243"/>
            <a:ext cx="4038599" cy="3630149"/>
          </a:xfrm>
          <a:prstGeom prst="rect">
            <a:avLst/>
          </a:prstGeom>
          <a:noFill/>
          <a:ln>
            <a:noFill/>
          </a:ln>
        </p:spPr>
        <p:txBody>
          <a:bodyPr lIns="91425" tIns="91425" rIns="91425" bIns="91425" anchor="t" anchorCtr="0"/>
          <a:lstStyle>
            <a:lvl1pPr rtl="0">
              <a:buNone/>
              <a:defRPr sz="2800"/>
            </a:lvl1pPr>
            <a:lvl2pPr rtl="0">
              <a:buNone/>
              <a:defRPr sz="2400"/>
            </a:lvl2pPr>
            <a:lvl3pPr rtl="0">
              <a:buNone/>
              <a:defRPr sz="2000"/>
            </a:lvl3pPr>
            <a:lvl4pPr rtl="0">
              <a:buNone/>
              <a:defRPr sz="1800"/>
            </a:lvl4pPr>
            <a:lvl5pPr rtl="0">
              <a:buNone/>
              <a:defRPr sz="1800"/>
            </a:lvl5pPr>
            <a:lvl6pPr rtl="0">
              <a:buNone/>
              <a:defRPr sz="1800"/>
            </a:lvl6pPr>
            <a:lvl7pPr rtl="0">
              <a:buNone/>
              <a:defRPr sz="1800"/>
            </a:lvl7pPr>
            <a:lvl8pPr rtl="0">
              <a:buNone/>
              <a:defRPr sz="1800"/>
            </a:lvl8pPr>
            <a:lvl9pPr rtl="0">
              <a:buNone/>
              <a:defRPr sz="1800"/>
            </a:lvl9pPr>
          </a:lstStyle>
          <a:p>
            <a:endParaRPr/>
          </a:p>
        </p:txBody>
      </p:sp>
    </p:spTree>
    <p:extLst>
      <p:ext uri="{BB962C8B-B14F-4D97-AF65-F5344CB8AC3E}">
        <p14:creationId xmlns:p14="http://schemas.microsoft.com/office/powerpoint/2010/main" val="207953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77523"/>
            <a:ext cx="6400800" cy="1021556"/>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418" y="2707273"/>
            <a:ext cx="5181601" cy="1125140"/>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0C817505-E79A-4CE3-955B-46529E59C72C}" type="datetimeFigureOut">
              <a:rPr lang="en-US" smtClean="0"/>
              <a:pPr/>
              <a:t>5/14/2013</a:t>
            </a:fld>
            <a:endParaRPr lang="en-US"/>
          </a:p>
        </p:txBody>
      </p:sp>
      <p:sp>
        <p:nvSpPr>
          <p:cNvPr id="5" name="Footer Placeholder 4"/>
          <p:cNvSpPr>
            <a:spLocks noGrp="1"/>
          </p:cNvSpPr>
          <p:nvPr>
            <p:ph type="ftr" sz="quarter" idx="11"/>
          </p:nvPr>
        </p:nvSpPr>
        <p:spPr>
          <a:xfrm>
            <a:off x="7239001" y="4767264"/>
            <a:ext cx="1446213" cy="273844"/>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D8284DC-B054-45EA-B030-034005E6E510}" type="slidenum">
              <a:rPr lang="en-US" smtClean="0"/>
              <a:pPr/>
              <a:t>‹#›</a:t>
            </a:fld>
            <a:endParaRPr lang="en-US"/>
          </a:p>
        </p:txBody>
      </p:sp>
      <p:sp>
        <p:nvSpPr>
          <p:cNvPr id="8" name="TextBox 7"/>
          <p:cNvSpPr txBox="1"/>
          <p:nvPr/>
        </p:nvSpPr>
        <p:spPr>
          <a:xfrm>
            <a:off x="8292836" y="4353485"/>
            <a:ext cx="366987"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088356"/>
            <a:ext cx="3767328" cy="2439591"/>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088356"/>
            <a:ext cx="3767328" cy="2439591"/>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C817505-E79A-4CE3-955B-46529E59C72C}" type="datetimeFigureOut">
              <a:rPr lang="en-US" smtClean="0"/>
              <a:pPr/>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1674158"/>
            <a:ext cx="3767328" cy="5715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2370046"/>
            <a:ext cx="3767328" cy="216861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1674158"/>
            <a:ext cx="3767328" cy="5715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2370046"/>
            <a:ext cx="3767328" cy="216861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C817505-E79A-4CE3-955B-46529E59C72C}" type="datetimeFigureOut">
              <a:rPr lang="en-US" smtClean="0"/>
              <a:pPr/>
              <a:t>5/14/2013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088356"/>
            <a:ext cx="7656512" cy="11658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A3E2A58-B615-4C46-BD0F-FDDB04B02C8E}" type="datetimeFigureOut">
              <a:rPr lang="en-US" smtClean="0"/>
              <a:pPr/>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992DF-81E9-3246-A46C-98FB620DF2ED}" type="slidenum">
              <a:rPr lang="en-US" smtClean="0"/>
              <a:pPr/>
              <a:t>‹#›</a:t>
            </a:fld>
            <a:endParaRPr lang="en-US"/>
          </a:p>
        </p:txBody>
      </p:sp>
      <p:sp>
        <p:nvSpPr>
          <p:cNvPr id="8" name="Content Placeholder 2"/>
          <p:cNvSpPr>
            <a:spLocks noGrp="1"/>
          </p:cNvSpPr>
          <p:nvPr>
            <p:ph sz="half" idx="13"/>
          </p:nvPr>
        </p:nvSpPr>
        <p:spPr>
          <a:xfrm>
            <a:off x="762000" y="3372802"/>
            <a:ext cx="7656512" cy="11658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088356"/>
            <a:ext cx="3767328" cy="116586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C817505-E79A-4CE3-955B-46529E59C72C}" type="datetimeFigureOut">
              <a:rPr lang="en-US" smtClean="0"/>
              <a:pPr/>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284DC-B054-45EA-B030-034005E6E510}" type="slidenum">
              <a:rPr lang="en-US" smtClean="0"/>
              <a:pPr/>
              <a:t>‹#›</a:t>
            </a:fld>
            <a:endParaRPr lang="en-US"/>
          </a:p>
        </p:txBody>
      </p:sp>
      <p:sp>
        <p:nvSpPr>
          <p:cNvPr id="8" name="Content Placeholder 2"/>
          <p:cNvSpPr>
            <a:spLocks noGrp="1"/>
          </p:cNvSpPr>
          <p:nvPr>
            <p:ph sz="half" idx="13"/>
          </p:nvPr>
        </p:nvSpPr>
        <p:spPr>
          <a:xfrm>
            <a:off x="4636008" y="3372802"/>
            <a:ext cx="3767328" cy="116586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088356"/>
            <a:ext cx="3767328" cy="24395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088356"/>
            <a:ext cx="3767328" cy="116586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C817505-E79A-4CE3-955B-46529E59C72C}" type="datetimeFigureOut">
              <a:rPr lang="en-US" smtClean="0"/>
              <a:pPr/>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284DC-B054-45EA-B030-034005E6E510}" type="slidenum">
              <a:rPr lang="en-US" smtClean="0"/>
              <a:pPr/>
              <a:t>‹#›</a:t>
            </a:fld>
            <a:endParaRPr lang="en-US"/>
          </a:p>
        </p:txBody>
      </p:sp>
      <p:sp>
        <p:nvSpPr>
          <p:cNvPr id="8" name="Content Placeholder 2"/>
          <p:cNvSpPr>
            <a:spLocks noGrp="1"/>
          </p:cNvSpPr>
          <p:nvPr>
            <p:ph sz="half" idx="13"/>
          </p:nvPr>
        </p:nvSpPr>
        <p:spPr>
          <a:xfrm>
            <a:off x="4636008" y="3372802"/>
            <a:ext cx="3767328" cy="116586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088356"/>
            <a:ext cx="3767328" cy="116586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3372802"/>
            <a:ext cx="3767328" cy="116586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C817505-E79A-4CE3-955B-46529E59C72C}" type="datetimeFigureOut">
              <a:rPr lang="en-US" smtClean="0"/>
              <a:pPr/>
              <a:t>5/14/2013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8856"/>
            <a:ext cx="8229600" cy="85725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077580"/>
            <a:ext cx="7662864" cy="24503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0C817505-E79A-4CE3-955B-46529E59C72C}" type="datetimeFigureOut">
              <a:rPr lang="en-US" smtClean="0"/>
              <a:pPr/>
              <a:t>5/14/2013</a:t>
            </a:fld>
            <a:endParaRPr lang="en-US"/>
          </a:p>
        </p:txBody>
      </p:sp>
      <p:sp>
        <p:nvSpPr>
          <p:cNvPr id="5" name="Footer Placeholder 4"/>
          <p:cNvSpPr>
            <a:spLocks noGrp="1"/>
          </p:cNvSpPr>
          <p:nvPr>
            <p:ph type="ftr" sz="quarter" idx="3"/>
          </p:nvPr>
        </p:nvSpPr>
        <p:spPr>
          <a:xfrm>
            <a:off x="5789613" y="4767264"/>
            <a:ext cx="2895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4767264"/>
            <a:ext cx="533400" cy="273844"/>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4D8284DC-B054-45EA-B030-034005E6E5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Lst>
  <p:transition spd="slow">
    <p:fade/>
  </p:transition>
  <p:timing>
    <p:tnLst>
      <p:par>
        <p:cTn id="1" dur="indefinite" restart="never" nodeType="tmRoot"/>
      </p:par>
    </p:tnLst>
  </p:timing>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csax@mail.sdsu.edu" TargetMode="External"/><Relationship Id="rId2" Type="http://schemas.openxmlformats.org/officeDocument/2006/relationships/hyperlink" Target="mailto:kvandeburgt@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hyperlink" Target="http://whatcanyoudocampaign.org" TargetMode="External"/><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Person-Driven Planning</a:t>
            </a:r>
            <a:endParaRPr lang="en-US" dirty="0"/>
          </a:p>
        </p:txBody>
      </p:sp>
      <p:sp>
        <p:nvSpPr>
          <p:cNvPr id="3" name="Content Placeholder 2"/>
          <p:cNvSpPr>
            <a:spLocks noGrp="1"/>
          </p:cNvSpPr>
          <p:nvPr>
            <p:ph idx="1"/>
          </p:nvPr>
        </p:nvSpPr>
        <p:spPr>
          <a:xfrm>
            <a:off x="623681" y="2077580"/>
            <a:ext cx="7926374" cy="2764037"/>
          </a:xfrm>
        </p:spPr>
        <p:txBody>
          <a:bodyPr>
            <a:normAutofit fontScale="92500" lnSpcReduction="10000"/>
          </a:bodyPr>
          <a:lstStyle/>
          <a:p>
            <a:pPr marL="0" indent="0">
              <a:buNone/>
            </a:pPr>
            <a:endParaRPr lang="en-US" sz="2900" dirty="0" smtClean="0"/>
          </a:p>
          <a:p>
            <a:pPr marL="0" indent="0">
              <a:buNone/>
            </a:pPr>
            <a:r>
              <a:rPr lang="en-US" sz="2900" dirty="0" smtClean="0"/>
              <a:t>Take Charge: Leading the Transition to Adulthood</a:t>
            </a:r>
            <a:endParaRPr lang="en-US" sz="2600" dirty="0"/>
          </a:p>
          <a:p>
            <a:pPr marL="0" indent="0">
              <a:buNone/>
            </a:pPr>
            <a:r>
              <a:rPr lang="en-US" sz="2300" dirty="0"/>
              <a:t>Caren L. Sax, </a:t>
            </a:r>
            <a:r>
              <a:rPr lang="en-US" sz="2300" dirty="0" err="1"/>
              <a:t>Ed.D</a:t>
            </a:r>
            <a:r>
              <a:rPr lang="en-US" sz="2300" dirty="0"/>
              <a:t>., CRC, SDSU Interwork </a:t>
            </a:r>
            <a:r>
              <a:rPr lang="en-US" sz="2300" dirty="0" smtClean="0"/>
              <a:t>Institute</a:t>
            </a:r>
          </a:p>
          <a:p>
            <a:pPr marL="0" indent="0">
              <a:buNone/>
            </a:pPr>
            <a:endParaRPr lang="en-US" sz="1900" dirty="0" smtClean="0"/>
          </a:p>
          <a:p>
            <a:pPr marL="0" indent="0">
              <a:buNone/>
            </a:pPr>
            <a:r>
              <a:rPr lang="en-US" sz="1900" dirty="0" smtClean="0"/>
              <a:t>(</a:t>
            </a:r>
            <a:r>
              <a:rPr lang="en-US" sz="1900" dirty="0"/>
              <a:t>funded by CA State Council on Developmental Disabilities, Area Board 13)</a:t>
            </a:r>
          </a:p>
          <a:p>
            <a:pPr marL="0" indent="0">
              <a:buNone/>
            </a:pPr>
            <a:endParaRPr lang="en-US" sz="2300" dirty="0"/>
          </a:p>
          <a:p>
            <a:pPr marL="0" indent="0">
              <a:buNone/>
            </a:pPr>
            <a:endParaRPr lang="en-US" sz="2300" dirty="0" smtClean="0"/>
          </a:p>
          <a:p>
            <a:pPr marL="0" indent="0">
              <a:buNone/>
            </a:pPr>
            <a:endParaRPr lang="en-US" sz="2600"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val="4228404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880189" y="428841"/>
            <a:ext cx="4826144" cy="951589"/>
          </a:xfrm>
        </p:spPr>
        <p:txBody>
          <a:bodyPr>
            <a:noAutofit/>
          </a:bodyPr>
          <a:lstStyle/>
          <a:p>
            <a:pPr algn="ctr"/>
            <a:r>
              <a:rPr lang="en-US" sz="2800" dirty="0"/>
              <a:t>What it is </a:t>
            </a:r>
            <a:r>
              <a:rPr lang="en-US" sz="2800" dirty="0" smtClean="0"/>
              <a:t>&amp; </a:t>
            </a:r>
            <a:r>
              <a:rPr lang="en-US" sz="2800" dirty="0">
                <a:solidFill>
                  <a:srgbClr val="95B3D7"/>
                </a:solidFill>
              </a:rPr>
              <a:t>What it is not</a:t>
            </a:r>
            <a:r>
              <a:rPr lang="en-US" sz="2000" b="1" cap="small" dirty="0" smtClean="0">
                <a:solidFill>
                  <a:srgbClr val="95B3D7"/>
                </a:solidFill>
                <a:latin typeface="Constantia" pitchFamily="18" charset="0"/>
              </a:rPr>
              <a:t/>
            </a:r>
            <a:br>
              <a:rPr lang="en-US" sz="2000" b="1" cap="small" dirty="0" smtClean="0">
                <a:solidFill>
                  <a:srgbClr val="95B3D7"/>
                </a:solidFill>
                <a:latin typeface="Constantia" pitchFamily="18" charset="0"/>
              </a:rPr>
            </a:br>
            <a:endParaRPr lang="en-US" sz="2000" b="1" cap="small" dirty="0">
              <a:solidFill>
                <a:srgbClr val="95B3D7"/>
              </a:solidFill>
              <a:latin typeface="Constantia" pitchFamily="18" charset="0"/>
            </a:endParaRPr>
          </a:p>
        </p:txBody>
      </p:sp>
      <p:sp>
        <p:nvSpPr>
          <p:cNvPr id="5" name="Content Placeholder 4"/>
          <p:cNvSpPr>
            <a:spLocks noGrp="1"/>
          </p:cNvSpPr>
          <p:nvPr>
            <p:ph idx="1"/>
          </p:nvPr>
        </p:nvSpPr>
        <p:spPr>
          <a:xfrm>
            <a:off x="3978433" y="1356926"/>
            <a:ext cx="4826144" cy="3017983"/>
          </a:xfrm>
        </p:spPr>
        <p:txBody>
          <a:bodyPr anchor="t">
            <a:noAutofit/>
          </a:bodyPr>
          <a:lstStyle/>
          <a:p>
            <a:pPr>
              <a:lnSpc>
                <a:spcPct val="200000"/>
              </a:lnSpc>
              <a:spcBef>
                <a:spcPts val="0"/>
              </a:spcBef>
            </a:pPr>
            <a:r>
              <a:rPr lang="en-US" b="1" dirty="0" smtClean="0">
                <a:solidFill>
                  <a:schemeClr val="accent2">
                    <a:lumMod val="75000"/>
                  </a:schemeClr>
                </a:solidFill>
              </a:rPr>
              <a:t>Deficiencies</a:t>
            </a:r>
            <a:endParaRPr lang="en-US" dirty="0" smtClean="0">
              <a:solidFill>
                <a:schemeClr val="accent2">
                  <a:lumMod val="75000"/>
                </a:schemeClr>
              </a:solidFill>
            </a:endParaRPr>
          </a:p>
          <a:p>
            <a:pPr>
              <a:lnSpc>
                <a:spcPct val="200000"/>
              </a:lnSpc>
              <a:spcBef>
                <a:spcPts val="0"/>
              </a:spcBef>
            </a:pPr>
            <a:r>
              <a:rPr lang="en-US" b="1" dirty="0" smtClean="0">
                <a:solidFill>
                  <a:schemeClr val="accent2">
                    <a:lumMod val="75000"/>
                  </a:schemeClr>
                </a:solidFill>
              </a:rPr>
              <a:t>Fitting into existing slots</a:t>
            </a:r>
            <a:endParaRPr lang="en-US" dirty="0" smtClean="0">
              <a:solidFill>
                <a:schemeClr val="accent2">
                  <a:lumMod val="75000"/>
                </a:schemeClr>
              </a:solidFill>
            </a:endParaRPr>
          </a:p>
          <a:p>
            <a:pPr>
              <a:lnSpc>
                <a:spcPct val="200000"/>
              </a:lnSpc>
              <a:spcBef>
                <a:spcPts val="0"/>
              </a:spcBef>
            </a:pPr>
            <a:r>
              <a:rPr lang="en-US" b="1" dirty="0" smtClean="0">
                <a:solidFill>
                  <a:schemeClr val="accent2">
                    <a:lumMod val="75000"/>
                  </a:schemeClr>
                </a:solidFill>
              </a:rPr>
              <a:t>Controlling</a:t>
            </a:r>
            <a:r>
              <a:rPr lang="en-US" dirty="0" smtClean="0">
                <a:solidFill>
                  <a:schemeClr val="accent2">
                    <a:lumMod val="75000"/>
                  </a:schemeClr>
                </a:solidFill>
              </a:rPr>
              <a:t> </a:t>
            </a:r>
            <a:r>
              <a:rPr lang="en-US" b="1" dirty="0" smtClean="0">
                <a:solidFill>
                  <a:schemeClr val="accent2">
                    <a:lumMod val="75000"/>
                  </a:schemeClr>
                </a:solidFill>
              </a:rPr>
              <a:t>the person</a:t>
            </a:r>
          </a:p>
          <a:p>
            <a:pPr>
              <a:lnSpc>
                <a:spcPct val="200000"/>
              </a:lnSpc>
              <a:spcBef>
                <a:spcPts val="0"/>
              </a:spcBef>
            </a:pPr>
            <a:r>
              <a:rPr lang="en-US" b="1" dirty="0" smtClean="0">
                <a:solidFill>
                  <a:schemeClr val="accent2">
                    <a:lumMod val="75000"/>
                  </a:schemeClr>
                </a:solidFill>
              </a:rPr>
              <a:t>Filling out forms</a:t>
            </a:r>
          </a:p>
          <a:p>
            <a:pPr>
              <a:lnSpc>
                <a:spcPct val="200000"/>
              </a:lnSpc>
              <a:spcBef>
                <a:spcPts val="0"/>
              </a:spcBef>
            </a:pPr>
            <a:r>
              <a:rPr lang="en-US" b="1" dirty="0" smtClean="0">
                <a:solidFill>
                  <a:schemeClr val="accent2">
                    <a:lumMod val="75000"/>
                  </a:schemeClr>
                </a:solidFill>
              </a:rPr>
              <a:t>Compliance</a:t>
            </a:r>
          </a:p>
        </p:txBody>
      </p:sp>
      <p:graphicFrame>
        <p:nvGraphicFramePr>
          <p:cNvPr id="14" name="Diagram 13"/>
          <p:cNvGraphicFramePr/>
          <p:nvPr>
            <p:extLst>
              <p:ext uri="{D42A27DB-BD31-4B8C-83A1-F6EECF244321}">
                <p14:modId xmlns:p14="http://schemas.microsoft.com/office/powerpoint/2010/main" val="4020822270"/>
              </p:ext>
            </p:extLst>
          </p:nvPr>
        </p:nvGraphicFramePr>
        <p:xfrm>
          <a:off x="238938" y="1695647"/>
          <a:ext cx="3446461" cy="2907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539648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graphicEl>
                                              <a:dgm id="{E7F8F831-B863-40F8-968C-AF213742AE3D}"/>
                                            </p:graphicEl>
                                          </p:spTgt>
                                        </p:tgtEl>
                                        <p:attrNameLst>
                                          <p:attrName>style.visibility</p:attrName>
                                        </p:attrNameLst>
                                      </p:cBhvr>
                                      <p:to>
                                        <p:strVal val="visible"/>
                                      </p:to>
                                    </p:set>
                                    <p:animEffect transition="in" filter="fade">
                                      <p:cBhvr>
                                        <p:cTn id="7" dur="1000"/>
                                        <p:tgtEl>
                                          <p:spTgt spid="14">
                                            <p:graphicEl>
                                              <a:dgm id="{E7F8F831-B863-40F8-968C-AF213742AE3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graphicEl>
                                              <a:dgm id="{DD01F211-240B-4D8B-91B4-B2A0F2859DE9}"/>
                                            </p:graphicEl>
                                          </p:spTgt>
                                        </p:tgtEl>
                                        <p:attrNameLst>
                                          <p:attrName>style.visibility</p:attrName>
                                        </p:attrNameLst>
                                      </p:cBhvr>
                                      <p:to>
                                        <p:strVal val="visible"/>
                                      </p:to>
                                    </p:set>
                                    <p:animEffect transition="in" filter="fade">
                                      <p:cBhvr>
                                        <p:cTn id="11" dur="1000"/>
                                        <p:tgtEl>
                                          <p:spTgt spid="14">
                                            <p:graphicEl>
                                              <a:dgm id="{DD01F211-240B-4D8B-91B4-B2A0F2859DE9}"/>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4">
                                            <p:graphicEl>
                                              <a:dgm id="{5B7FF893-2DE6-429E-B70E-3DA9EC62D86E}"/>
                                            </p:graphicEl>
                                          </p:spTgt>
                                        </p:tgtEl>
                                        <p:attrNameLst>
                                          <p:attrName>style.visibility</p:attrName>
                                        </p:attrNameLst>
                                      </p:cBhvr>
                                      <p:to>
                                        <p:strVal val="visible"/>
                                      </p:to>
                                    </p:set>
                                    <p:animEffect transition="in" filter="fade">
                                      <p:cBhvr>
                                        <p:cTn id="15" dur="1000"/>
                                        <p:tgtEl>
                                          <p:spTgt spid="14">
                                            <p:graphicEl>
                                              <a:dgm id="{5B7FF893-2DE6-429E-B70E-3DA9EC62D8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54" y="1386979"/>
            <a:ext cx="3008313" cy="3306619"/>
          </a:xfrm>
        </p:spPr>
        <p:txBody>
          <a:bodyPr/>
          <a:lstStyle/>
          <a:p>
            <a:r>
              <a:rPr lang="en-US" sz="2800" dirty="0" smtClean="0"/>
              <a:t>“It was really different from a 2-hour meeting where everyone else made decisions about my life!” </a:t>
            </a:r>
            <a:r>
              <a:rPr lang="en-US" dirty="0" smtClean="0"/>
              <a:t/>
            </a:r>
            <a:br>
              <a:rPr lang="en-US" dirty="0" smtClean="0"/>
            </a:br>
            <a:r>
              <a:rPr lang="en-US" dirty="0"/>
              <a:t>	</a:t>
            </a:r>
            <a:r>
              <a:rPr lang="en-US" dirty="0" smtClean="0"/>
              <a:t>	~ J</a:t>
            </a:r>
            <a:endParaRPr lang="en-US" dirty="0"/>
          </a:p>
        </p:txBody>
      </p:sp>
      <p:pic>
        <p:nvPicPr>
          <p:cNvPr id="5" name="Content Placeholder 4" descr="IMG_6975.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84981586"/>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26" y="170795"/>
            <a:ext cx="4837112" cy="511175"/>
          </a:xfrm>
        </p:spPr>
        <p:txBody>
          <a:bodyPr>
            <a:normAutofit fontScale="90000"/>
          </a:bodyPr>
          <a:lstStyle/>
          <a:p>
            <a:pPr algn="r"/>
            <a:r>
              <a:rPr lang="en-US" sz="2500" b="1" cap="small" dirty="0" smtClean="0">
                <a:latin typeface="Constantia" pitchFamily="18" charset="0"/>
              </a:rPr>
              <a:t>It Takes a Change of Perspective</a:t>
            </a:r>
            <a:endParaRPr lang="en-US" sz="2500" b="1" cap="small" dirty="0">
              <a:latin typeface="Constantia" pitchFamily="18" charset="0"/>
            </a:endParaRPr>
          </a:p>
        </p:txBody>
      </p:sp>
      <p:grpSp>
        <p:nvGrpSpPr>
          <p:cNvPr id="6" name="Group 5"/>
          <p:cNvGrpSpPr/>
          <p:nvPr/>
        </p:nvGrpSpPr>
        <p:grpSpPr>
          <a:xfrm rot="16200000">
            <a:off x="3095870" y="4613197"/>
            <a:ext cx="7740503" cy="673402"/>
            <a:chOff x="1864355" y="3189768"/>
            <a:chExt cx="7740503" cy="673402"/>
          </a:xfrm>
        </p:grpSpPr>
        <p:sp>
          <p:nvSpPr>
            <p:cNvPr id="7" name="Chevron 6"/>
            <p:cNvSpPr/>
            <p:nvPr/>
          </p:nvSpPr>
          <p:spPr>
            <a:xfrm>
              <a:off x="2340529" y="3189768"/>
              <a:ext cx="7250039" cy="19002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864355" y="3673149"/>
              <a:ext cx="7740502" cy="190021"/>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2096057" y="3431460"/>
              <a:ext cx="7508801" cy="190021"/>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Rectangle 2"/>
          <p:cNvSpPr/>
          <p:nvPr/>
        </p:nvSpPr>
        <p:spPr>
          <a:xfrm>
            <a:off x="981383" y="1050082"/>
            <a:ext cx="5333999" cy="3477875"/>
          </a:xfrm>
          <a:prstGeom prst="rect">
            <a:avLst/>
          </a:prstGeom>
        </p:spPr>
        <p:txBody>
          <a:bodyPr wrap="square">
            <a:spAutoFit/>
          </a:bodyPr>
          <a:lstStyle/>
          <a:p>
            <a:r>
              <a:rPr lang="en-US" sz="2000" dirty="0">
                <a:solidFill>
                  <a:srgbClr val="AA7716"/>
                </a:solidFill>
              </a:rPr>
              <a:t>What could you do differently to learn about </a:t>
            </a:r>
            <a:r>
              <a:rPr lang="en-US" sz="2000" dirty="0" smtClean="0">
                <a:solidFill>
                  <a:srgbClr val="AA7716"/>
                </a:solidFill>
              </a:rPr>
              <a:t>your child/student who </a:t>
            </a:r>
            <a:r>
              <a:rPr lang="en-US" sz="2000" dirty="0">
                <a:solidFill>
                  <a:srgbClr val="AA7716"/>
                </a:solidFill>
              </a:rPr>
              <a:t>is the focus of a </a:t>
            </a:r>
            <a:r>
              <a:rPr lang="en-US" sz="2000" dirty="0" smtClean="0">
                <a:solidFill>
                  <a:srgbClr val="AA7716"/>
                </a:solidFill>
              </a:rPr>
              <a:t>Plan?</a:t>
            </a:r>
            <a:r>
              <a:rPr lang="en-US" sz="2000" dirty="0">
                <a:solidFill>
                  <a:srgbClr val="AA7716"/>
                </a:solidFill>
              </a:rPr>
              <a:t/>
            </a:r>
            <a:br>
              <a:rPr lang="en-US" sz="2000" dirty="0">
                <a:solidFill>
                  <a:srgbClr val="AA7716"/>
                </a:solidFill>
              </a:rPr>
            </a:br>
            <a:r>
              <a:rPr lang="en-US" sz="2000" dirty="0">
                <a:solidFill>
                  <a:srgbClr val="AA7716"/>
                </a:solidFill>
              </a:rPr>
              <a:t/>
            </a:r>
            <a:br>
              <a:rPr lang="en-US" sz="2000" dirty="0">
                <a:solidFill>
                  <a:srgbClr val="AA7716"/>
                </a:solidFill>
              </a:rPr>
            </a:br>
            <a:r>
              <a:rPr lang="en-US" sz="2000" dirty="0">
                <a:solidFill>
                  <a:srgbClr val="AA7716"/>
                </a:solidFill>
              </a:rPr>
              <a:t>What could you do differently to listen to the </a:t>
            </a:r>
            <a:r>
              <a:rPr lang="en-US" sz="2000" dirty="0" smtClean="0">
                <a:solidFill>
                  <a:srgbClr val="AA7716"/>
                </a:solidFill>
              </a:rPr>
              <a:t>family/professionals?</a:t>
            </a:r>
            <a:r>
              <a:rPr lang="en-US" sz="2000" dirty="0">
                <a:solidFill>
                  <a:srgbClr val="AA7716"/>
                </a:solidFill>
              </a:rPr>
              <a:t/>
            </a:r>
            <a:br>
              <a:rPr lang="en-US" sz="2000" dirty="0">
                <a:solidFill>
                  <a:srgbClr val="AA7716"/>
                </a:solidFill>
              </a:rPr>
            </a:br>
            <a:r>
              <a:rPr lang="en-US" sz="2000" dirty="0">
                <a:solidFill>
                  <a:srgbClr val="AA7716"/>
                </a:solidFill>
              </a:rPr>
              <a:t/>
            </a:r>
            <a:br>
              <a:rPr lang="en-US" sz="2000" dirty="0">
                <a:solidFill>
                  <a:srgbClr val="AA7716"/>
                </a:solidFill>
              </a:rPr>
            </a:br>
            <a:r>
              <a:rPr lang="en-US" sz="2000" dirty="0">
                <a:solidFill>
                  <a:srgbClr val="AA7716"/>
                </a:solidFill>
              </a:rPr>
              <a:t>What could you do differently to explore possibilities in the community?</a:t>
            </a:r>
            <a:br>
              <a:rPr lang="en-US" sz="2000" dirty="0">
                <a:solidFill>
                  <a:srgbClr val="AA7716"/>
                </a:solidFill>
              </a:rPr>
            </a:br>
            <a:r>
              <a:rPr lang="en-US" sz="2000" dirty="0">
                <a:solidFill>
                  <a:srgbClr val="AA7716"/>
                </a:solidFill>
              </a:rPr>
              <a:t/>
            </a:r>
            <a:br>
              <a:rPr lang="en-US" sz="2000" dirty="0">
                <a:solidFill>
                  <a:srgbClr val="AA7716"/>
                </a:solidFill>
              </a:rPr>
            </a:br>
            <a:r>
              <a:rPr lang="en-US" sz="2000" dirty="0">
                <a:solidFill>
                  <a:srgbClr val="AA7716"/>
                </a:solidFill>
              </a:rPr>
              <a:t>What could you do differently to create options within the system?</a:t>
            </a:r>
          </a:p>
        </p:txBody>
      </p:sp>
    </p:spTree>
    <p:extLst>
      <p:ext uri="{BB962C8B-B14F-4D97-AF65-F5344CB8AC3E}">
        <p14:creationId xmlns:p14="http://schemas.microsoft.com/office/powerpoint/2010/main" val="752605086"/>
      </p:ext>
    </p:extLst>
  </p:cSld>
  <p:clrMapOvr>
    <a:masterClrMapping/>
  </p:clrMapOvr>
  <p:transition spd="slow">
    <p:push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SPECIAL-NEEDS-CHILDREN-570.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509" y="113387"/>
            <a:ext cx="8096501" cy="4898301"/>
          </a:xfrm>
          <a:prstGeom prst="rect">
            <a:avLst/>
          </a:prstGeom>
        </p:spPr>
      </p:pic>
    </p:spTree>
    <p:extLst>
      <p:ext uri="{BB962C8B-B14F-4D97-AF65-F5344CB8AC3E}">
        <p14:creationId xmlns:p14="http://schemas.microsoft.com/office/powerpoint/2010/main" val="156968766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04107"/>
            <a:ext cx="7467600" cy="857250"/>
          </a:xfrm>
        </p:spPr>
        <p:txBody>
          <a:bodyPr/>
          <a:lstStyle/>
          <a:p>
            <a:pPr algn="ctr"/>
            <a:r>
              <a:rPr lang="en-US" sz="4000" dirty="0" smtClean="0"/>
              <a:t>The Flow of the Plan</a:t>
            </a:r>
            <a:endParaRPr lang="en-US" sz="4000" dirty="0"/>
          </a:p>
        </p:txBody>
      </p:sp>
      <p:sp>
        <p:nvSpPr>
          <p:cNvPr id="7" name="Cloud 6"/>
          <p:cNvSpPr/>
          <p:nvPr/>
        </p:nvSpPr>
        <p:spPr>
          <a:xfrm>
            <a:off x="669637" y="692729"/>
            <a:ext cx="2505365" cy="1593273"/>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Celebrate the little things; what are we learning? What’s next?</a:t>
            </a:r>
            <a:endParaRPr lang="en-US" dirty="0"/>
          </a:p>
        </p:txBody>
      </p:sp>
      <p:sp>
        <p:nvSpPr>
          <p:cNvPr id="8" name="Cloud 7"/>
          <p:cNvSpPr/>
          <p:nvPr/>
        </p:nvSpPr>
        <p:spPr>
          <a:xfrm>
            <a:off x="519545" y="2436101"/>
            <a:ext cx="1899653" cy="1385453"/>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Action plan – who will do what?</a:t>
            </a:r>
            <a:endParaRPr lang="en-US" dirty="0"/>
          </a:p>
        </p:txBody>
      </p:sp>
      <p:sp>
        <p:nvSpPr>
          <p:cNvPr id="9" name="Cloud 8"/>
          <p:cNvSpPr/>
          <p:nvPr/>
        </p:nvSpPr>
        <p:spPr>
          <a:xfrm>
            <a:off x="1952340" y="3671199"/>
            <a:ext cx="1965610" cy="117789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What does </a:t>
            </a:r>
            <a:r>
              <a:rPr lang="en-US" dirty="0" err="1" smtClean="0"/>
              <a:t>s</a:t>
            </a:r>
            <a:r>
              <a:rPr lang="en-US" dirty="0" smtClean="0"/>
              <a:t>/he want, need?</a:t>
            </a:r>
            <a:endParaRPr lang="en-US" dirty="0"/>
          </a:p>
        </p:txBody>
      </p:sp>
      <p:sp>
        <p:nvSpPr>
          <p:cNvPr id="10" name="Cloud 9"/>
          <p:cNvSpPr/>
          <p:nvPr/>
        </p:nvSpPr>
        <p:spPr>
          <a:xfrm>
            <a:off x="4144830" y="3509828"/>
            <a:ext cx="2309091" cy="1535545"/>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Strengths, interests, choice, preferences</a:t>
            </a:r>
            <a:endParaRPr lang="en-US" dirty="0"/>
          </a:p>
        </p:txBody>
      </p:sp>
      <p:sp>
        <p:nvSpPr>
          <p:cNvPr id="11" name="Cloud 10"/>
          <p:cNvSpPr/>
          <p:nvPr/>
        </p:nvSpPr>
        <p:spPr>
          <a:xfrm>
            <a:off x="6176818" y="2459185"/>
            <a:ext cx="2182092" cy="13970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Nightmares,</a:t>
            </a:r>
          </a:p>
          <a:p>
            <a:pPr algn="ctr"/>
            <a:r>
              <a:rPr lang="en-US" dirty="0" smtClean="0"/>
              <a:t>things that may get in the way</a:t>
            </a:r>
            <a:endParaRPr lang="en-US" dirty="0"/>
          </a:p>
        </p:txBody>
      </p:sp>
      <p:sp>
        <p:nvSpPr>
          <p:cNvPr id="12" name="Cloud 11"/>
          <p:cNvSpPr/>
          <p:nvPr/>
        </p:nvSpPr>
        <p:spPr>
          <a:xfrm>
            <a:off x="5761202" y="1027555"/>
            <a:ext cx="2094345" cy="1236451"/>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Dreams, visions for the future</a:t>
            </a:r>
            <a:endParaRPr lang="en-US" dirty="0"/>
          </a:p>
        </p:txBody>
      </p:sp>
      <p:sp>
        <p:nvSpPr>
          <p:cNvPr id="13" name="Cloud 12"/>
          <p:cNvSpPr/>
          <p:nvPr/>
        </p:nvSpPr>
        <p:spPr>
          <a:xfrm>
            <a:off x="3371273" y="496454"/>
            <a:ext cx="2327356" cy="1332945"/>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Gathering history; how did we get here?</a:t>
            </a:r>
            <a:endParaRPr lang="en-US" dirty="0"/>
          </a:p>
        </p:txBody>
      </p:sp>
      <p:sp>
        <p:nvSpPr>
          <p:cNvPr id="14" name="Curved Left Arrow 13"/>
          <p:cNvSpPr/>
          <p:nvPr/>
        </p:nvSpPr>
        <p:spPr>
          <a:xfrm>
            <a:off x="4478986" y="2191566"/>
            <a:ext cx="1247307" cy="1355093"/>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Curved Left Arrow 15"/>
          <p:cNvSpPr/>
          <p:nvPr/>
        </p:nvSpPr>
        <p:spPr>
          <a:xfrm rot="9802447">
            <a:off x="2578957" y="2086053"/>
            <a:ext cx="1247307" cy="1355093"/>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3696722" y="2517183"/>
            <a:ext cx="788798" cy="400110"/>
          </a:xfrm>
          <a:prstGeom prst="rect">
            <a:avLst/>
          </a:prstGeom>
          <a:noFill/>
        </p:spPr>
        <p:txBody>
          <a:bodyPr wrap="none" rtlCol="0">
            <a:spAutoFit/>
          </a:bodyPr>
          <a:lstStyle/>
          <a:p>
            <a:r>
              <a:rPr lang="en-US" sz="2000" dirty="0" smtClean="0"/>
              <a:t>MAP</a:t>
            </a:r>
            <a:endParaRPr lang="en-US" sz="2000" dirty="0"/>
          </a:p>
        </p:txBody>
      </p:sp>
    </p:spTree>
    <p:extLst>
      <p:ext uri="{BB962C8B-B14F-4D97-AF65-F5344CB8AC3E}">
        <p14:creationId xmlns:p14="http://schemas.microsoft.com/office/powerpoint/2010/main" val="114860937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H.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0230" y="355770"/>
            <a:ext cx="6701726" cy="4436232"/>
          </a:xfrm>
          <a:prstGeom prst="rect">
            <a:avLst/>
          </a:prstGeom>
        </p:spPr>
      </p:pic>
    </p:spTree>
    <p:extLst>
      <p:ext uri="{BB962C8B-B14F-4D97-AF65-F5344CB8AC3E}">
        <p14:creationId xmlns:p14="http://schemas.microsoft.com/office/powerpoint/2010/main" val="229280109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we’ve done so far . . .</a:t>
            </a:r>
            <a:endParaRPr lang="en-US" dirty="0"/>
          </a:p>
        </p:txBody>
      </p:sp>
      <p:sp>
        <p:nvSpPr>
          <p:cNvPr id="5" name="Content Placeholder 4"/>
          <p:cNvSpPr>
            <a:spLocks noGrp="1"/>
          </p:cNvSpPr>
          <p:nvPr>
            <p:ph idx="1"/>
          </p:nvPr>
        </p:nvSpPr>
        <p:spPr/>
        <p:txBody>
          <a:bodyPr>
            <a:normAutofit fontScale="92500"/>
          </a:bodyPr>
          <a:lstStyle/>
          <a:p>
            <a:r>
              <a:rPr lang="en-US" dirty="0" smtClean="0"/>
              <a:t>Introduced the concept and strategies to RCP graduate students</a:t>
            </a:r>
          </a:p>
          <a:p>
            <a:r>
              <a:rPr lang="en-US" dirty="0" smtClean="0"/>
              <a:t>Provided training to those interested in committing to project</a:t>
            </a:r>
          </a:p>
          <a:p>
            <a:r>
              <a:rPr lang="en-US" dirty="0" smtClean="0"/>
              <a:t>Presented information/recruited families</a:t>
            </a:r>
          </a:p>
          <a:p>
            <a:r>
              <a:rPr lang="en-US" dirty="0" smtClean="0"/>
              <a:t>Facilitated pre-meetings and meetings designed to be “person-driven”</a:t>
            </a:r>
            <a:endParaRPr lang="en-US" dirty="0"/>
          </a:p>
        </p:txBody>
      </p:sp>
    </p:spTree>
    <p:extLst>
      <p:ext uri="{BB962C8B-B14F-4D97-AF65-F5344CB8AC3E}">
        <p14:creationId xmlns:p14="http://schemas.microsoft.com/office/powerpoint/2010/main" val="2394985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756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8849" y="0"/>
            <a:ext cx="5143500" cy="5143500"/>
          </a:xfrm>
          <a:prstGeom prst="rect">
            <a:avLst/>
          </a:prstGeom>
        </p:spPr>
      </p:pic>
      <p:sp>
        <p:nvSpPr>
          <p:cNvPr id="6" name="TextBox 5"/>
          <p:cNvSpPr txBox="1"/>
          <p:nvPr/>
        </p:nvSpPr>
        <p:spPr>
          <a:xfrm>
            <a:off x="196399" y="1599124"/>
            <a:ext cx="3472450" cy="2862322"/>
          </a:xfrm>
          <a:prstGeom prst="rect">
            <a:avLst/>
          </a:prstGeom>
          <a:noFill/>
        </p:spPr>
        <p:txBody>
          <a:bodyPr wrap="none" rtlCol="0">
            <a:spAutoFit/>
          </a:bodyPr>
          <a:lstStyle/>
          <a:p>
            <a:r>
              <a:rPr lang="en-US" sz="3600" dirty="0" smtClean="0"/>
              <a:t>LUKE’S </a:t>
            </a:r>
          </a:p>
          <a:p>
            <a:r>
              <a:rPr lang="en-US" sz="3600" dirty="0" smtClean="0"/>
              <a:t>ADVENTURES</a:t>
            </a:r>
          </a:p>
          <a:p>
            <a:endParaRPr lang="en-US" sz="3600" dirty="0"/>
          </a:p>
          <a:p>
            <a:r>
              <a:rPr lang="en-US" sz="3600" dirty="0" smtClean="0"/>
              <a:t>PATH &amp; </a:t>
            </a:r>
          </a:p>
          <a:p>
            <a:r>
              <a:rPr lang="en-US" sz="3600" dirty="0" smtClean="0"/>
              <a:t>HISTORY</a:t>
            </a:r>
            <a:endParaRPr lang="en-US" sz="3600" dirty="0"/>
          </a:p>
        </p:txBody>
      </p:sp>
    </p:spTree>
    <p:extLst>
      <p:ext uri="{BB962C8B-B14F-4D97-AF65-F5344CB8AC3E}">
        <p14:creationId xmlns:p14="http://schemas.microsoft.com/office/powerpoint/2010/main" val="256187139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756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842" y="0"/>
            <a:ext cx="6997269" cy="5143500"/>
          </a:xfrm>
          <a:prstGeom prst="rect">
            <a:avLst/>
          </a:prstGeom>
        </p:spPr>
      </p:pic>
      <p:sp>
        <p:nvSpPr>
          <p:cNvPr id="3" name="TextBox 2"/>
          <p:cNvSpPr txBox="1"/>
          <p:nvPr/>
        </p:nvSpPr>
        <p:spPr>
          <a:xfrm>
            <a:off x="7266758" y="1423983"/>
            <a:ext cx="1702123" cy="461665"/>
          </a:xfrm>
          <a:prstGeom prst="rect">
            <a:avLst/>
          </a:prstGeom>
          <a:noFill/>
        </p:spPr>
        <p:txBody>
          <a:bodyPr wrap="square" rtlCol="0">
            <a:spAutoFit/>
          </a:bodyPr>
          <a:lstStyle/>
          <a:p>
            <a:r>
              <a:rPr lang="en-US" sz="2400" dirty="0" smtClean="0"/>
              <a:t>DREAMS</a:t>
            </a:r>
            <a:endParaRPr lang="en-US" sz="2400" dirty="0"/>
          </a:p>
        </p:txBody>
      </p:sp>
    </p:spTree>
    <p:extLst>
      <p:ext uri="{BB962C8B-B14F-4D97-AF65-F5344CB8AC3E}">
        <p14:creationId xmlns:p14="http://schemas.microsoft.com/office/powerpoint/2010/main" val="317939956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757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4" y="78566"/>
            <a:ext cx="9113916" cy="5050167"/>
          </a:xfrm>
          <a:prstGeom prst="rect">
            <a:avLst/>
          </a:prstGeom>
        </p:spPr>
      </p:pic>
    </p:spTree>
    <p:extLst>
      <p:ext uri="{BB962C8B-B14F-4D97-AF65-F5344CB8AC3E}">
        <p14:creationId xmlns:p14="http://schemas.microsoft.com/office/powerpoint/2010/main" val="3472638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Top 10 Responses to: Do you do Person Centered Planning? </a:t>
            </a:r>
            <a:endParaRPr lang="en-US" dirty="0"/>
          </a:p>
        </p:txBody>
      </p:sp>
      <p:pic>
        <p:nvPicPr>
          <p:cNvPr id="5" name="Picture Placeholder 4" descr="IMG_6968.JPG"/>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rcRect/>
          <a:stretch>
            <a:fillRect/>
          </a:stretch>
        </p:blipFill>
        <p:spPr>
          <a:xfrm>
            <a:off x="1485492" y="1519338"/>
            <a:ext cx="6202782" cy="3488548"/>
          </a:xfrm>
        </p:spPr>
      </p:pic>
    </p:spTree>
    <p:extLst>
      <p:ext uri="{BB962C8B-B14F-4D97-AF65-F5344CB8AC3E}">
        <p14:creationId xmlns:p14="http://schemas.microsoft.com/office/powerpoint/2010/main" val="2298026787"/>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SHORT TERM</a:t>
            </a:r>
            <a:endParaRPr lang="en-US" dirty="0"/>
          </a:p>
        </p:txBody>
      </p:sp>
      <p:sp>
        <p:nvSpPr>
          <p:cNvPr id="9" name="Content Placeholder 8"/>
          <p:cNvSpPr>
            <a:spLocks noGrp="1"/>
          </p:cNvSpPr>
          <p:nvPr>
            <p:ph sz="half" idx="13"/>
          </p:nvPr>
        </p:nvSpPr>
        <p:spPr>
          <a:xfrm>
            <a:off x="6232388" y="2341647"/>
            <a:ext cx="2736040" cy="2126692"/>
          </a:xfrm>
        </p:spPr>
        <p:txBody>
          <a:bodyPr>
            <a:normAutofit lnSpcReduction="10000"/>
          </a:bodyPr>
          <a:lstStyle/>
          <a:p>
            <a:r>
              <a:rPr lang="en-US" dirty="0" smtClean="0"/>
              <a:t>Plan was specific to his needs</a:t>
            </a:r>
          </a:p>
          <a:p>
            <a:r>
              <a:rPr lang="en-US" dirty="0" smtClean="0"/>
              <a:t>Helped to introduce, provide context for support person</a:t>
            </a:r>
          </a:p>
          <a:p>
            <a:r>
              <a:rPr lang="en-US" dirty="0" smtClean="0"/>
              <a:t>Immediate steps</a:t>
            </a:r>
            <a:endParaRPr lang="en-US" dirty="0"/>
          </a:p>
        </p:txBody>
      </p:sp>
      <p:pic>
        <p:nvPicPr>
          <p:cNvPr id="3" name="Picture 2" descr="Luke's path 11-16-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866" y="1116115"/>
            <a:ext cx="5774124" cy="3952769"/>
          </a:xfrm>
          <a:prstGeom prst="rect">
            <a:avLst/>
          </a:prstGeom>
        </p:spPr>
      </p:pic>
    </p:spTree>
    <p:extLst>
      <p:ext uri="{BB962C8B-B14F-4D97-AF65-F5344CB8AC3E}">
        <p14:creationId xmlns:p14="http://schemas.microsoft.com/office/powerpoint/2010/main" val="737873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ikkiPlan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80213" y="258856"/>
            <a:ext cx="5163788" cy="3276534"/>
          </a:xfrm>
          <a:prstGeom prst="rect">
            <a:avLst/>
          </a:prstGeom>
        </p:spPr>
      </p:pic>
      <p:pic>
        <p:nvPicPr>
          <p:cNvPr id="4" name="Picture 3" descr="Nikki'sPla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2349289"/>
            <a:ext cx="4150306" cy="2666114"/>
          </a:xfrm>
          <a:prstGeom prst="rect">
            <a:avLst/>
          </a:prstGeom>
        </p:spPr>
      </p:pic>
      <p:sp>
        <p:nvSpPr>
          <p:cNvPr id="5" name="TextBox 4"/>
          <p:cNvSpPr txBox="1"/>
          <p:nvPr/>
        </p:nvSpPr>
        <p:spPr>
          <a:xfrm>
            <a:off x="209493" y="258860"/>
            <a:ext cx="2978626" cy="830997"/>
          </a:xfrm>
          <a:prstGeom prst="rect">
            <a:avLst/>
          </a:prstGeom>
          <a:noFill/>
        </p:spPr>
        <p:txBody>
          <a:bodyPr wrap="square" rtlCol="0">
            <a:spAutoFit/>
          </a:bodyPr>
          <a:lstStyle/>
          <a:p>
            <a:r>
              <a:rPr lang="en-US" sz="2400" dirty="0" smtClean="0">
                <a:solidFill>
                  <a:schemeClr val="bg1"/>
                </a:solidFill>
              </a:rPr>
              <a:t>Nikki’s Awesome Meeting</a:t>
            </a:r>
            <a:endParaRPr lang="en-US" sz="2400" dirty="0">
              <a:solidFill>
                <a:schemeClr val="bg1"/>
              </a:solidFill>
            </a:endParaRPr>
          </a:p>
        </p:txBody>
      </p:sp>
    </p:spTree>
    <p:extLst>
      <p:ext uri="{BB962C8B-B14F-4D97-AF65-F5344CB8AC3E}">
        <p14:creationId xmlns:p14="http://schemas.microsoft.com/office/powerpoint/2010/main" val="2013035017"/>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the non-artists among us:</a:t>
            </a:r>
            <a:endParaRPr lang="en-US" dirty="0"/>
          </a:p>
        </p:txBody>
      </p:sp>
      <p:sp>
        <p:nvSpPr>
          <p:cNvPr id="3" name="Content Placeholder 2"/>
          <p:cNvSpPr>
            <a:spLocks noGrp="1"/>
          </p:cNvSpPr>
          <p:nvPr>
            <p:ph idx="1"/>
          </p:nvPr>
        </p:nvSpPr>
        <p:spPr/>
        <p:txBody>
          <a:bodyPr>
            <a:normAutofit fontScale="92500"/>
          </a:bodyPr>
          <a:lstStyle/>
          <a:p>
            <a:r>
              <a:rPr lang="en-US" sz="3600" dirty="0" smtClean="0"/>
              <a:t>Using a template, customized by student, recording directly on computer and shown via a projector; accessing Google Drive, images, photos, etc.</a:t>
            </a:r>
            <a:endParaRPr lang="en-US" sz="3600" dirty="0"/>
          </a:p>
        </p:txBody>
      </p:sp>
    </p:spTree>
    <p:extLst>
      <p:ext uri="{BB962C8B-B14F-4D97-AF65-F5344CB8AC3E}">
        <p14:creationId xmlns:p14="http://schemas.microsoft.com/office/powerpoint/2010/main" val="1623325642"/>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ctrTitle" idx="4294967295"/>
          </p:nvPr>
        </p:nvSpPr>
        <p:spPr>
          <a:xfrm>
            <a:off x="1288802" y="-187993"/>
            <a:ext cx="7050087" cy="1600408"/>
          </a:xfrm>
          <a:prstGeom prst="rect">
            <a:avLst/>
          </a:prstGeom>
        </p:spPr>
        <p:txBody>
          <a:bodyPr lIns="91425" tIns="91425" rIns="91425" bIns="91425" anchor="b" anchorCtr="0">
            <a:spAutoFit/>
          </a:bodyPr>
          <a:lstStyle/>
          <a:p>
            <a:pPr lvl="0" algn="ctr" rtl="0">
              <a:buNone/>
            </a:pPr>
            <a:r>
              <a:rPr lang="en-US" dirty="0" smtClean="0"/>
              <a:t>***</a:t>
            </a:r>
            <a:r>
              <a:rPr lang="en" dirty="0" smtClean="0"/>
              <a:t>'s </a:t>
            </a:r>
            <a:r>
              <a:rPr lang="en" dirty="0"/>
              <a:t>Future </a:t>
            </a:r>
          </a:p>
          <a:p>
            <a:pPr algn="ctr">
              <a:buNone/>
            </a:pPr>
            <a:r>
              <a:rPr lang="en" dirty="0">
                <a:solidFill>
                  <a:schemeClr val="tx1"/>
                </a:solidFill>
              </a:rPr>
              <a:t>Planning Meeting</a:t>
            </a:r>
          </a:p>
        </p:txBody>
      </p:sp>
      <p:sp>
        <p:nvSpPr>
          <p:cNvPr id="42" name="Shape 42"/>
          <p:cNvSpPr/>
          <p:nvPr/>
        </p:nvSpPr>
        <p:spPr>
          <a:xfrm>
            <a:off x="3356532" y="3118132"/>
            <a:ext cx="2176686" cy="1837400"/>
          </a:xfrm>
          <a:prstGeom prst="rect">
            <a:avLst/>
          </a:prstGeom>
          <a:blipFill>
            <a:blip r:embed="rId3"/>
            <a:stretch>
              <a:fillRect/>
            </a:stretch>
          </a:blipFill>
          <a:ln>
            <a:noFill/>
          </a:ln>
        </p:spPr>
      </p:sp>
      <p:sp>
        <p:nvSpPr>
          <p:cNvPr id="43" name="Shape 43"/>
          <p:cNvSpPr txBox="1"/>
          <p:nvPr/>
        </p:nvSpPr>
        <p:spPr>
          <a:xfrm>
            <a:off x="152400" y="1008493"/>
            <a:ext cx="3000000" cy="461635"/>
          </a:xfrm>
          <a:prstGeom prst="rect">
            <a:avLst/>
          </a:prstGeom>
        </p:spPr>
        <p:txBody>
          <a:bodyPr lIns="91425" tIns="91425" rIns="91425" bIns="91425" anchor="ctr" anchorCtr="0">
            <a:spAutoFit/>
          </a:bodyPr>
          <a:lstStyle/>
          <a:p>
            <a:pPr lvl="0" rtl="0">
              <a:buNone/>
            </a:pPr>
            <a:r>
              <a:rPr lang="en"/>
              <a:t> </a:t>
            </a:r>
          </a:p>
        </p:txBody>
      </p:sp>
      <p:sp>
        <p:nvSpPr>
          <p:cNvPr id="44" name="Shape 44"/>
          <p:cNvSpPr/>
          <p:nvPr/>
        </p:nvSpPr>
        <p:spPr>
          <a:xfrm>
            <a:off x="442250" y="1768832"/>
            <a:ext cx="2780399" cy="1480086"/>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p>
      <p:sp>
        <p:nvSpPr>
          <p:cNvPr id="45" name="Shape 45"/>
          <p:cNvSpPr/>
          <p:nvPr/>
        </p:nvSpPr>
        <p:spPr>
          <a:xfrm>
            <a:off x="6066707" y="2301748"/>
            <a:ext cx="2618586" cy="1543502"/>
          </a:xfrm>
          <a:prstGeom prst="rect">
            <a:avLst/>
          </a:prstGeom>
          <a:blipFill>
            <a:blip r:embed="rId5"/>
            <a:stretch>
              <a:fillRect/>
            </a:stretch>
          </a:blipFill>
          <a:ln>
            <a:noFill/>
          </a:ln>
        </p:spPr>
      </p:sp>
    </p:spTree>
    <p:extLst>
      <p:ext uri="{BB962C8B-B14F-4D97-AF65-F5344CB8AC3E}">
        <p14:creationId xmlns:p14="http://schemas.microsoft.com/office/powerpoint/2010/main" val="1474239509"/>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178" y="32998"/>
            <a:ext cx="8693100" cy="677078"/>
          </a:xfrm>
          <a:prstGeom prst="rect">
            <a:avLst/>
          </a:prstGeom>
        </p:spPr>
        <p:txBody>
          <a:bodyPr lIns="91425" tIns="91425" rIns="91425" bIns="91425" anchor="t" anchorCtr="0">
            <a:spAutoFit/>
          </a:bodyPr>
          <a:lstStyle/>
          <a:p>
            <a:pPr algn="ctr">
              <a:buNone/>
            </a:pPr>
            <a:r>
              <a:rPr lang="en" dirty="0" smtClean="0">
                <a:solidFill>
                  <a:schemeClr val="bg1"/>
                </a:solidFill>
              </a:rPr>
              <a:t>***'s </a:t>
            </a:r>
            <a:r>
              <a:rPr lang="en" dirty="0">
                <a:solidFill>
                  <a:schemeClr val="bg1"/>
                </a:solidFill>
              </a:rPr>
              <a:t>History</a:t>
            </a:r>
          </a:p>
        </p:txBody>
      </p:sp>
      <p:sp>
        <p:nvSpPr>
          <p:cNvPr id="67" name="Shape 67"/>
          <p:cNvSpPr/>
          <p:nvPr/>
        </p:nvSpPr>
        <p:spPr>
          <a:xfrm>
            <a:off x="782435" y="1153139"/>
            <a:ext cx="7835689" cy="3614205"/>
          </a:xfrm>
          <a:custGeom>
            <a:avLst/>
            <a:gdLst/>
            <a:ahLst/>
            <a:cxnLst/>
            <a:rect l="0" t="0" r="0" b="0"/>
            <a:pathLst>
              <a:path w="260796" h="171264" extrusionOk="0">
                <a:moveTo>
                  <a:pt x="22805" y="0"/>
                </a:moveTo>
                <a:cubicBezTo>
                  <a:pt x="56786" y="3212"/>
                  <a:pt x="228051" y="7166"/>
                  <a:pt x="226692" y="19276"/>
                </a:cubicBezTo>
                <a:cubicBezTo>
                  <a:pt x="225332" y="31385"/>
                  <a:pt x="44800" y="49549"/>
                  <a:pt x="14650" y="72657"/>
                </a:cubicBezTo>
                <a:cubicBezTo>
                  <a:pt x="-15500" y="95764"/>
                  <a:pt x="4764" y="141484"/>
                  <a:pt x="45789" y="157919"/>
                </a:cubicBezTo>
                <a:cubicBezTo>
                  <a:pt x="86813" y="174353"/>
                  <a:pt x="224961" y="169039"/>
                  <a:pt x="260796" y="171264"/>
                </a:cubicBezTo>
              </a:path>
            </a:pathLst>
          </a:custGeom>
          <a:noFill/>
          <a:ln w="19050" cap="flat">
            <a:solidFill>
              <a:schemeClr val="dk2"/>
            </a:solidFill>
            <a:prstDash val="solid"/>
            <a:round/>
            <a:headEnd type="none" w="lg" len="lg"/>
            <a:tailEnd type="none" w="lg" len="lg"/>
          </a:ln>
        </p:spPr>
      </p:sp>
      <p:sp>
        <p:nvSpPr>
          <p:cNvPr id="6" name="TextBox 5"/>
          <p:cNvSpPr txBox="1"/>
          <p:nvPr/>
        </p:nvSpPr>
        <p:spPr>
          <a:xfrm>
            <a:off x="0" y="738607"/>
            <a:ext cx="2443335" cy="307777"/>
          </a:xfrm>
          <a:prstGeom prst="rect">
            <a:avLst/>
          </a:prstGeom>
          <a:noFill/>
        </p:spPr>
        <p:txBody>
          <a:bodyPr wrap="none" rtlCol="0">
            <a:spAutoFit/>
          </a:bodyPr>
          <a:lstStyle/>
          <a:p>
            <a:r>
              <a:rPr lang="en-US" sz="1400" dirty="0" smtClean="0">
                <a:solidFill>
                  <a:srgbClr val="FFFFFF"/>
                </a:solidFill>
              </a:rPr>
              <a:t>Born: May 21, 1991 in Russia</a:t>
            </a:r>
            <a:endParaRPr lang="en-US" sz="1400" dirty="0">
              <a:solidFill>
                <a:srgbClr val="FFFFFF"/>
              </a:solidFill>
            </a:endParaRPr>
          </a:p>
        </p:txBody>
      </p:sp>
      <p:sp>
        <p:nvSpPr>
          <p:cNvPr id="9" name="TextBox 8"/>
          <p:cNvSpPr txBox="1"/>
          <p:nvPr/>
        </p:nvSpPr>
        <p:spPr>
          <a:xfrm>
            <a:off x="7352973" y="4457018"/>
            <a:ext cx="1670750" cy="523220"/>
          </a:xfrm>
          <a:prstGeom prst="rect">
            <a:avLst/>
          </a:prstGeom>
          <a:noFill/>
        </p:spPr>
        <p:txBody>
          <a:bodyPr wrap="none" rtlCol="0">
            <a:spAutoFit/>
          </a:bodyPr>
          <a:lstStyle/>
          <a:p>
            <a:r>
              <a:rPr lang="en-US" sz="1400" dirty="0" smtClean="0"/>
              <a:t>Today:</a:t>
            </a:r>
          </a:p>
          <a:p>
            <a:r>
              <a:rPr lang="en-US" sz="1400" dirty="0" smtClean="0"/>
              <a:t>November 27, 2012</a:t>
            </a:r>
            <a:endParaRPr lang="en-US" sz="1400" dirty="0"/>
          </a:p>
        </p:txBody>
      </p:sp>
      <p:sp>
        <p:nvSpPr>
          <p:cNvPr id="10" name="TextBox 9"/>
          <p:cNvSpPr txBox="1"/>
          <p:nvPr/>
        </p:nvSpPr>
        <p:spPr>
          <a:xfrm>
            <a:off x="1659633" y="1084045"/>
            <a:ext cx="2943133" cy="738664"/>
          </a:xfrm>
          <a:prstGeom prst="rect">
            <a:avLst/>
          </a:prstGeom>
          <a:noFill/>
        </p:spPr>
        <p:txBody>
          <a:bodyPr wrap="none" rtlCol="0">
            <a:spAutoFit/>
          </a:bodyPr>
          <a:lstStyle/>
          <a:p>
            <a:r>
              <a:rPr lang="en-US" sz="1400" dirty="0" smtClean="0"/>
              <a:t>Welcome to the USA (5 years old);</a:t>
            </a:r>
          </a:p>
          <a:p>
            <a:r>
              <a:rPr lang="en-US" sz="1400" dirty="0" smtClean="0"/>
              <a:t>Directly to San Diego; adopted with </a:t>
            </a:r>
          </a:p>
          <a:p>
            <a:r>
              <a:rPr lang="en-US" sz="1400" dirty="0" smtClean="0"/>
              <a:t>his brother (Timmy)</a:t>
            </a:r>
            <a:endParaRPr lang="en-US" sz="1400" dirty="0"/>
          </a:p>
        </p:txBody>
      </p:sp>
      <p:sp>
        <p:nvSpPr>
          <p:cNvPr id="11" name="TextBox 10"/>
          <p:cNvSpPr txBox="1"/>
          <p:nvPr/>
        </p:nvSpPr>
        <p:spPr>
          <a:xfrm>
            <a:off x="4773325" y="933194"/>
            <a:ext cx="3468524" cy="738664"/>
          </a:xfrm>
          <a:prstGeom prst="rect">
            <a:avLst/>
          </a:prstGeom>
          <a:noFill/>
        </p:spPr>
        <p:txBody>
          <a:bodyPr wrap="square" rtlCol="0">
            <a:spAutoFit/>
          </a:bodyPr>
          <a:lstStyle/>
          <a:p>
            <a:r>
              <a:rPr lang="en-US" sz="1400" dirty="0" smtClean="0"/>
              <a:t>Learned English at home, started </a:t>
            </a:r>
          </a:p>
          <a:p>
            <a:r>
              <a:rPr lang="en-US" sz="1400" dirty="0" smtClean="0"/>
              <a:t>Kindergarten at 6 years old; met Robby during Elementary school</a:t>
            </a:r>
            <a:endParaRPr lang="en-US" sz="1400" dirty="0"/>
          </a:p>
        </p:txBody>
      </p:sp>
      <p:sp>
        <p:nvSpPr>
          <p:cNvPr id="12" name="TextBox 11"/>
          <p:cNvSpPr txBox="1"/>
          <p:nvPr/>
        </p:nvSpPr>
        <p:spPr>
          <a:xfrm>
            <a:off x="5519858" y="1855507"/>
            <a:ext cx="3624142" cy="307777"/>
          </a:xfrm>
          <a:prstGeom prst="rect">
            <a:avLst/>
          </a:prstGeom>
          <a:noFill/>
        </p:spPr>
        <p:txBody>
          <a:bodyPr wrap="square" rtlCol="0">
            <a:spAutoFit/>
          </a:bodyPr>
          <a:lstStyle/>
          <a:p>
            <a:r>
              <a:rPr lang="en-US" sz="1400" dirty="0" smtClean="0"/>
              <a:t>Went to Solana Santa Fe for </a:t>
            </a:r>
            <a:r>
              <a:rPr lang="en-US" sz="1400" dirty="0" err="1" smtClean="0"/>
              <a:t>4</a:t>
            </a:r>
            <a:r>
              <a:rPr lang="en-US" sz="1400" baseline="30000" dirty="0" err="1" smtClean="0"/>
              <a:t>rd</a:t>
            </a:r>
            <a:r>
              <a:rPr lang="en-US" sz="1400" dirty="0" smtClean="0"/>
              <a:t>-6</a:t>
            </a:r>
            <a:r>
              <a:rPr lang="en-US" sz="1400" baseline="30000" dirty="0" smtClean="0"/>
              <a:t>th</a:t>
            </a:r>
            <a:r>
              <a:rPr lang="en-US" sz="1400" dirty="0" smtClean="0"/>
              <a:t> grade</a:t>
            </a:r>
            <a:endParaRPr lang="en-US" sz="1400" dirty="0"/>
          </a:p>
        </p:txBody>
      </p:sp>
      <p:sp>
        <p:nvSpPr>
          <p:cNvPr id="13" name="TextBox 12"/>
          <p:cNvSpPr txBox="1"/>
          <p:nvPr/>
        </p:nvSpPr>
        <p:spPr>
          <a:xfrm>
            <a:off x="2813804" y="2123298"/>
            <a:ext cx="3069305" cy="954107"/>
          </a:xfrm>
          <a:prstGeom prst="rect">
            <a:avLst/>
          </a:prstGeom>
          <a:noFill/>
        </p:spPr>
        <p:txBody>
          <a:bodyPr wrap="square" rtlCol="0">
            <a:spAutoFit/>
          </a:bodyPr>
          <a:lstStyle/>
          <a:p>
            <a:r>
              <a:rPr lang="en-US" sz="1400" dirty="0" smtClean="0"/>
              <a:t>Started to play soccer, went to Warner Springs, played little league, golf, skiing; enjoyed dancing and playing the drums</a:t>
            </a:r>
            <a:endParaRPr lang="en-US" sz="1400" dirty="0"/>
          </a:p>
        </p:txBody>
      </p:sp>
      <p:sp>
        <p:nvSpPr>
          <p:cNvPr id="14" name="TextBox 13"/>
          <p:cNvSpPr txBox="1"/>
          <p:nvPr/>
        </p:nvSpPr>
        <p:spPr>
          <a:xfrm>
            <a:off x="3852146" y="3047486"/>
            <a:ext cx="2030962" cy="1169551"/>
          </a:xfrm>
          <a:prstGeom prst="rect">
            <a:avLst/>
          </a:prstGeom>
          <a:noFill/>
        </p:spPr>
        <p:txBody>
          <a:bodyPr wrap="square" rtlCol="0">
            <a:spAutoFit/>
          </a:bodyPr>
          <a:lstStyle/>
          <a:p>
            <a:r>
              <a:rPr lang="en-US" sz="1400" dirty="0" smtClean="0"/>
              <a:t>Youth Group at Church ; last 2 years participating in “Young Life”, activities include singing</a:t>
            </a:r>
            <a:endParaRPr lang="en-US" sz="1400" dirty="0"/>
          </a:p>
        </p:txBody>
      </p:sp>
      <p:sp>
        <p:nvSpPr>
          <p:cNvPr id="15" name="TextBox 14"/>
          <p:cNvSpPr txBox="1"/>
          <p:nvPr/>
        </p:nvSpPr>
        <p:spPr>
          <a:xfrm>
            <a:off x="457200" y="2642670"/>
            <a:ext cx="2262734" cy="523220"/>
          </a:xfrm>
          <a:prstGeom prst="rect">
            <a:avLst/>
          </a:prstGeom>
          <a:noFill/>
        </p:spPr>
        <p:txBody>
          <a:bodyPr wrap="square" rtlCol="0">
            <a:spAutoFit/>
          </a:bodyPr>
          <a:lstStyle/>
          <a:p>
            <a:r>
              <a:rPr lang="en-US" sz="1400" dirty="0" smtClean="0"/>
              <a:t>Travelled to Grand Canyon, up the coast</a:t>
            </a:r>
            <a:endParaRPr lang="en-US" sz="1400" dirty="0"/>
          </a:p>
        </p:txBody>
      </p:sp>
      <p:sp>
        <p:nvSpPr>
          <p:cNvPr id="16" name="TextBox 15"/>
          <p:cNvSpPr txBox="1"/>
          <p:nvPr/>
        </p:nvSpPr>
        <p:spPr>
          <a:xfrm>
            <a:off x="3863486" y="4404836"/>
            <a:ext cx="2613092" cy="738664"/>
          </a:xfrm>
          <a:prstGeom prst="rect">
            <a:avLst/>
          </a:prstGeom>
          <a:noFill/>
        </p:spPr>
        <p:txBody>
          <a:bodyPr wrap="square" rtlCol="0">
            <a:spAutoFit/>
          </a:bodyPr>
          <a:lstStyle/>
          <a:p>
            <a:r>
              <a:rPr lang="en-US" sz="1400" dirty="0" smtClean="0"/>
              <a:t>At 18 moved to out to a “home”, then moved to current group home </a:t>
            </a:r>
            <a:endParaRPr lang="en-US" sz="1400" dirty="0"/>
          </a:p>
        </p:txBody>
      </p:sp>
      <p:sp>
        <p:nvSpPr>
          <p:cNvPr id="17" name="TextBox 16"/>
          <p:cNvSpPr txBox="1"/>
          <p:nvPr/>
        </p:nvSpPr>
        <p:spPr>
          <a:xfrm>
            <a:off x="1276568" y="4364157"/>
            <a:ext cx="2040094" cy="523220"/>
          </a:xfrm>
          <a:prstGeom prst="rect">
            <a:avLst/>
          </a:prstGeom>
          <a:noFill/>
        </p:spPr>
        <p:txBody>
          <a:bodyPr wrap="square" rtlCol="0">
            <a:spAutoFit/>
          </a:bodyPr>
          <a:lstStyle/>
          <a:p>
            <a:r>
              <a:rPr lang="en-US" sz="1400" dirty="0" smtClean="0"/>
              <a:t>Started USC, then to </a:t>
            </a:r>
            <a:r>
              <a:rPr lang="en-US" sz="1400" dirty="0" err="1" smtClean="0"/>
              <a:t>Springall</a:t>
            </a:r>
            <a:r>
              <a:rPr lang="en-US" sz="1400" dirty="0" smtClean="0"/>
              <a:t>, then to USC</a:t>
            </a:r>
            <a:endParaRPr lang="en-US" sz="1400" dirty="0"/>
          </a:p>
        </p:txBody>
      </p:sp>
      <p:sp>
        <p:nvSpPr>
          <p:cNvPr id="18" name="TextBox 17"/>
          <p:cNvSpPr txBox="1"/>
          <p:nvPr/>
        </p:nvSpPr>
        <p:spPr>
          <a:xfrm>
            <a:off x="167844" y="3616475"/>
            <a:ext cx="2063223" cy="307777"/>
          </a:xfrm>
          <a:prstGeom prst="rect">
            <a:avLst/>
          </a:prstGeom>
          <a:noFill/>
        </p:spPr>
        <p:txBody>
          <a:bodyPr wrap="none" rtlCol="0">
            <a:spAutoFit/>
          </a:bodyPr>
          <a:lstStyle/>
          <a:p>
            <a:r>
              <a:rPr lang="en-US" sz="1400" dirty="0" smtClean="0"/>
              <a:t>Canyon Crest for 2 years</a:t>
            </a:r>
            <a:endParaRPr lang="en-US" sz="1400" dirty="0"/>
          </a:p>
        </p:txBody>
      </p:sp>
    </p:spTree>
    <p:extLst>
      <p:ext uri="{BB962C8B-B14F-4D97-AF65-F5344CB8AC3E}">
        <p14:creationId xmlns:p14="http://schemas.microsoft.com/office/powerpoint/2010/main" val="167061013"/>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249472" y="0"/>
            <a:ext cx="4246268" cy="5786170"/>
          </a:xfrm>
          <a:prstGeom prst="rect">
            <a:avLst/>
          </a:prstGeom>
        </p:spPr>
        <p:txBody>
          <a:bodyPr wrap="square" lIns="91425" tIns="91425" rIns="91425" bIns="91425" anchor="t" anchorCtr="0">
            <a:spAutoFit/>
          </a:bodyPr>
          <a:lstStyle/>
          <a:p>
            <a:pPr lvl="0" algn="ctr" rtl="0">
              <a:buNone/>
            </a:pPr>
            <a:r>
              <a:rPr lang="en" u="sng" dirty="0">
                <a:solidFill>
                  <a:srgbClr val="FFFFFF"/>
                </a:solidFill>
              </a:rPr>
              <a:t>What Works</a:t>
            </a:r>
            <a:r>
              <a:rPr lang="en" u="sng" dirty="0" smtClean="0">
                <a:solidFill>
                  <a:srgbClr val="FFFFFF"/>
                </a:solidFill>
              </a:rPr>
              <a:t>?</a:t>
            </a:r>
            <a:endParaRPr lang="en-US" dirty="0" smtClean="0">
              <a:solidFill>
                <a:srgbClr val="FFFFFF"/>
              </a:solidFill>
            </a:endParaRPr>
          </a:p>
          <a:p>
            <a:pPr lvl="0" algn="l" rtl="0">
              <a:spcBef>
                <a:spcPts val="0"/>
              </a:spcBef>
              <a:buFont typeface="Arial"/>
              <a:buChar char="•"/>
            </a:pPr>
            <a:r>
              <a:rPr lang="en-US" sz="1600" dirty="0" smtClean="0">
                <a:solidFill>
                  <a:srgbClr val="FFFFFF"/>
                </a:solidFill>
              </a:rPr>
              <a:t>take deep breaths or take a walk when frustrated</a:t>
            </a:r>
          </a:p>
          <a:p>
            <a:pPr lvl="0" algn="l" rtl="0">
              <a:spcBef>
                <a:spcPts val="0"/>
              </a:spcBef>
              <a:buFont typeface="Arial"/>
              <a:buChar char="•"/>
            </a:pPr>
            <a:r>
              <a:rPr lang="en-US" sz="1600" dirty="0" smtClean="0">
                <a:solidFill>
                  <a:srgbClr val="FFFFFF"/>
                </a:solidFill>
              </a:rPr>
              <a:t>prompts to take a break</a:t>
            </a:r>
          </a:p>
          <a:p>
            <a:pPr lvl="0" algn="l" rtl="0">
              <a:spcBef>
                <a:spcPts val="0"/>
              </a:spcBef>
              <a:buFont typeface="Arial"/>
              <a:buChar char="•"/>
            </a:pPr>
            <a:r>
              <a:rPr lang="en-US" sz="1600" dirty="0" smtClean="0">
                <a:solidFill>
                  <a:srgbClr val="FFFFFF"/>
                </a:solidFill>
              </a:rPr>
              <a:t>small groups, writing things out, a calm </a:t>
            </a:r>
            <a:r>
              <a:rPr lang="en-US" sz="1600" dirty="0" smtClean="0">
                <a:solidFill>
                  <a:schemeClr val="tx1">
                    <a:lumMod val="75000"/>
                    <a:lumOff val="25000"/>
                  </a:schemeClr>
                </a:solidFill>
              </a:rPr>
              <a:t>relaxing </a:t>
            </a:r>
            <a:r>
              <a:rPr lang="en-US" sz="1600" dirty="0" smtClean="0">
                <a:solidFill>
                  <a:srgbClr val="404040"/>
                </a:solidFill>
              </a:rPr>
              <a:t>environment</a:t>
            </a:r>
          </a:p>
          <a:p>
            <a:pPr lvl="0" algn="l" rtl="0">
              <a:spcBef>
                <a:spcPts val="0"/>
              </a:spcBef>
              <a:buFont typeface="Arial"/>
              <a:buChar char="•"/>
            </a:pPr>
            <a:r>
              <a:rPr lang="en-US" sz="1600" dirty="0" smtClean="0"/>
              <a:t>being outside</a:t>
            </a:r>
          </a:p>
          <a:p>
            <a:pPr lvl="0" algn="l" rtl="0">
              <a:spcBef>
                <a:spcPts val="0"/>
              </a:spcBef>
              <a:buFont typeface="Arial"/>
              <a:buChar char="•"/>
            </a:pPr>
            <a:r>
              <a:rPr lang="en-US" sz="1600" dirty="0" smtClean="0"/>
              <a:t>being given a job/clear role</a:t>
            </a:r>
          </a:p>
          <a:p>
            <a:pPr lvl="0" algn="l" rtl="0">
              <a:spcBef>
                <a:spcPts val="0"/>
              </a:spcBef>
              <a:buFont typeface="Arial"/>
              <a:buChar char="•"/>
            </a:pPr>
            <a:r>
              <a:rPr lang="en-US" sz="1600" dirty="0" smtClean="0"/>
              <a:t>setting a short-term goal and then extending</a:t>
            </a:r>
          </a:p>
          <a:p>
            <a:pPr lvl="0" algn="l" rtl="0">
              <a:spcBef>
                <a:spcPts val="0"/>
              </a:spcBef>
              <a:buFont typeface="Arial"/>
              <a:buChar char="•"/>
            </a:pPr>
            <a:r>
              <a:rPr lang="en-US" sz="1600" dirty="0" smtClean="0"/>
              <a:t>giving space to calm down</a:t>
            </a:r>
          </a:p>
          <a:p>
            <a:pPr lvl="0" algn="l" rtl="0">
              <a:spcBef>
                <a:spcPts val="0"/>
              </a:spcBef>
              <a:buFont typeface="Arial"/>
              <a:buChar char="•"/>
            </a:pPr>
            <a:r>
              <a:rPr lang="en-US" sz="1600" dirty="0" smtClean="0"/>
              <a:t>giving choices</a:t>
            </a:r>
          </a:p>
          <a:p>
            <a:pPr lvl="0" algn="l" rtl="0">
              <a:spcBef>
                <a:spcPts val="0"/>
              </a:spcBef>
              <a:buFont typeface="Arial"/>
              <a:buChar char="•"/>
            </a:pPr>
            <a:r>
              <a:rPr lang="en-US" sz="1600" dirty="0" smtClean="0"/>
              <a:t>taking breaks</a:t>
            </a:r>
          </a:p>
          <a:p>
            <a:pPr lvl="0" algn="l" rtl="0">
              <a:spcBef>
                <a:spcPts val="0"/>
              </a:spcBef>
              <a:buFont typeface="Arial"/>
              <a:buChar char="•"/>
            </a:pPr>
            <a:r>
              <a:rPr lang="en-US" sz="1600" dirty="0" smtClean="0"/>
              <a:t>waiting until he is calm to bring up an issue</a:t>
            </a:r>
          </a:p>
          <a:p>
            <a:pPr lvl="0" algn="l" rtl="0">
              <a:spcBef>
                <a:spcPts val="0"/>
              </a:spcBef>
              <a:buFont typeface="Arial"/>
              <a:buChar char="•"/>
            </a:pPr>
            <a:r>
              <a:rPr lang="en-US" sz="1600" dirty="0" smtClean="0"/>
              <a:t>privacy</a:t>
            </a:r>
          </a:p>
          <a:p>
            <a:pPr lvl="0" algn="l" rtl="0">
              <a:spcBef>
                <a:spcPts val="0"/>
              </a:spcBef>
              <a:buFont typeface="Arial"/>
              <a:buChar char="•"/>
            </a:pPr>
            <a:r>
              <a:rPr lang="en-US" sz="1600" dirty="0" smtClean="0"/>
              <a:t>tasks with an end point</a:t>
            </a:r>
          </a:p>
          <a:p>
            <a:pPr lvl="0" algn="l" rtl="0">
              <a:spcBef>
                <a:spcPts val="0"/>
              </a:spcBef>
              <a:buFont typeface="Arial"/>
              <a:buChar char="•"/>
            </a:pPr>
            <a:r>
              <a:rPr lang="en-US" sz="1600" dirty="0" smtClean="0"/>
              <a:t>physical tasks</a:t>
            </a:r>
          </a:p>
          <a:p>
            <a:pPr lvl="0" algn="l" rtl="0">
              <a:spcBef>
                <a:spcPts val="0"/>
              </a:spcBef>
              <a:buFont typeface="Arial"/>
              <a:buChar char="•"/>
            </a:pPr>
            <a:r>
              <a:rPr lang="en-US" sz="1600" dirty="0" smtClean="0"/>
              <a:t>bussing tables</a:t>
            </a:r>
          </a:p>
          <a:p>
            <a:pPr lvl="0" algn="l" rtl="0">
              <a:spcBef>
                <a:spcPts val="0"/>
              </a:spcBef>
              <a:buFont typeface="Arial"/>
              <a:buChar char="•"/>
            </a:pPr>
            <a:r>
              <a:rPr lang="en-US" sz="1600" dirty="0" smtClean="0"/>
              <a:t>creating rapport</a:t>
            </a:r>
          </a:p>
          <a:p>
            <a:pPr lvl="0" algn="l" rtl="0">
              <a:spcBef>
                <a:spcPts val="0"/>
              </a:spcBef>
              <a:buFont typeface="Arial"/>
              <a:buChar char="•"/>
            </a:pPr>
            <a:r>
              <a:rPr lang="en-US" sz="1600" dirty="0" smtClean="0"/>
              <a:t>given a warning about “hard feedback”</a:t>
            </a:r>
            <a:endParaRPr lang="en" sz="1600" dirty="0"/>
          </a:p>
          <a:p>
            <a:pPr>
              <a:spcBef>
                <a:spcPts val="0"/>
              </a:spcBef>
            </a:pPr>
            <a:endParaRPr sz="1600" dirty="0"/>
          </a:p>
          <a:p>
            <a:pPr>
              <a:spcBef>
                <a:spcPts val="0"/>
              </a:spcBef>
            </a:pPr>
            <a:endParaRPr sz="1600" dirty="0"/>
          </a:p>
        </p:txBody>
      </p:sp>
      <p:sp>
        <p:nvSpPr>
          <p:cNvPr id="92" name="Shape 92"/>
          <p:cNvSpPr txBox="1">
            <a:spLocks noGrp="1"/>
          </p:cNvSpPr>
          <p:nvPr>
            <p:ph type="body" idx="2"/>
          </p:nvPr>
        </p:nvSpPr>
        <p:spPr>
          <a:xfrm>
            <a:off x="4648201" y="107257"/>
            <a:ext cx="4185376" cy="5611762"/>
          </a:xfrm>
          <a:prstGeom prst="rect">
            <a:avLst/>
          </a:prstGeom>
        </p:spPr>
        <p:txBody>
          <a:bodyPr wrap="square" lIns="91425" tIns="91425" rIns="91425" bIns="91425" anchor="t" anchorCtr="0">
            <a:spAutoFit/>
          </a:bodyPr>
          <a:lstStyle/>
          <a:p>
            <a:pPr lvl="0" algn="ctr" rtl="0">
              <a:buNone/>
            </a:pPr>
            <a:r>
              <a:rPr lang="en" u="sng" dirty="0">
                <a:solidFill>
                  <a:srgbClr val="FFFFFF"/>
                </a:solidFill>
              </a:rPr>
              <a:t>What Does NOT Work</a:t>
            </a:r>
            <a:r>
              <a:rPr lang="en" u="sng" dirty="0" smtClean="0">
                <a:solidFill>
                  <a:srgbClr val="FFFFFF"/>
                </a:solidFill>
              </a:rPr>
              <a:t>?</a:t>
            </a:r>
            <a:endParaRPr lang="en-US" dirty="0" smtClean="0">
              <a:solidFill>
                <a:srgbClr val="FFFFFF"/>
              </a:solidFill>
            </a:endParaRPr>
          </a:p>
          <a:p>
            <a:pPr lvl="0" rtl="0">
              <a:spcBef>
                <a:spcPts val="0"/>
              </a:spcBef>
              <a:buFont typeface="Arial"/>
              <a:buChar char="•"/>
            </a:pPr>
            <a:r>
              <a:rPr lang="en-US" sz="2000" dirty="0" smtClean="0">
                <a:solidFill>
                  <a:srgbClr val="FFFFFF"/>
                </a:solidFill>
              </a:rPr>
              <a:t>getting “in his face”</a:t>
            </a:r>
          </a:p>
          <a:p>
            <a:pPr lvl="0" rtl="0">
              <a:spcBef>
                <a:spcPts val="0"/>
              </a:spcBef>
              <a:buFont typeface="Arial"/>
              <a:buChar char="•"/>
            </a:pPr>
            <a:r>
              <a:rPr lang="en-US" sz="2000" dirty="0" smtClean="0">
                <a:solidFill>
                  <a:srgbClr val="FFFFFF"/>
                </a:solidFill>
              </a:rPr>
              <a:t>telling him to calm down</a:t>
            </a:r>
          </a:p>
          <a:p>
            <a:pPr lvl="0" rtl="0">
              <a:spcBef>
                <a:spcPts val="0"/>
              </a:spcBef>
              <a:buFont typeface="Arial"/>
              <a:buChar char="•"/>
            </a:pPr>
            <a:r>
              <a:rPr lang="en-US" sz="2000" dirty="0" smtClean="0">
                <a:solidFill>
                  <a:srgbClr val="FFFFFF"/>
                </a:solidFill>
              </a:rPr>
              <a:t>being forced to “talk about it”</a:t>
            </a:r>
          </a:p>
          <a:p>
            <a:pPr lvl="0" rtl="0">
              <a:spcBef>
                <a:spcPts val="0"/>
              </a:spcBef>
              <a:buFont typeface="Arial"/>
              <a:buChar char="•"/>
            </a:pPr>
            <a:r>
              <a:rPr lang="en-US" sz="2000" dirty="0" smtClean="0"/>
              <a:t>teasing</a:t>
            </a:r>
          </a:p>
          <a:p>
            <a:pPr lvl="0" rtl="0">
              <a:spcBef>
                <a:spcPts val="0"/>
              </a:spcBef>
              <a:buFont typeface="Arial"/>
              <a:buChar char="•"/>
            </a:pPr>
            <a:r>
              <a:rPr lang="en-US" sz="2000" dirty="0" smtClean="0"/>
              <a:t>confronting an issue when agitated</a:t>
            </a:r>
          </a:p>
          <a:p>
            <a:pPr lvl="0" rtl="0">
              <a:spcBef>
                <a:spcPts val="0"/>
              </a:spcBef>
              <a:buFont typeface="Arial"/>
              <a:buChar char="•"/>
            </a:pPr>
            <a:r>
              <a:rPr lang="en-US" sz="2000" dirty="0" smtClean="0"/>
              <a:t>talking about personal issues in a group</a:t>
            </a:r>
          </a:p>
          <a:p>
            <a:pPr lvl="0" rtl="0">
              <a:spcBef>
                <a:spcPts val="0"/>
              </a:spcBef>
              <a:buFont typeface="Arial"/>
              <a:buChar char="•"/>
            </a:pPr>
            <a:r>
              <a:rPr lang="en-US" sz="2000" dirty="0" smtClean="0"/>
              <a:t>food service (crowded)</a:t>
            </a:r>
          </a:p>
          <a:p>
            <a:pPr lvl="0" rtl="0">
              <a:spcBef>
                <a:spcPts val="0"/>
              </a:spcBef>
              <a:buFont typeface="Arial"/>
              <a:buChar char="•"/>
            </a:pPr>
            <a:r>
              <a:rPr lang="en-US" sz="2000" dirty="0" smtClean="0"/>
              <a:t>crowds/chaos, feeling rushed </a:t>
            </a:r>
          </a:p>
          <a:p>
            <a:pPr lvl="0" rtl="0">
              <a:spcBef>
                <a:spcPts val="0"/>
              </a:spcBef>
              <a:buFont typeface="Arial"/>
              <a:buChar char="•"/>
            </a:pPr>
            <a:r>
              <a:rPr lang="en-US" sz="2000" dirty="0" smtClean="0"/>
              <a:t>having to problem solve a task</a:t>
            </a:r>
          </a:p>
          <a:p>
            <a:pPr lvl="0" rtl="0">
              <a:spcBef>
                <a:spcPts val="0"/>
              </a:spcBef>
              <a:buFont typeface="Arial"/>
              <a:buChar char="•"/>
            </a:pPr>
            <a:r>
              <a:rPr lang="en-US" sz="2000" dirty="0" smtClean="0"/>
              <a:t>public feedback</a:t>
            </a:r>
          </a:p>
          <a:p>
            <a:pPr lvl="0" rtl="0">
              <a:spcBef>
                <a:spcPts val="0"/>
              </a:spcBef>
              <a:buFont typeface="Arial"/>
              <a:buChar char="•"/>
            </a:pPr>
            <a:r>
              <a:rPr lang="en-US" sz="2000" dirty="0" smtClean="0"/>
              <a:t>talking about *** in his presence without including him</a:t>
            </a:r>
            <a:endParaRPr lang="en" dirty="0"/>
          </a:p>
          <a:p>
            <a:endParaRPr dirty="0"/>
          </a:p>
        </p:txBody>
      </p:sp>
      <p:cxnSp>
        <p:nvCxnSpPr>
          <p:cNvPr id="93" name="Shape 93"/>
          <p:cNvCxnSpPr/>
          <p:nvPr/>
        </p:nvCxnSpPr>
        <p:spPr>
          <a:xfrm>
            <a:off x="4516250" y="37631"/>
            <a:ext cx="0" cy="5130900"/>
          </a:xfrm>
          <a:prstGeom prst="straightConnector1">
            <a:avLst/>
          </a:prstGeom>
          <a:noFill/>
          <a:ln w="19050" cap="flat">
            <a:solidFill>
              <a:schemeClr val="dk2"/>
            </a:solidFill>
            <a:prstDash val="solid"/>
            <a:round/>
            <a:headEnd type="none" w="lg" len="lg"/>
            <a:tailEnd type="none" w="lg" len="lg"/>
          </a:ln>
        </p:spPr>
      </p:cxnSp>
    </p:spTree>
    <p:extLst>
      <p:ext uri="{BB962C8B-B14F-4D97-AF65-F5344CB8AC3E}">
        <p14:creationId xmlns:p14="http://schemas.microsoft.com/office/powerpoint/2010/main" val="518436912"/>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aphicFrame>
        <p:nvGraphicFramePr>
          <p:cNvPr id="105" name="Shape 105"/>
          <p:cNvGraphicFramePr/>
          <p:nvPr/>
        </p:nvGraphicFramePr>
        <p:xfrm>
          <a:off x="338926" y="350382"/>
          <a:ext cx="8538375" cy="4831058"/>
        </p:xfrm>
        <a:graphic>
          <a:graphicData uri="http://schemas.openxmlformats.org/drawingml/2006/table">
            <a:tbl>
              <a:tblPr>
                <a:noFill/>
              </a:tblPr>
              <a:tblGrid>
                <a:gridCol w="2846125"/>
                <a:gridCol w="2846125"/>
                <a:gridCol w="2846125"/>
              </a:tblGrid>
              <a:tr h="4777716">
                <a:tc>
                  <a:txBody>
                    <a:bodyPr/>
                    <a:lstStyle/>
                    <a:p>
                      <a:pPr algn="ctr">
                        <a:buNone/>
                      </a:pPr>
                      <a:r>
                        <a:rPr lang="en" sz="1100" u="sng" dirty="0" smtClean="0"/>
                        <a:t>WHO</a:t>
                      </a:r>
                      <a:endParaRPr lang="en-US" sz="1100" u="sng" dirty="0" smtClean="0"/>
                    </a:p>
                    <a:p>
                      <a:pPr algn="ctr">
                        <a:buNone/>
                      </a:pPr>
                      <a:endParaRPr lang="en-US" sz="1100" u="sng" dirty="0" smtClean="0"/>
                    </a:p>
                    <a:p>
                      <a:pPr marL="342900" indent="-342900" algn="l">
                        <a:buFont typeface="Arial"/>
                        <a:buChar char="•"/>
                      </a:pPr>
                      <a:r>
                        <a:rPr lang="en-US" sz="1100" u="none" dirty="0" smtClean="0"/>
                        <a:t>***, USC staff</a:t>
                      </a:r>
                      <a:r>
                        <a:rPr lang="en-US" sz="1100" u="none" baseline="0" dirty="0" smtClean="0"/>
                        <a:t> </a:t>
                      </a:r>
                    </a:p>
                    <a:p>
                      <a:pPr marL="342900" indent="-342900" algn="l">
                        <a:buFont typeface="Arial"/>
                        <a:buChar char="•"/>
                      </a:pPr>
                      <a:endParaRPr lang="en-US" sz="1100" u="none" baseline="0" dirty="0" smtClean="0"/>
                    </a:p>
                    <a:p>
                      <a:pPr marL="342900" indent="-342900" algn="l">
                        <a:buFont typeface="Arial"/>
                        <a:buChar char="•"/>
                      </a:pPr>
                      <a:endParaRPr lang="en-US" sz="1100" u="none" baseline="0" dirty="0" smtClean="0"/>
                    </a:p>
                    <a:p>
                      <a:pPr marL="342900" indent="-342900" algn="l">
                        <a:buFont typeface="Arial"/>
                        <a:buChar char="•"/>
                      </a:pPr>
                      <a:endParaRPr lang="en-US" sz="1100" u="none" baseline="0" dirty="0" smtClean="0"/>
                    </a:p>
                    <a:p>
                      <a:pPr marL="342900" indent="-342900" algn="l">
                        <a:buFont typeface="Arial"/>
                        <a:buChar char="•"/>
                      </a:pPr>
                      <a:endParaRPr lang="en-US" sz="1100" u="none" baseline="0" dirty="0" smtClean="0"/>
                    </a:p>
                    <a:p>
                      <a:pPr marL="342900" indent="-342900" algn="l">
                        <a:buFont typeface="Arial"/>
                        <a:buChar char="•"/>
                      </a:pPr>
                      <a:endParaRPr lang="en-US" sz="1100" u="none" baseline="0" dirty="0" smtClean="0"/>
                    </a:p>
                    <a:p>
                      <a:pPr marL="342900" indent="-342900" algn="l">
                        <a:buFont typeface="Arial"/>
                        <a:buChar char="•"/>
                      </a:pPr>
                      <a:r>
                        <a:rPr lang="en-US" sz="1100" u="none" baseline="0" dirty="0" smtClean="0"/>
                        <a:t>***, USC staff </a:t>
                      </a:r>
                    </a:p>
                    <a:p>
                      <a:pPr marL="342900" indent="-342900" algn="l">
                        <a:buFont typeface="Arial"/>
                        <a:buChar char="•"/>
                      </a:pPr>
                      <a:endParaRPr lang="en-US" sz="1100" u="none" baseline="0" dirty="0" smtClean="0"/>
                    </a:p>
                    <a:p>
                      <a:pPr marL="342900" indent="-342900" algn="l">
                        <a:buFont typeface="Arial"/>
                        <a:buChar char="•"/>
                      </a:pPr>
                      <a:endParaRPr lang="en-US" sz="1100" u="none" baseline="0" dirty="0" smtClean="0"/>
                    </a:p>
                    <a:p>
                      <a:pPr marL="342900" indent="-342900" algn="l">
                        <a:buFont typeface="Arial"/>
                        <a:buChar char="•"/>
                      </a:pPr>
                      <a:endParaRPr lang="en-US" sz="1100" u="none" baseline="0" dirty="0" smtClean="0"/>
                    </a:p>
                    <a:p>
                      <a:pPr marL="342900" indent="-342900" algn="l">
                        <a:buFont typeface="Arial"/>
                        <a:buChar char="•"/>
                      </a:pPr>
                      <a:r>
                        <a:rPr lang="en-US" sz="1100" u="none" baseline="0" dirty="0" smtClean="0"/>
                        <a:t>***, parents, Regional Center</a:t>
                      </a:r>
                    </a:p>
                    <a:p>
                      <a:pPr marL="342900" indent="-342900" algn="l">
                        <a:buFont typeface="Arial"/>
                        <a:buChar char="•"/>
                      </a:pPr>
                      <a:endParaRPr lang="en-US" sz="1100" u="none" baseline="0" dirty="0" smtClean="0"/>
                    </a:p>
                    <a:p>
                      <a:pPr marL="342900" indent="-342900" algn="l">
                        <a:buFont typeface="Arial"/>
                        <a:buChar char="•"/>
                      </a:pPr>
                      <a:endParaRPr lang="en-US" sz="1100" u="none" baseline="0" dirty="0" smtClean="0"/>
                    </a:p>
                    <a:p>
                      <a:pPr marL="342900" indent="-342900" algn="l">
                        <a:buFont typeface="Arial"/>
                        <a:buChar char="•"/>
                      </a:pPr>
                      <a:endParaRPr lang="en-US" sz="1100" u="none" baseline="0" dirty="0" smtClean="0"/>
                    </a:p>
                    <a:p>
                      <a:pPr marL="342900" indent="-342900" algn="l">
                        <a:buFont typeface="Arial"/>
                        <a:buChar char="•"/>
                      </a:pPr>
                      <a:r>
                        <a:rPr lang="en-US" sz="1100" u="none" baseline="0" dirty="0" smtClean="0"/>
                        <a:t>***, Erin</a:t>
                      </a:r>
                    </a:p>
                    <a:p>
                      <a:pPr marL="342900" indent="-342900" algn="l">
                        <a:buFont typeface="Arial"/>
                        <a:buChar char="•"/>
                      </a:pPr>
                      <a:endParaRPr lang="en-US" sz="1100" u="none" baseline="0" dirty="0" smtClean="0"/>
                    </a:p>
                    <a:p>
                      <a:pPr marL="342900" indent="-342900" algn="l">
                        <a:buFont typeface="Arial"/>
                        <a:buChar char="•"/>
                      </a:pPr>
                      <a:endParaRPr lang="en-US" sz="1100" u="none" baseline="0" dirty="0" smtClean="0"/>
                    </a:p>
                    <a:p>
                      <a:pPr marL="342900" indent="-342900" algn="l">
                        <a:buFont typeface="Arial"/>
                        <a:buChar char="•"/>
                      </a:pPr>
                      <a:r>
                        <a:rPr lang="en-US" sz="1100" u="none" baseline="0" dirty="0" smtClean="0"/>
                        <a:t>*** </a:t>
                      </a:r>
                    </a:p>
                    <a:p>
                      <a:pPr marL="342900" indent="-342900" algn="l">
                        <a:buFont typeface="Arial"/>
                        <a:buChar char="•"/>
                      </a:pPr>
                      <a:endParaRPr lang="en-US" sz="1100" u="none" baseline="0" dirty="0" smtClean="0"/>
                    </a:p>
                    <a:p>
                      <a:pPr marL="342900" indent="-342900" algn="l">
                        <a:buFont typeface="Arial"/>
                        <a:buChar char="•"/>
                      </a:pPr>
                      <a:endParaRPr lang="en-US" sz="1100" u="none" baseline="0" dirty="0" smtClean="0"/>
                    </a:p>
                    <a:p>
                      <a:pPr marL="342900" indent="-342900" algn="l">
                        <a:buFont typeface="Arial"/>
                        <a:buChar char="•"/>
                      </a:pPr>
                      <a:r>
                        <a:rPr lang="en-US" sz="1100" u="none" baseline="0" dirty="0" smtClean="0"/>
                        <a:t>***, USC staff, Regional Center</a:t>
                      </a:r>
                    </a:p>
                    <a:p>
                      <a:pPr marL="342900" indent="-342900" algn="l">
                        <a:buFont typeface="Arial"/>
                        <a:buChar char="•"/>
                      </a:pPr>
                      <a:endParaRPr lang="en-US" sz="1100" u="none" dirty="0" smtClean="0"/>
                    </a:p>
                    <a:p>
                      <a:pPr algn="ctr">
                        <a:buNone/>
                      </a:pPr>
                      <a:endParaRPr lang="en-US" sz="1100" u="sng" dirty="0" smtClean="0"/>
                    </a:p>
                    <a:p>
                      <a:pPr algn="ctr">
                        <a:buNone/>
                      </a:pPr>
                      <a:endParaRPr lang="en" sz="1100" u="sng" dirty="0"/>
                    </a:p>
                  </a:txBody>
                  <a:tcPr marL="91425" marR="91425" marT="68569" marB="68569"/>
                </a:tc>
                <a:tc>
                  <a:txBody>
                    <a:bodyPr/>
                    <a:lstStyle/>
                    <a:p>
                      <a:pPr lvl="0" algn="ctr" rtl="0">
                        <a:buNone/>
                      </a:pPr>
                      <a:r>
                        <a:rPr lang="en" sz="1100" u="sng" dirty="0" smtClean="0"/>
                        <a:t>WHAT</a:t>
                      </a:r>
                      <a:endParaRPr lang="en-US" sz="1100" u="sng" dirty="0" smtClean="0"/>
                    </a:p>
                    <a:p>
                      <a:pPr lvl="0" algn="ctr" rtl="0">
                        <a:buNone/>
                      </a:pPr>
                      <a:endParaRPr lang="en-US" sz="1100" u="sng" dirty="0" smtClean="0"/>
                    </a:p>
                    <a:p>
                      <a:pPr marL="342900" lvl="0" indent="-342900" algn="l" rtl="0">
                        <a:buFont typeface="Arial"/>
                        <a:buChar char="•"/>
                      </a:pPr>
                      <a:r>
                        <a:rPr lang="en-US" sz="1100" u="none" dirty="0" smtClean="0"/>
                        <a:t>Get</a:t>
                      </a:r>
                      <a:r>
                        <a:rPr lang="en-US" sz="1100" u="none" baseline="0" dirty="0" smtClean="0"/>
                        <a:t> a driver’s license (take written test – book learning, behind the wheel training) or mobility training</a:t>
                      </a:r>
                    </a:p>
                    <a:p>
                      <a:pPr marL="342900" lvl="0" indent="-342900" algn="l" rtl="0">
                        <a:buFont typeface="Arial"/>
                        <a:buChar char="•"/>
                      </a:pPr>
                      <a:endParaRPr lang="en-US" sz="1100" u="none" baseline="0" dirty="0" smtClean="0"/>
                    </a:p>
                    <a:p>
                      <a:pPr marL="342900" lvl="0" indent="-342900" algn="l" rtl="0">
                        <a:buFont typeface="Arial"/>
                        <a:buChar char="•"/>
                      </a:pPr>
                      <a:endParaRPr lang="en-US" sz="1100" u="none" baseline="0" dirty="0" smtClean="0"/>
                    </a:p>
                    <a:p>
                      <a:pPr marL="342900" lvl="0" indent="-342900" algn="l" rtl="0">
                        <a:buFont typeface="Arial"/>
                        <a:buChar char="•"/>
                      </a:pPr>
                      <a:r>
                        <a:rPr lang="en-US" sz="1100" u="none" baseline="0" dirty="0" smtClean="0"/>
                        <a:t>Get a job with support, continue with tours of programs</a:t>
                      </a:r>
                    </a:p>
                    <a:p>
                      <a:pPr marL="342900" lvl="0" indent="-342900" algn="l" rtl="0">
                        <a:buFont typeface="Arial"/>
                        <a:buChar char="•"/>
                      </a:pPr>
                      <a:endParaRPr lang="en-US" sz="1100" u="none" baseline="0" dirty="0" smtClean="0"/>
                    </a:p>
                    <a:p>
                      <a:pPr marL="342900" lvl="0" indent="-342900" algn="l" rtl="0">
                        <a:buFont typeface="Arial"/>
                        <a:buChar char="•"/>
                      </a:pPr>
                      <a:r>
                        <a:rPr lang="en-US" sz="1100" u="none" baseline="0" dirty="0" smtClean="0"/>
                        <a:t>Move to a less restrictive living environment/ supported living</a:t>
                      </a:r>
                    </a:p>
                    <a:p>
                      <a:pPr marL="342900" lvl="0" indent="-342900" algn="l" rtl="0">
                        <a:buFont typeface="Arial"/>
                        <a:buChar char="•"/>
                      </a:pPr>
                      <a:endParaRPr lang="en-US" sz="1100" u="none" baseline="0" dirty="0" smtClean="0"/>
                    </a:p>
                    <a:p>
                      <a:pPr marL="342900" lvl="0" indent="-342900" algn="l" rtl="0">
                        <a:buFont typeface="Arial"/>
                        <a:buChar char="•"/>
                      </a:pPr>
                      <a:endParaRPr lang="en-US" sz="1100" u="none" baseline="0" dirty="0" smtClean="0"/>
                    </a:p>
                    <a:p>
                      <a:pPr marL="342900" lvl="0" indent="-342900" algn="l" rtl="0">
                        <a:buFont typeface="Arial"/>
                        <a:buChar char="•"/>
                      </a:pPr>
                      <a:r>
                        <a:rPr lang="en-US" sz="1100" u="none" baseline="0" dirty="0" smtClean="0"/>
                        <a:t>Get married</a:t>
                      </a:r>
                    </a:p>
                    <a:p>
                      <a:pPr marL="342900" lvl="0" indent="-342900" algn="l" rtl="0">
                        <a:buFont typeface="Arial"/>
                        <a:buChar char="•"/>
                      </a:pPr>
                      <a:endParaRPr lang="en-US" sz="1100" u="none" baseline="0" dirty="0" smtClean="0"/>
                    </a:p>
                    <a:p>
                      <a:pPr marL="342900" lvl="0" indent="-342900" algn="l" rtl="0">
                        <a:buFont typeface="Arial"/>
                        <a:buChar char="•"/>
                      </a:pPr>
                      <a:endParaRPr lang="en-US" sz="1100" u="none" baseline="0" dirty="0" smtClean="0"/>
                    </a:p>
                    <a:p>
                      <a:pPr marL="342900" lvl="0" indent="-342900" algn="l" rtl="0">
                        <a:buFont typeface="Arial"/>
                        <a:buChar char="•"/>
                      </a:pPr>
                      <a:r>
                        <a:rPr lang="en-US" sz="1100" u="none" baseline="0" dirty="0" smtClean="0"/>
                        <a:t>Research sports and dance options (leisure activities)</a:t>
                      </a:r>
                    </a:p>
                    <a:p>
                      <a:pPr marL="342900" lvl="0" indent="-342900" algn="l" rtl="0">
                        <a:buFont typeface="Arial"/>
                        <a:buChar char="•"/>
                      </a:pPr>
                      <a:endParaRPr lang="en-US" sz="1100" u="none" baseline="0" dirty="0" smtClean="0"/>
                    </a:p>
                    <a:p>
                      <a:pPr marL="342900" lvl="0" indent="-342900" algn="l" rtl="0">
                        <a:buFont typeface="Arial"/>
                        <a:buChar char="•"/>
                      </a:pPr>
                      <a:r>
                        <a:rPr lang="en-US" sz="1100" u="none" baseline="0" dirty="0" smtClean="0"/>
                        <a:t>Go to a trade school (e.g., ITT Tech) or Job Corps</a:t>
                      </a:r>
                      <a:endParaRPr lang="en" sz="1100" u="none" dirty="0"/>
                    </a:p>
                    <a:p>
                      <a:endParaRPr sz="1100" dirty="0"/>
                    </a:p>
                    <a:p>
                      <a:endParaRPr sz="1100" dirty="0"/>
                    </a:p>
                  </a:txBody>
                  <a:tcPr marL="91425" marR="91425" marT="68569" marB="68569"/>
                </a:tc>
                <a:tc>
                  <a:txBody>
                    <a:bodyPr/>
                    <a:lstStyle/>
                    <a:p>
                      <a:pPr lvl="0" algn="ctr" rtl="0">
                        <a:buNone/>
                      </a:pPr>
                      <a:r>
                        <a:rPr lang="en" sz="1100" u="sng" dirty="0" smtClean="0"/>
                        <a:t>WHEN</a:t>
                      </a:r>
                      <a:endParaRPr lang="en-US" sz="1100" u="sng" dirty="0" smtClean="0"/>
                    </a:p>
                    <a:p>
                      <a:pPr lvl="0" algn="ctr" rtl="0">
                        <a:buNone/>
                      </a:pPr>
                      <a:endParaRPr lang="en-US" sz="1100" u="sng" dirty="0" smtClean="0"/>
                    </a:p>
                    <a:p>
                      <a:pPr marL="342900" indent="-342900">
                        <a:buFont typeface="Arial"/>
                        <a:buChar char="•"/>
                      </a:pPr>
                      <a:r>
                        <a:rPr lang="en-US" sz="1100" b="0" i="0" u="none" strike="noStrike" cap="none" baseline="0" dirty="0" smtClean="0">
                          <a:solidFill>
                            <a:schemeClr val="tx1"/>
                          </a:solidFill>
                          <a:latin typeface="+mn-lt"/>
                          <a:ea typeface="+mn-ea"/>
                          <a:cs typeface="+mn-cs"/>
                          <a:sym typeface="Arial"/>
                        </a:rPr>
                        <a:t>start</a:t>
                      </a:r>
                      <a:r>
                        <a:rPr lang="en-US" sz="1100" u="none" baseline="0" dirty="0" smtClean="0"/>
                        <a:t> after Winter Break</a:t>
                      </a:r>
                    </a:p>
                    <a:p>
                      <a:pPr>
                        <a:buFont typeface="Arial"/>
                        <a:buChar char="•"/>
                      </a:pPr>
                      <a:endParaRPr lang="en-US" sz="1100" u="none" baseline="0" dirty="0" smtClean="0"/>
                    </a:p>
                    <a:p>
                      <a:pPr>
                        <a:buFont typeface="Arial"/>
                        <a:buChar char="•"/>
                      </a:pPr>
                      <a:endParaRPr lang="en-US" sz="1100" u="none" baseline="0" dirty="0" smtClean="0"/>
                    </a:p>
                    <a:p>
                      <a:pPr>
                        <a:buFont typeface="Arial"/>
                        <a:buNone/>
                      </a:pPr>
                      <a:endParaRPr lang="en-US" sz="1100" u="none" baseline="0" dirty="0" smtClean="0"/>
                    </a:p>
                    <a:p>
                      <a:pPr marL="342900" indent="-342900">
                        <a:buFont typeface="Arial"/>
                        <a:buChar char="•"/>
                      </a:pPr>
                      <a:endParaRPr lang="en-US" sz="1100" u="none" baseline="0" dirty="0" smtClean="0"/>
                    </a:p>
                    <a:p>
                      <a:pPr marL="342900" indent="-342900">
                        <a:buFont typeface="Arial"/>
                        <a:buChar char="•"/>
                      </a:pPr>
                      <a:endParaRPr lang="en-US" sz="1100" u="none" baseline="0" dirty="0" smtClean="0"/>
                    </a:p>
                    <a:p>
                      <a:pPr marL="342900" indent="-342900">
                        <a:buFont typeface="Arial"/>
                        <a:buChar char="•"/>
                      </a:pPr>
                      <a:r>
                        <a:rPr lang="en-US" sz="1100" u="none" baseline="0" dirty="0" smtClean="0"/>
                        <a:t>tours are on-going</a:t>
                      </a:r>
                    </a:p>
                    <a:p>
                      <a:pPr>
                        <a:buFont typeface="Arial"/>
                        <a:buChar char="•"/>
                      </a:pPr>
                      <a:endParaRPr lang="en-US" sz="1100" u="none" baseline="0" dirty="0" smtClean="0"/>
                    </a:p>
                    <a:p>
                      <a:pPr>
                        <a:buFont typeface="Arial"/>
                        <a:buChar char="•"/>
                      </a:pPr>
                      <a:endParaRPr lang="en-US" sz="1100" u="none" baseline="0" dirty="0" smtClean="0"/>
                    </a:p>
                    <a:p>
                      <a:pPr>
                        <a:buFont typeface="Arial"/>
                        <a:buChar char="•"/>
                      </a:pPr>
                      <a:endParaRPr lang="en-US" sz="1100" u="none" baseline="0" dirty="0" smtClean="0"/>
                    </a:p>
                    <a:p>
                      <a:pPr marL="342900" indent="-342900">
                        <a:buFont typeface="Arial"/>
                        <a:buChar char="•"/>
                      </a:pPr>
                      <a:r>
                        <a:rPr lang="en-US" sz="1100" u="none" dirty="0" smtClean="0"/>
                        <a:t>No rush, in the future</a:t>
                      </a:r>
                      <a:r>
                        <a:rPr lang="en-US" sz="1100" u="none" baseline="0" dirty="0" smtClean="0"/>
                        <a:t> (</a:t>
                      </a:r>
                      <a:r>
                        <a:rPr lang="en-US" sz="1100" u="none" dirty="0" smtClean="0"/>
                        <a:t>by age 25)</a:t>
                      </a:r>
                    </a:p>
                    <a:p>
                      <a:pPr marL="342900" indent="-342900">
                        <a:buFont typeface="Arial"/>
                        <a:buChar char="•"/>
                      </a:pPr>
                      <a:endParaRPr lang="en-US" sz="1100" u="none" dirty="0" smtClean="0"/>
                    </a:p>
                    <a:p>
                      <a:pPr marL="342900" indent="-342900">
                        <a:buFont typeface="Arial"/>
                        <a:buChar char="•"/>
                      </a:pPr>
                      <a:endParaRPr lang="en-US" sz="1100" u="none" dirty="0" smtClean="0"/>
                    </a:p>
                    <a:p>
                      <a:pPr marL="342900" indent="-342900">
                        <a:buFont typeface="Arial"/>
                        <a:buChar char="•"/>
                      </a:pPr>
                      <a:endParaRPr lang="en-US" sz="1100" u="none" dirty="0" smtClean="0"/>
                    </a:p>
                    <a:p>
                      <a:pPr marL="342900" indent="-342900">
                        <a:buFont typeface="Arial"/>
                        <a:buChar char="•"/>
                      </a:pPr>
                      <a:r>
                        <a:rPr lang="en-US" sz="1100" u="none" dirty="0" smtClean="0"/>
                        <a:t>After getting</a:t>
                      </a:r>
                      <a:r>
                        <a:rPr lang="en-US" sz="1100" u="none" baseline="0" dirty="0" smtClean="0"/>
                        <a:t> and maintaining a stable job</a:t>
                      </a:r>
                    </a:p>
                    <a:p>
                      <a:pPr marL="342900" indent="-342900">
                        <a:buFont typeface="Arial"/>
                        <a:buChar char="•"/>
                      </a:pPr>
                      <a:endParaRPr lang="en-US" sz="1100" u="none" baseline="0" dirty="0" smtClean="0"/>
                    </a:p>
                    <a:p>
                      <a:pPr marL="342900" indent="-342900">
                        <a:buFont typeface="Arial"/>
                        <a:buChar char="•"/>
                      </a:pPr>
                      <a:r>
                        <a:rPr lang="en-US" sz="1100" u="none" dirty="0" smtClean="0"/>
                        <a:t>On-going</a:t>
                      </a:r>
                    </a:p>
                    <a:p>
                      <a:pPr marL="342900" indent="-342900">
                        <a:buFont typeface="Arial"/>
                        <a:buChar char="•"/>
                      </a:pPr>
                      <a:endParaRPr lang="en-US" sz="1100" u="none" dirty="0" smtClean="0"/>
                    </a:p>
                    <a:p>
                      <a:pPr marL="342900" indent="-342900">
                        <a:buFont typeface="Arial"/>
                        <a:buChar char="•"/>
                      </a:pPr>
                      <a:endParaRPr lang="en-US" sz="1100" u="none" dirty="0" smtClean="0"/>
                    </a:p>
                    <a:p>
                      <a:pPr marL="342900" indent="-342900">
                        <a:buFont typeface="Arial"/>
                        <a:buChar char="•"/>
                      </a:pPr>
                      <a:r>
                        <a:rPr lang="en-US" sz="1100" u="none" dirty="0" smtClean="0"/>
                        <a:t>Start after</a:t>
                      </a:r>
                      <a:r>
                        <a:rPr lang="en-US" sz="1100" u="none" baseline="0" dirty="0" smtClean="0"/>
                        <a:t> Winter Break</a:t>
                      </a:r>
                      <a:endParaRPr lang="en-US" sz="1100" u="none" dirty="0" smtClean="0"/>
                    </a:p>
                    <a:p>
                      <a:pPr marL="342900" indent="-342900">
                        <a:buFont typeface="Arial"/>
                        <a:buChar char="•"/>
                      </a:pPr>
                      <a:endParaRPr lang="en-US" sz="1100" u="none" dirty="0" smtClean="0"/>
                    </a:p>
                    <a:p>
                      <a:pPr marL="342900" indent="-342900">
                        <a:buFont typeface="Arial"/>
                        <a:buChar char="•"/>
                      </a:pPr>
                      <a:endParaRPr lang="en-US" sz="1100" u="none" dirty="0" smtClean="0"/>
                    </a:p>
                    <a:p>
                      <a:pPr marL="342900" indent="-342900">
                        <a:buFont typeface="Arial"/>
                        <a:buChar char="•"/>
                      </a:pPr>
                      <a:endParaRPr sz="1100" u="none" dirty="0" smtClean="0"/>
                    </a:p>
                    <a:p>
                      <a:endParaRPr lang="en-US" sz="1100" dirty="0" smtClean="0"/>
                    </a:p>
                    <a:p>
                      <a:endParaRPr sz="1100" dirty="0"/>
                    </a:p>
                  </a:txBody>
                  <a:tcPr marL="91425" marR="91425" marT="68569" marB="68569"/>
                </a:tc>
              </a:tr>
            </a:tbl>
          </a:graphicData>
        </a:graphic>
      </p:graphicFrame>
      <p:sp>
        <p:nvSpPr>
          <p:cNvPr id="106" name="Shape 106"/>
          <p:cNvSpPr txBox="1"/>
          <p:nvPr/>
        </p:nvSpPr>
        <p:spPr>
          <a:xfrm>
            <a:off x="2761251" y="1"/>
            <a:ext cx="3663599" cy="553968"/>
          </a:xfrm>
          <a:prstGeom prst="rect">
            <a:avLst/>
          </a:prstGeom>
          <a:noFill/>
        </p:spPr>
        <p:txBody>
          <a:bodyPr lIns="91425" tIns="91425" rIns="91425" bIns="91425" anchor="t" anchorCtr="0">
            <a:spAutoFit/>
          </a:bodyPr>
          <a:lstStyle/>
          <a:p>
            <a:pPr algn="ctr">
              <a:buNone/>
            </a:pPr>
            <a:r>
              <a:rPr lang="en" sz="2400" dirty="0"/>
              <a:t>PLANS</a:t>
            </a:r>
          </a:p>
        </p:txBody>
      </p:sp>
    </p:spTree>
    <p:extLst>
      <p:ext uri="{BB962C8B-B14F-4D97-AF65-F5344CB8AC3E}">
        <p14:creationId xmlns:p14="http://schemas.microsoft.com/office/powerpoint/2010/main" val="904734708"/>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Maximum Participation</a:t>
            </a:r>
            <a:endParaRPr lang="en-US" dirty="0"/>
          </a:p>
        </p:txBody>
      </p:sp>
      <p:sp>
        <p:nvSpPr>
          <p:cNvPr id="5" name="Content Placeholder 4"/>
          <p:cNvSpPr>
            <a:spLocks noGrp="1"/>
          </p:cNvSpPr>
          <p:nvPr>
            <p:ph idx="1"/>
          </p:nvPr>
        </p:nvSpPr>
        <p:spPr>
          <a:xfrm>
            <a:off x="3966682" y="1200161"/>
            <a:ext cx="4826144" cy="3672031"/>
          </a:xfrm>
        </p:spPr>
        <p:txBody>
          <a:bodyPr>
            <a:normAutofit fontScale="85000" lnSpcReduction="10000"/>
          </a:bodyPr>
          <a:lstStyle/>
          <a:p>
            <a:r>
              <a:rPr lang="en-US" sz="2000" dirty="0" smtClean="0">
                <a:solidFill>
                  <a:schemeClr val="bg1"/>
                </a:solidFill>
              </a:rPr>
              <a:t>Use PCS symbols</a:t>
            </a:r>
          </a:p>
          <a:p>
            <a:r>
              <a:rPr lang="en-US" sz="2000" dirty="0" smtClean="0"/>
              <a:t>Google images</a:t>
            </a:r>
          </a:p>
          <a:p>
            <a:r>
              <a:rPr lang="en-US" sz="2000" dirty="0" smtClean="0"/>
              <a:t>Photos</a:t>
            </a:r>
          </a:p>
          <a:p>
            <a:r>
              <a:rPr lang="en-US" sz="2000" dirty="0" smtClean="0"/>
              <a:t>Do a “pre-plan” to help for better preparation</a:t>
            </a:r>
          </a:p>
          <a:p>
            <a:r>
              <a:rPr lang="en-US" sz="2000" dirty="0" smtClean="0"/>
              <a:t>Make sure that the focus individual selects the participants (may need to prioritize)</a:t>
            </a:r>
          </a:p>
          <a:p>
            <a:r>
              <a:rPr lang="en-US" sz="2000" dirty="0" smtClean="0"/>
              <a:t>Schedule prior to IEP/ITP/ISP meetings</a:t>
            </a:r>
          </a:p>
          <a:p>
            <a:r>
              <a:rPr lang="en-US" sz="2000" dirty="0" smtClean="0"/>
              <a:t>Customize it for more interest</a:t>
            </a:r>
          </a:p>
          <a:p>
            <a:endParaRPr lang="en-US"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87569" y="641797"/>
            <a:ext cx="1320501" cy="1693975"/>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844" y="1220572"/>
            <a:ext cx="2224931" cy="1946815"/>
          </a:xfrm>
          <a:prstGeom prst="rect">
            <a:avLst/>
          </a:prstGeom>
        </p:spPr>
      </p:pic>
      <p:pic>
        <p:nvPicPr>
          <p:cNvPr id="10" name="Picture 9"/>
          <p:cNvPicPr>
            <a:picLocks noChangeAspect="1"/>
          </p:cNvPicPr>
          <p:nvPr/>
        </p:nvPicPr>
        <p:blipFill>
          <a:blip r:embed="rId4"/>
          <a:stretch>
            <a:fillRect/>
          </a:stretch>
        </p:blipFill>
        <p:spPr>
          <a:xfrm>
            <a:off x="1387399" y="3426655"/>
            <a:ext cx="1956424" cy="1471646"/>
          </a:xfrm>
          <a:prstGeom prst="rect">
            <a:avLst/>
          </a:prstGeom>
        </p:spPr>
      </p:pic>
    </p:spTree>
    <p:extLst>
      <p:ext uri="{BB962C8B-B14F-4D97-AF65-F5344CB8AC3E}">
        <p14:creationId xmlns:p14="http://schemas.microsoft.com/office/powerpoint/2010/main" val="3570628490"/>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4739" y="555593"/>
            <a:ext cx="3635375" cy="956638"/>
          </a:xfrm>
        </p:spPr>
        <p:txBody>
          <a:bodyPr/>
          <a:lstStyle/>
          <a:p>
            <a:r>
              <a:rPr lang="en-US" dirty="0" smtClean="0"/>
              <a:t>J’s PATH</a:t>
            </a:r>
            <a:endParaRPr lang="en-US" dirty="0"/>
          </a:p>
        </p:txBody>
      </p:sp>
      <p:sp>
        <p:nvSpPr>
          <p:cNvPr id="3" name="Text Placeholder 2"/>
          <p:cNvSpPr>
            <a:spLocks noGrp="1"/>
          </p:cNvSpPr>
          <p:nvPr>
            <p:ph type="body" sz="half" idx="2"/>
          </p:nvPr>
        </p:nvSpPr>
        <p:spPr>
          <a:xfrm>
            <a:off x="5028758" y="1771369"/>
            <a:ext cx="3635375" cy="3013545"/>
          </a:xfrm>
        </p:spPr>
        <p:txBody>
          <a:bodyPr>
            <a:normAutofit/>
          </a:bodyPr>
          <a:lstStyle/>
          <a:p>
            <a:pPr marL="342900" indent="-342900">
              <a:buFontTx/>
              <a:buChar char="-"/>
            </a:pPr>
            <a:r>
              <a:rPr lang="en-US" dirty="0" smtClean="0"/>
              <a:t>Use of Google images and other internet sites to illustrate J’s dreams</a:t>
            </a:r>
          </a:p>
          <a:p>
            <a:endParaRPr lang="en-US" dirty="0" smtClean="0"/>
          </a:p>
          <a:p>
            <a:r>
              <a:rPr lang="en-US" dirty="0" smtClean="0"/>
              <a:t>J’s mom: </a:t>
            </a:r>
            <a:r>
              <a:rPr lang="en-US" i="1" dirty="0" smtClean="0"/>
              <a:t>“Thank you for allowing </a:t>
            </a:r>
            <a:r>
              <a:rPr lang="en-US" i="1" dirty="0" err="1"/>
              <a:t>Jory</a:t>
            </a:r>
            <a:r>
              <a:rPr lang="en-US" i="1" dirty="0"/>
              <a:t> to reach for dreams as </a:t>
            </a:r>
            <a:r>
              <a:rPr lang="en-US" i="1" dirty="0" smtClean="0"/>
              <a:t>we sat </a:t>
            </a:r>
            <a:r>
              <a:rPr lang="en-US" i="1" dirty="0"/>
              <a:t>in delight watching him come to terms with something completely new</a:t>
            </a:r>
            <a:r>
              <a:rPr lang="en-US" i="1" dirty="0" smtClean="0"/>
              <a:t>!” </a:t>
            </a:r>
            <a:r>
              <a:rPr lang="en-US" i="1" dirty="0"/>
              <a:t> </a:t>
            </a:r>
            <a:endParaRPr lang="en-US" i="1" dirty="0" smtClean="0"/>
          </a:p>
          <a:p>
            <a:pPr marL="342900" indent="-342900">
              <a:buFontTx/>
              <a:buChar char="-"/>
            </a:pPr>
            <a:endParaRPr lang="en-US" dirty="0"/>
          </a:p>
        </p:txBody>
      </p:sp>
      <p:pic>
        <p:nvPicPr>
          <p:cNvPr id="5" name="Picture Placeholder 4" descr="Jory's PATH 1.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40898345"/>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Translating the PCP into required plans/forms:</a:t>
            </a:r>
            <a:endParaRPr lang="en-US" dirty="0">
              <a:latin typeface="Constantia" pitchFamily="18" charset="0"/>
            </a:endParaRPr>
          </a:p>
        </p:txBody>
      </p:sp>
      <p:sp>
        <p:nvSpPr>
          <p:cNvPr id="3" name="Content Placeholder 2"/>
          <p:cNvSpPr>
            <a:spLocks noGrp="1"/>
          </p:cNvSpPr>
          <p:nvPr>
            <p:ph idx="1"/>
          </p:nvPr>
        </p:nvSpPr>
        <p:spPr>
          <a:xfrm>
            <a:off x="525238" y="1986731"/>
            <a:ext cx="8229600" cy="3255117"/>
          </a:xfrm>
        </p:spPr>
        <p:txBody>
          <a:bodyPr/>
          <a:lstStyle/>
          <a:p>
            <a:pPr marL="0" indent="0">
              <a:buNone/>
            </a:pPr>
            <a:r>
              <a:rPr lang="en-US" sz="2400" dirty="0"/>
              <a:t>Helps to create long-term goals, specific and measurable objectives for education, transition, employment plans</a:t>
            </a:r>
          </a:p>
          <a:p>
            <a:pPr marL="0" indent="0">
              <a:lnSpc>
                <a:spcPct val="150000"/>
              </a:lnSpc>
              <a:spcBef>
                <a:spcPts val="600"/>
              </a:spcBef>
              <a:buNone/>
            </a:pPr>
            <a:endParaRPr lang="en-US" sz="2400" dirty="0"/>
          </a:p>
          <a:p>
            <a:pPr marL="0" indent="0">
              <a:lnSpc>
                <a:spcPct val="150000"/>
              </a:lnSpc>
              <a:spcBef>
                <a:spcPts val="600"/>
              </a:spcBef>
              <a:buNone/>
            </a:pPr>
            <a:endParaRPr lang="en-US" dirty="0" smtClean="0"/>
          </a:p>
          <a:p>
            <a:pPr marL="0" indent="0">
              <a:lnSpc>
                <a:spcPct val="150000"/>
              </a:lnSpc>
              <a:spcBef>
                <a:spcPts val="600"/>
              </a:spcBef>
              <a:buNone/>
            </a:pPr>
            <a:endParaRPr lang="en-US" dirty="0"/>
          </a:p>
        </p:txBody>
      </p:sp>
      <p:grpSp>
        <p:nvGrpSpPr>
          <p:cNvPr id="10" name="Group 9"/>
          <p:cNvGrpSpPr/>
          <p:nvPr/>
        </p:nvGrpSpPr>
        <p:grpSpPr>
          <a:xfrm>
            <a:off x="1850065" y="3189768"/>
            <a:ext cx="7740502" cy="673402"/>
            <a:chOff x="1850065" y="3189767"/>
            <a:chExt cx="7740502" cy="673402"/>
          </a:xfrm>
        </p:grpSpPr>
        <p:sp>
          <p:nvSpPr>
            <p:cNvPr id="7" name="Chevron 6"/>
            <p:cNvSpPr/>
            <p:nvPr/>
          </p:nvSpPr>
          <p:spPr>
            <a:xfrm>
              <a:off x="1850065" y="3189767"/>
              <a:ext cx="7740502" cy="19002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850065" y="3673148"/>
              <a:ext cx="7740502" cy="190021"/>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1850065" y="3431458"/>
              <a:ext cx="7740502" cy="190021"/>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39556822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idx="1"/>
          </p:nvPr>
        </p:nvSpPr>
        <p:spPr>
          <a:xfrm>
            <a:off x="1676418" y="396862"/>
            <a:ext cx="5181601" cy="4512787"/>
          </a:xfrm>
        </p:spPr>
        <p:txBody>
          <a:bodyPr>
            <a:normAutofit fontScale="70000" lnSpcReduction="20000"/>
          </a:bodyPr>
          <a:lstStyle/>
          <a:p>
            <a:pPr marL="0" indent="0" algn="l">
              <a:buNone/>
            </a:pPr>
            <a:r>
              <a:rPr lang="en-US" sz="3200" dirty="0" smtClean="0"/>
              <a:t>10. It takes too much time.</a:t>
            </a:r>
          </a:p>
          <a:p>
            <a:pPr marL="0" indent="0" algn="l">
              <a:buNone/>
            </a:pPr>
            <a:r>
              <a:rPr lang="en-US" sz="3200" dirty="0" smtClean="0"/>
              <a:t>9. I can’t draw.</a:t>
            </a:r>
          </a:p>
          <a:p>
            <a:pPr marL="0" indent="0" algn="l">
              <a:buNone/>
            </a:pPr>
            <a:r>
              <a:rPr lang="en-US" sz="3200" dirty="0" smtClean="0"/>
              <a:t>8. Students might have unrealistic expectations.</a:t>
            </a:r>
          </a:p>
          <a:p>
            <a:pPr marL="0" indent="0" algn="l">
              <a:buNone/>
            </a:pPr>
            <a:r>
              <a:rPr lang="en-US" sz="3200" dirty="0" smtClean="0"/>
              <a:t>7. Parents/teachers might have unrealistic expectations.</a:t>
            </a:r>
          </a:p>
          <a:p>
            <a:pPr marL="0" indent="0" algn="l">
              <a:buNone/>
            </a:pPr>
            <a:r>
              <a:rPr lang="en-US" sz="3200" dirty="0" smtClean="0"/>
              <a:t>6. Scheduling everyone is too complicated.</a:t>
            </a:r>
          </a:p>
          <a:p>
            <a:pPr marL="0" indent="0" algn="l">
              <a:buNone/>
            </a:pPr>
            <a:r>
              <a:rPr lang="en-US" sz="3200" dirty="0" smtClean="0"/>
              <a:t>5. I used to do it – not sure why I stopped.</a:t>
            </a:r>
          </a:p>
          <a:p>
            <a:pPr marL="0" indent="0" algn="l">
              <a:buNone/>
            </a:pPr>
            <a:r>
              <a:rPr lang="en-US" sz="3200" dirty="0" smtClean="0"/>
              <a:t>4. I can barely get through the IEPs for everyone.</a:t>
            </a:r>
          </a:p>
          <a:p>
            <a:pPr marL="0" indent="0" algn="l">
              <a:buNone/>
            </a:pPr>
            <a:r>
              <a:rPr lang="en-US" sz="3200" dirty="0" smtClean="0"/>
              <a:t>3. Sounds good in theory – no one really does them.</a:t>
            </a:r>
          </a:p>
          <a:p>
            <a:pPr marL="0" indent="0" algn="l">
              <a:buNone/>
            </a:pPr>
            <a:r>
              <a:rPr lang="en-US" sz="3200" dirty="0" smtClean="0"/>
              <a:t>2. Who’s </a:t>
            </a:r>
            <a:r>
              <a:rPr lang="en-US" sz="3200" dirty="0"/>
              <a:t>going to pay for the food</a:t>
            </a:r>
            <a:r>
              <a:rPr lang="en-US" sz="3200" dirty="0" smtClean="0"/>
              <a:t>?</a:t>
            </a:r>
          </a:p>
          <a:p>
            <a:pPr marL="0" indent="0" algn="l">
              <a:buNone/>
            </a:pPr>
            <a:r>
              <a:rPr lang="en-US" sz="3200" dirty="0" smtClean="0"/>
              <a:t>1. Of course we do!!</a:t>
            </a:r>
            <a:endParaRPr lang="en-US" sz="3200" dirty="0"/>
          </a:p>
          <a:p>
            <a:pPr marL="0" indent="0">
              <a:buNone/>
            </a:pPr>
            <a:endParaRPr lang="en-US" sz="2400" dirty="0"/>
          </a:p>
        </p:txBody>
      </p:sp>
    </p:spTree>
    <p:extLst>
      <p:ext uri="{BB962C8B-B14F-4D97-AF65-F5344CB8AC3E}">
        <p14:creationId xmlns:p14="http://schemas.microsoft.com/office/powerpoint/2010/main" val="7154864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93934" y="339125"/>
            <a:ext cx="5045363" cy="633514"/>
          </a:xfrm>
        </p:spPr>
        <p:txBody>
          <a:bodyPr/>
          <a:lstStyle/>
          <a:p>
            <a:r>
              <a:rPr lang="en-US" dirty="0" smtClean="0"/>
              <a:t>Aaron’s Plan</a:t>
            </a:r>
            <a:endParaRPr lang="en-US" dirty="0"/>
          </a:p>
        </p:txBody>
      </p:sp>
      <p:sp>
        <p:nvSpPr>
          <p:cNvPr id="5" name="Content Placeholder 4"/>
          <p:cNvSpPr>
            <a:spLocks noGrp="1"/>
          </p:cNvSpPr>
          <p:nvPr>
            <p:ph idx="1"/>
          </p:nvPr>
        </p:nvSpPr>
        <p:spPr>
          <a:xfrm>
            <a:off x="3921323" y="1641549"/>
            <a:ext cx="4826144" cy="3336123"/>
          </a:xfrm>
        </p:spPr>
        <p:txBody>
          <a:bodyPr>
            <a:normAutofit/>
          </a:bodyPr>
          <a:lstStyle/>
          <a:p>
            <a:r>
              <a:rPr lang="en-US" sz="2000" dirty="0" smtClean="0"/>
              <a:t>Aaron was headed into final year of high school (age 18)</a:t>
            </a:r>
          </a:p>
          <a:p>
            <a:r>
              <a:rPr lang="en-US" sz="2000" dirty="0" smtClean="0"/>
              <a:t>Transition goals needed more details, more direction</a:t>
            </a:r>
          </a:p>
          <a:p>
            <a:r>
              <a:rPr lang="en-US" sz="2000" dirty="0" smtClean="0"/>
              <a:t>Met with Aaron and his mom twice before PCP meeting for initial planning &amp; preparation</a:t>
            </a:r>
          </a:p>
          <a:p>
            <a:pPr marL="0" indent="0">
              <a:buNone/>
            </a:pPr>
            <a:endParaRPr lang="en-US" sz="2000" dirty="0" smtClean="0"/>
          </a:p>
          <a:p>
            <a:endParaRPr lang="en-US" sz="2000" dirty="0" smtClean="0"/>
          </a:p>
          <a:p>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090" y="1304638"/>
            <a:ext cx="3525210" cy="2643908"/>
          </a:xfrm>
          <a:prstGeom prst="rect">
            <a:avLst/>
          </a:prstGeom>
        </p:spPr>
      </p:pic>
    </p:spTree>
    <p:extLst>
      <p:ext uri="{BB962C8B-B14F-4D97-AF65-F5344CB8AC3E}">
        <p14:creationId xmlns:p14="http://schemas.microsoft.com/office/powerpoint/2010/main" val="315184208"/>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521" y="371073"/>
            <a:ext cx="8229600" cy="633514"/>
          </a:xfrm>
        </p:spPr>
        <p:txBody>
          <a:bodyPr/>
          <a:lstStyle/>
          <a:p>
            <a:r>
              <a:rPr lang="en-US" dirty="0" smtClean="0"/>
              <a:t>Planning with Aaron – at home with family &amp; friends</a:t>
            </a:r>
            <a:endParaRPr lang="en-US" dirty="0"/>
          </a:p>
        </p:txBody>
      </p:sp>
      <p:pic>
        <p:nvPicPr>
          <p:cNvPr id="6" name="Content Placeholder 5" descr="037.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50543" y="1780170"/>
            <a:ext cx="8628361" cy="3038761"/>
          </a:xfrm>
        </p:spPr>
      </p:pic>
    </p:spTree>
    <p:extLst>
      <p:ext uri="{BB962C8B-B14F-4D97-AF65-F5344CB8AC3E}">
        <p14:creationId xmlns:p14="http://schemas.microsoft.com/office/powerpoint/2010/main" val="3147073284"/>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02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918" y="115456"/>
            <a:ext cx="3857625" cy="4929909"/>
          </a:xfrm>
          <a:prstGeom prst="rect">
            <a:avLst/>
          </a:prstGeom>
        </p:spPr>
      </p:pic>
      <p:pic>
        <p:nvPicPr>
          <p:cNvPr id="10" name="Picture 9" descr="02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371" y="173182"/>
            <a:ext cx="3857625" cy="4837544"/>
          </a:xfrm>
          <a:prstGeom prst="rect">
            <a:avLst/>
          </a:prstGeom>
        </p:spPr>
      </p:pic>
    </p:spTree>
    <p:extLst>
      <p:ext uri="{BB962C8B-B14F-4D97-AF65-F5344CB8AC3E}">
        <p14:creationId xmlns:p14="http://schemas.microsoft.com/office/powerpoint/2010/main" val="2728411584"/>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2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454" y="412750"/>
            <a:ext cx="3348904" cy="4465206"/>
          </a:xfrm>
          <a:prstGeom prst="rect">
            <a:avLst/>
          </a:prstGeom>
        </p:spPr>
      </p:pic>
      <p:pic>
        <p:nvPicPr>
          <p:cNvPr id="6" name="Picture 5" descr="03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4910" y="1050638"/>
            <a:ext cx="4110180" cy="3082635"/>
          </a:xfrm>
          <a:prstGeom prst="rect">
            <a:avLst/>
          </a:prstGeom>
        </p:spPr>
      </p:pic>
    </p:spTree>
    <p:extLst>
      <p:ext uri="{BB962C8B-B14F-4D97-AF65-F5344CB8AC3E}">
        <p14:creationId xmlns:p14="http://schemas.microsoft.com/office/powerpoint/2010/main" val="3152285457"/>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3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3182" y="825500"/>
            <a:ext cx="4548910" cy="3411683"/>
          </a:xfrm>
          <a:prstGeom prst="rect">
            <a:avLst/>
          </a:prstGeom>
        </p:spPr>
      </p:pic>
      <p:pic>
        <p:nvPicPr>
          <p:cNvPr id="6" name="Picture 5" descr="03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9272" y="203969"/>
            <a:ext cx="3568268" cy="4757691"/>
          </a:xfrm>
          <a:prstGeom prst="rect">
            <a:avLst/>
          </a:prstGeom>
        </p:spPr>
      </p:pic>
    </p:spTree>
    <p:extLst>
      <p:ext uri="{BB962C8B-B14F-4D97-AF65-F5344CB8AC3E}">
        <p14:creationId xmlns:p14="http://schemas.microsoft.com/office/powerpoint/2010/main" val="186191869"/>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Translating ideas to his school transition plan</a:t>
            </a:r>
            <a:endParaRPr lang="en-US" dirty="0"/>
          </a:p>
        </p:txBody>
      </p:sp>
      <p:pic>
        <p:nvPicPr>
          <p:cNvPr id="3" name="Content Placeholder 2" descr="039.JPG"/>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p:pic>
      <p:pic>
        <p:nvPicPr>
          <p:cNvPr id="12" name="Content Placeholder 11" descr="024.JP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65404218"/>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Made transition goals more specific</a:t>
            </a:r>
            <a:endParaRPr lang="en-US" dirty="0"/>
          </a:p>
        </p:txBody>
      </p:sp>
      <p:sp>
        <p:nvSpPr>
          <p:cNvPr id="3" name="Content Placeholder 2"/>
          <p:cNvSpPr>
            <a:spLocks noGrp="1"/>
          </p:cNvSpPr>
          <p:nvPr>
            <p:ph idx="1"/>
          </p:nvPr>
        </p:nvSpPr>
        <p:spPr>
          <a:xfrm>
            <a:off x="739775" y="1825533"/>
            <a:ext cx="7662864" cy="3061439"/>
          </a:xfrm>
        </p:spPr>
        <p:txBody>
          <a:bodyPr>
            <a:normAutofit fontScale="40000" lnSpcReduction="20000"/>
          </a:bodyPr>
          <a:lstStyle/>
          <a:p>
            <a:r>
              <a:rPr lang="en-US" sz="4200" dirty="0" smtClean="0"/>
              <a:t>Identify job sites/environments to visit</a:t>
            </a:r>
          </a:p>
          <a:p>
            <a:r>
              <a:rPr lang="en-US" sz="4200" dirty="0" smtClean="0"/>
              <a:t>Set up opportunities to job shadow (pet stores, animal shelters)</a:t>
            </a:r>
          </a:p>
          <a:p>
            <a:r>
              <a:rPr lang="en-US" sz="4200" dirty="0" smtClean="0"/>
              <a:t>Explore details as to why certain jobs/environments were selected (insulation spraying; repairing slot machines)</a:t>
            </a:r>
          </a:p>
          <a:p>
            <a:r>
              <a:rPr lang="en-US" sz="4200" dirty="0" smtClean="0"/>
              <a:t>Try out various tasks for specific jobs (related to family deli)</a:t>
            </a:r>
          </a:p>
          <a:p>
            <a:r>
              <a:rPr lang="en-US" sz="4200" dirty="0" smtClean="0"/>
              <a:t>Identify options for volunteer work to address interest in helping people(senior center)</a:t>
            </a:r>
          </a:p>
          <a:p>
            <a:r>
              <a:rPr lang="en-US" sz="4200" dirty="0" smtClean="0"/>
              <a:t>Begin training on public transportation</a:t>
            </a:r>
          </a:p>
          <a:p>
            <a:endParaRPr lang="en-US" dirty="0"/>
          </a:p>
        </p:txBody>
      </p:sp>
    </p:spTree>
    <p:extLst>
      <p:ext uri="{BB962C8B-B14F-4D97-AF65-F5344CB8AC3E}">
        <p14:creationId xmlns:p14="http://schemas.microsoft.com/office/powerpoint/2010/main" val="1063230457"/>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About PCP Meetings</a:t>
            </a:r>
            <a:endParaRPr lang="en-US" dirty="0"/>
          </a:p>
        </p:txBody>
      </p:sp>
      <p:sp>
        <p:nvSpPr>
          <p:cNvPr id="3" name="Content Placeholder 2"/>
          <p:cNvSpPr>
            <a:spLocks noGrp="1"/>
          </p:cNvSpPr>
          <p:nvPr>
            <p:ph idx="1"/>
          </p:nvPr>
        </p:nvSpPr>
        <p:spPr>
          <a:xfrm>
            <a:off x="739775" y="1734816"/>
            <a:ext cx="7662864" cy="3016084"/>
          </a:xfrm>
        </p:spPr>
        <p:txBody>
          <a:bodyPr>
            <a:normAutofit fontScale="55000" lnSpcReduction="20000"/>
          </a:bodyPr>
          <a:lstStyle/>
          <a:p>
            <a:r>
              <a:rPr lang="en-US" sz="2900" dirty="0" smtClean="0"/>
              <a:t>“This was a great way to get a lot of input on a student who was new to my caseload.”  -- Teacher </a:t>
            </a:r>
          </a:p>
          <a:p>
            <a:r>
              <a:rPr lang="en-US" sz="2900" dirty="0" smtClean="0"/>
              <a:t>“This is beautiful.” – Parent who took pictures of the PCP at the end of the meeting</a:t>
            </a:r>
          </a:p>
          <a:p>
            <a:r>
              <a:rPr lang="en-US" sz="2900" dirty="0" smtClean="0"/>
              <a:t>2 teachers and 1 parent asked if they could have a PCP</a:t>
            </a:r>
          </a:p>
          <a:p>
            <a:r>
              <a:rPr lang="en-US" sz="2900" dirty="0" smtClean="0"/>
              <a:t>“I’m glad all of you could be at my meeting.  You’ve really helped me.” –Student </a:t>
            </a:r>
          </a:p>
          <a:p>
            <a:r>
              <a:rPr lang="en-US" sz="2900" dirty="0" smtClean="0"/>
              <a:t>“That was really cool!” –Student</a:t>
            </a:r>
          </a:p>
          <a:p>
            <a:r>
              <a:rPr lang="en-US" sz="2900" dirty="0" smtClean="0"/>
              <a:t>“Thanks for helping my son to dream” - Parent</a:t>
            </a:r>
          </a:p>
          <a:p>
            <a:endParaRPr lang="en-US" dirty="0" smtClean="0"/>
          </a:p>
          <a:p>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026761293"/>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a:t>
            </a:r>
            <a:endParaRPr lang="en-US" dirty="0"/>
          </a:p>
        </p:txBody>
      </p:sp>
      <p:sp>
        <p:nvSpPr>
          <p:cNvPr id="3" name="Content Placeholder 2"/>
          <p:cNvSpPr>
            <a:spLocks noGrp="1"/>
          </p:cNvSpPr>
          <p:nvPr>
            <p:ph idx="1"/>
          </p:nvPr>
        </p:nvSpPr>
        <p:spPr>
          <a:xfrm>
            <a:off x="739775" y="1640028"/>
            <a:ext cx="7662864" cy="3388081"/>
          </a:xfrm>
        </p:spPr>
        <p:txBody>
          <a:bodyPr>
            <a:normAutofit fontScale="77500" lnSpcReduction="20000"/>
          </a:bodyPr>
          <a:lstStyle/>
          <a:p>
            <a:r>
              <a:rPr lang="en-US" i="1" dirty="0"/>
              <a:t>The individual is in charge: they decide who attends the meeting, where it should be, and what goes on their plan.</a:t>
            </a:r>
            <a:endParaRPr lang="en-US" dirty="0"/>
          </a:p>
          <a:p>
            <a:r>
              <a:rPr lang="en-US" i="1" dirty="0" smtClean="0"/>
              <a:t>The </a:t>
            </a:r>
            <a:r>
              <a:rPr lang="en-US" i="1" dirty="0"/>
              <a:t>meeting must be voluntary for all attendees – and everyone must agree to stay for the whole plan.</a:t>
            </a:r>
            <a:endParaRPr lang="en-US" dirty="0"/>
          </a:p>
          <a:p>
            <a:r>
              <a:rPr lang="en-US" i="1" dirty="0" smtClean="0"/>
              <a:t>A </a:t>
            </a:r>
            <a:r>
              <a:rPr lang="en-US" i="1" dirty="0"/>
              <a:t>pre-meeting is held to interact with the focus-person and family to determine the goal and logistics for the meeting and to determine how to best support the individual to be fully engaged in the meeting.</a:t>
            </a:r>
            <a:endParaRPr lang="en-US" dirty="0"/>
          </a:p>
          <a:p>
            <a:r>
              <a:rPr lang="en-US" i="1" dirty="0" smtClean="0"/>
              <a:t>Everyone </a:t>
            </a:r>
            <a:r>
              <a:rPr lang="en-US" i="1" dirty="0"/>
              <a:t>must attend a meeting with an open mind, allowing for the opportunity to think in new ways, investing in a different way to dream and attain dreams.</a:t>
            </a:r>
            <a:endParaRPr lang="en-US" dirty="0"/>
          </a:p>
          <a:p>
            <a:r>
              <a:rPr lang="en-US" i="1" dirty="0" smtClean="0"/>
              <a:t>Share </a:t>
            </a:r>
            <a:r>
              <a:rPr lang="en-US" i="1" dirty="0"/>
              <a:t>ideas that are positive and possible!</a:t>
            </a:r>
            <a:endParaRPr lang="en-US" dirty="0"/>
          </a:p>
        </p:txBody>
      </p:sp>
    </p:spTree>
    <p:extLst>
      <p:ext uri="{BB962C8B-B14F-4D97-AF65-F5344CB8AC3E}">
        <p14:creationId xmlns:p14="http://schemas.microsoft.com/office/powerpoint/2010/main" val="13433670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get started:</a:t>
            </a:r>
            <a:endParaRPr lang="en-US" dirty="0"/>
          </a:p>
        </p:txBody>
      </p:sp>
      <p:sp>
        <p:nvSpPr>
          <p:cNvPr id="5" name="Content Placeholder 4"/>
          <p:cNvSpPr>
            <a:spLocks noGrp="1"/>
          </p:cNvSpPr>
          <p:nvPr>
            <p:ph idx="1"/>
          </p:nvPr>
        </p:nvSpPr>
        <p:spPr/>
        <p:txBody>
          <a:bodyPr/>
          <a:lstStyle/>
          <a:p>
            <a:r>
              <a:rPr lang="en-US" dirty="0" smtClean="0"/>
              <a:t>Be willing to go by the guiding principles; enable and allow for a “person-driven” approach.</a:t>
            </a:r>
          </a:p>
          <a:p>
            <a:r>
              <a:rPr lang="en-US" dirty="0" smtClean="0"/>
              <a:t>Contact </a:t>
            </a:r>
            <a:r>
              <a:rPr lang="en-US" dirty="0" err="1" smtClean="0"/>
              <a:t>Kristoffel</a:t>
            </a:r>
            <a:r>
              <a:rPr lang="en-US" dirty="0" smtClean="0"/>
              <a:t> (</a:t>
            </a:r>
            <a:r>
              <a:rPr lang="en-US" dirty="0" smtClean="0">
                <a:hlinkClick r:id="rId2"/>
              </a:rPr>
              <a:t>kvandeburgt@gmail.com</a:t>
            </a:r>
            <a:r>
              <a:rPr lang="en-US" dirty="0" smtClean="0"/>
              <a:t> or Caren (</a:t>
            </a:r>
            <a:r>
              <a:rPr lang="en-US" dirty="0" smtClean="0">
                <a:hlinkClick r:id="rId3"/>
              </a:rPr>
              <a:t>csax@mail.sdsu.edu</a:t>
            </a:r>
            <a:r>
              <a:rPr lang="en-US" dirty="0" smtClean="0"/>
              <a:t>)</a:t>
            </a:r>
          </a:p>
          <a:p>
            <a:r>
              <a:rPr lang="en-US" dirty="0" smtClean="0"/>
              <a:t>Start planning the food!</a:t>
            </a:r>
            <a:endParaRPr lang="en-US" dirty="0"/>
          </a:p>
        </p:txBody>
      </p:sp>
    </p:spTree>
    <p:extLst>
      <p:ext uri="{BB962C8B-B14F-4D97-AF65-F5344CB8AC3E}">
        <p14:creationId xmlns:p14="http://schemas.microsoft.com/office/powerpoint/2010/main" val="2777271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3322155" y="1250256"/>
            <a:ext cx="3143305" cy="2974868"/>
            <a:chOff x="3322152" y="1250255"/>
            <a:chExt cx="3143305" cy="2974868"/>
          </a:xfrm>
        </p:grpSpPr>
        <p:sp>
          <p:nvSpPr>
            <p:cNvPr id="9" name="Freeform 8"/>
            <p:cNvSpPr/>
            <p:nvPr/>
          </p:nvSpPr>
          <p:spPr>
            <a:xfrm>
              <a:off x="3426311" y="2712835"/>
              <a:ext cx="1803777" cy="1512288"/>
            </a:xfrm>
            <a:custGeom>
              <a:avLst/>
              <a:gdLst>
                <a:gd name="connsiteX0" fmla="*/ 0 w 1803777"/>
                <a:gd name="connsiteY0" fmla="*/ 756144 h 1512288"/>
                <a:gd name="connsiteX1" fmla="*/ 436900 w 1803777"/>
                <a:gd name="connsiteY1" fmla="*/ 0 h 1512288"/>
                <a:gd name="connsiteX2" fmla="*/ 1366877 w 1803777"/>
                <a:gd name="connsiteY2" fmla="*/ 0 h 1512288"/>
                <a:gd name="connsiteX3" fmla="*/ 1803777 w 1803777"/>
                <a:gd name="connsiteY3" fmla="*/ 756144 h 1512288"/>
                <a:gd name="connsiteX4" fmla="*/ 1366877 w 1803777"/>
                <a:gd name="connsiteY4" fmla="*/ 1512288 h 1512288"/>
                <a:gd name="connsiteX5" fmla="*/ 436900 w 1803777"/>
                <a:gd name="connsiteY5" fmla="*/ 1512288 h 1512288"/>
                <a:gd name="connsiteX6" fmla="*/ 0 w 1803777"/>
                <a:gd name="connsiteY6" fmla="*/ 756144 h 151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777" h="1512288">
                  <a:moveTo>
                    <a:pt x="0" y="756144"/>
                  </a:moveTo>
                  <a:lnTo>
                    <a:pt x="436900" y="0"/>
                  </a:lnTo>
                  <a:lnTo>
                    <a:pt x="1366877" y="0"/>
                  </a:lnTo>
                  <a:lnTo>
                    <a:pt x="1803777" y="756144"/>
                  </a:lnTo>
                  <a:lnTo>
                    <a:pt x="1366877" y="1512288"/>
                  </a:lnTo>
                  <a:lnTo>
                    <a:pt x="436900" y="1512288"/>
                  </a:lnTo>
                  <a:lnTo>
                    <a:pt x="0" y="756144"/>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95948" tIns="265903" rIns="295948" bIns="265903" numCol="1" spcCol="1270" anchor="ctr" anchorCtr="0">
              <a:noAutofit/>
            </a:bodyPr>
            <a:lstStyle/>
            <a:p>
              <a:pPr lvl="0" algn="ctr" defTabSz="622300">
                <a:lnSpc>
                  <a:spcPct val="90000"/>
                </a:lnSpc>
                <a:spcBef>
                  <a:spcPct val="0"/>
                </a:spcBef>
                <a:spcAft>
                  <a:spcPct val="35000"/>
                </a:spcAft>
              </a:pPr>
              <a:r>
                <a:rPr lang="en-US" sz="1400" b="1" kern="1200" dirty="0" smtClean="0"/>
                <a:t>High Expectations</a:t>
              </a:r>
              <a:endParaRPr lang="en-US" sz="1400" b="1" kern="1200" dirty="0"/>
            </a:p>
          </p:txBody>
        </p:sp>
        <p:sp>
          <p:nvSpPr>
            <p:cNvPr id="10" name="Hexagon 9"/>
            <p:cNvSpPr/>
            <p:nvPr/>
          </p:nvSpPr>
          <p:spPr>
            <a:xfrm>
              <a:off x="3594014" y="3389603"/>
              <a:ext cx="184402" cy="159099"/>
            </a:xfrm>
            <a:prstGeom prst="hexagon">
              <a:avLst>
                <a:gd name="adj" fmla="val 2889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Hexagon 11"/>
            <p:cNvSpPr/>
            <p:nvPr/>
          </p:nvSpPr>
          <p:spPr>
            <a:xfrm>
              <a:off x="3322152" y="3242982"/>
              <a:ext cx="184402" cy="159099"/>
            </a:xfrm>
            <a:prstGeom prst="hexagon">
              <a:avLst>
                <a:gd name="adj" fmla="val 2889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reeform 12"/>
            <p:cNvSpPr/>
            <p:nvPr/>
          </p:nvSpPr>
          <p:spPr>
            <a:xfrm>
              <a:off x="4671948" y="2086999"/>
              <a:ext cx="1793509" cy="1359102"/>
            </a:xfrm>
            <a:custGeom>
              <a:avLst/>
              <a:gdLst>
                <a:gd name="connsiteX0" fmla="*/ 0 w 1793509"/>
                <a:gd name="connsiteY0" fmla="*/ 679551 h 1359102"/>
                <a:gd name="connsiteX1" fmla="*/ 392645 w 1793509"/>
                <a:gd name="connsiteY1" fmla="*/ 0 h 1359102"/>
                <a:gd name="connsiteX2" fmla="*/ 1400864 w 1793509"/>
                <a:gd name="connsiteY2" fmla="*/ 0 h 1359102"/>
                <a:gd name="connsiteX3" fmla="*/ 1793509 w 1793509"/>
                <a:gd name="connsiteY3" fmla="*/ 679551 h 1359102"/>
                <a:gd name="connsiteX4" fmla="*/ 1400864 w 1793509"/>
                <a:gd name="connsiteY4" fmla="*/ 1359102 h 1359102"/>
                <a:gd name="connsiteX5" fmla="*/ 392645 w 1793509"/>
                <a:gd name="connsiteY5" fmla="*/ 1359102 h 1359102"/>
                <a:gd name="connsiteX6" fmla="*/ 0 w 1793509"/>
                <a:gd name="connsiteY6" fmla="*/ 679551 h 135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3509" h="1359102">
                  <a:moveTo>
                    <a:pt x="0" y="679551"/>
                  </a:moveTo>
                  <a:lnTo>
                    <a:pt x="392645" y="0"/>
                  </a:lnTo>
                  <a:lnTo>
                    <a:pt x="1400864" y="0"/>
                  </a:lnTo>
                  <a:lnTo>
                    <a:pt x="1793509" y="679551"/>
                  </a:lnTo>
                  <a:lnTo>
                    <a:pt x="1400864" y="1359102"/>
                  </a:lnTo>
                  <a:lnTo>
                    <a:pt x="392645" y="1359102"/>
                  </a:lnTo>
                  <a:lnTo>
                    <a:pt x="0" y="679551"/>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80341" tIns="230219" rIns="280341" bIns="230219" numCol="1" spcCol="1270" anchor="ctr" anchorCtr="0">
              <a:noAutofit/>
            </a:bodyPr>
            <a:lstStyle/>
            <a:p>
              <a:pPr lvl="0" algn="ctr" defTabSz="622300">
                <a:lnSpc>
                  <a:spcPct val="90000"/>
                </a:lnSpc>
                <a:spcBef>
                  <a:spcPct val="0"/>
                </a:spcBef>
                <a:spcAft>
                  <a:spcPct val="35000"/>
                </a:spcAft>
              </a:pPr>
              <a:r>
                <a:rPr lang="en-US" sz="1400" b="1" kern="1200" dirty="0" smtClean="0"/>
                <a:t>Relationships</a:t>
              </a:r>
              <a:endParaRPr lang="en-US" sz="1400" b="1" kern="1200" dirty="0"/>
            </a:p>
          </p:txBody>
        </p:sp>
        <p:sp>
          <p:nvSpPr>
            <p:cNvPr id="14" name="Hexagon 13"/>
            <p:cNvSpPr/>
            <p:nvPr/>
          </p:nvSpPr>
          <p:spPr>
            <a:xfrm>
              <a:off x="5797889" y="3242982"/>
              <a:ext cx="184402" cy="159099"/>
            </a:xfrm>
            <a:prstGeom prst="hexagon">
              <a:avLst>
                <a:gd name="adj" fmla="val 2889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Hexagon 15"/>
            <p:cNvSpPr/>
            <p:nvPr/>
          </p:nvSpPr>
          <p:spPr>
            <a:xfrm>
              <a:off x="6069751" y="3389603"/>
              <a:ext cx="184402" cy="159099"/>
            </a:xfrm>
            <a:prstGeom prst="hexagon">
              <a:avLst>
                <a:gd name="adj" fmla="val 2889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16"/>
            <p:cNvSpPr/>
            <p:nvPr/>
          </p:nvSpPr>
          <p:spPr>
            <a:xfrm>
              <a:off x="3440545" y="1392370"/>
              <a:ext cx="1752210" cy="1326173"/>
            </a:xfrm>
            <a:custGeom>
              <a:avLst/>
              <a:gdLst>
                <a:gd name="connsiteX0" fmla="*/ 0 w 1752210"/>
                <a:gd name="connsiteY0" fmla="*/ 663087 h 1326173"/>
                <a:gd name="connsiteX1" fmla="*/ 383131 w 1752210"/>
                <a:gd name="connsiteY1" fmla="*/ 0 h 1326173"/>
                <a:gd name="connsiteX2" fmla="*/ 1369079 w 1752210"/>
                <a:gd name="connsiteY2" fmla="*/ 0 h 1326173"/>
                <a:gd name="connsiteX3" fmla="*/ 1752210 w 1752210"/>
                <a:gd name="connsiteY3" fmla="*/ 663087 h 1326173"/>
                <a:gd name="connsiteX4" fmla="*/ 1369079 w 1752210"/>
                <a:gd name="connsiteY4" fmla="*/ 1326173 h 1326173"/>
                <a:gd name="connsiteX5" fmla="*/ 383131 w 1752210"/>
                <a:gd name="connsiteY5" fmla="*/ 1326173 h 1326173"/>
                <a:gd name="connsiteX6" fmla="*/ 0 w 1752210"/>
                <a:gd name="connsiteY6" fmla="*/ 663087 h 132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210" h="1326173">
                  <a:moveTo>
                    <a:pt x="0" y="663087"/>
                  </a:moveTo>
                  <a:lnTo>
                    <a:pt x="383131" y="0"/>
                  </a:lnTo>
                  <a:lnTo>
                    <a:pt x="1369079" y="0"/>
                  </a:lnTo>
                  <a:lnTo>
                    <a:pt x="1752210" y="663087"/>
                  </a:lnTo>
                  <a:lnTo>
                    <a:pt x="1369079" y="1326173"/>
                  </a:lnTo>
                  <a:lnTo>
                    <a:pt x="383131" y="1326173"/>
                  </a:lnTo>
                  <a:lnTo>
                    <a:pt x="0" y="663087"/>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73728" tIns="224953" rIns="273728" bIns="224953" numCol="1" spcCol="1270" anchor="ctr" anchorCtr="0">
              <a:noAutofit/>
            </a:bodyPr>
            <a:lstStyle/>
            <a:p>
              <a:pPr lvl="0" algn="ctr" defTabSz="622300">
                <a:lnSpc>
                  <a:spcPct val="90000"/>
                </a:lnSpc>
                <a:spcBef>
                  <a:spcPct val="0"/>
                </a:spcBef>
                <a:spcAft>
                  <a:spcPct val="35000"/>
                </a:spcAft>
              </a:pPr>
              <a:r>
                <a:rPr lang="en-US" sz="1400" b="1" kern="1200" dirty="0" smtClean="0"/>
                <a:t>Self determination</a:t>
              </a:r>
              <a:endParaRPr lang="en-US" sz="1400" b="1" kern="1200" dirty="0"/>
            </a:p>
          </p:txBody>
        </p:sp>
        <p:sp>
          <p:nvSpPr>
            <p:cNvPr id="18" name="Hexagon 17"/>
            <p:cNvSpPr/>
            <p:nvPr/>
          </p:nvSpPr>
          <p:spPr>
            <a:xfrm>
              <a:off x="4561338" y="1428072"/>
              <a:ext cx="184402" cy="159099"/>
            </a:xfrm>
            <a:prstGeom prst="hexagon">
              <a:avLst>
                <a:gd name="adj" fmla="val 2889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Hexagon 19"/>
            <p:cNvSpPr/>
            <p:nvPr/>
          </p:nvSpPr>
          <p:spPr>
            <a:xfrm>
              <a:off x="4849533" y="1250255"/>
              <a:ext cx="184402" cy="159099"/>
            </a:xfrm>
            <a:prstGeom prst="hexagon">
              <a:avLst>
                <a:gd name="adj" fmla="val 2889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2" name="Title 1"/>
          <p:cNvSpPr>
            <a:spLocks noGrp="1"/>
          </p:cNvSpPr>
          <p:nvPr>
            <p:ph type="title"/>
          </p:nvPr>
        </p:nvSpPr>
        <p:spPr>
          <a:xfrm>
            <a:off x="457199" y="589619"/>
            <a:ext cx="4271430" cy="758987"/>
          </a:xfrm>
        </p:spPr>
        <p:txBody>
          <a:bodyPr>
            <a:normAutofit/>
          </a:bodyPr>
          <a:lstStyle/>
          <a:p>
            <a:r>
              <a:rPr lang="en-US" sz="2500" b="1" cap="small" dirty="0" smtClean="0">
                <a:effectLst/>
                <a:latin typeface="Constantia" pitchFamily="18" charset="0"/>
              </a:rPr>
              <a:t>Components of PCP/PDP</a:t>
            </a:r>
            <a:endParaRPr lang="en-US" sz="2500" b="1" cap="small" dirty="0">
              <a:effectLst/>
              <a:latin typeface="Constantia" pitchFamily="18" charset="0"/>
            </a:endParaRPr>
          </a:p>
        </p:txBody>
      </p:sp>
      <p:pic>
        <p:nvPicPr>
          <p:cNvPr id="22" name="Picture 21" descr="DSCN500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6252" y="3010030"/>
            <a:ext cx="2245577" cy="1684183"/>
          </a:xfrm>
          <a:prstGeom prst="rect">
            <a:avLst/>
          </a:prstGeom>
        </p:spPr>
      </p:pic>
      <p:pic>
        <p:nvPicPr>
          <p:cNvPr id="24" name="Picture 23" descr="ChrisPeople1st.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6020" y="1839376"/>
            <a:ext cx="2028794" cy="1521596"/>
          </a:xfrm>
          <a:prstGeom prst="rect">
            <a:avLst/>
          </a:prstGeom>
        </p:spPr>
      </p:pic>
      <p:pic>
        <p:nvPicPr>
          <p:cNvPr id="25" name="Picture 24" descr="IMG_5870.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0720" y="395069"/>
            <a:ext cx="1995932" cy="1496949"/>
          </a:xfrm>
          <a:prstGeom prst="rect">
            <a:avLst/>
          </a:prstGeom>
        </p:spPr>
      </p:pic>
    </p:spTree>
    <p:extLst>
      <p:ext uri="{BB962C8B-B14F-4D97-AF65-F5344CB8AC3E}">
        <p14:creationId xmlns:p14="http://schemas.microsoft.com/office/powerpoint/2010/main" val="1359291503"/>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9462" y="318310"/>
            <a:ext cx="6176819" cy="1343445"/>
          </a:xfrm>
          <a:prstGeom prst="rect">
            <a:avLst/>
          </a:prstGeom>
        </p:spPr>
        <p:txBody>
          <a:bodyPr wrap="square">
            <a:spAutoFit/>
          </a:bodyPr>
          <a:lstStyle/>
          <a:p>
            <a:pPr algn="ctr">
              <a:lnSpc>
                <a:spcPct val="90000"/>
              </a:lnSpc>
              <a:buFontTx/>
              <a:buNone/>
            </a:pPr>
            <a:r>
              <a:rPr lang="en-US" dirty="0" smtClean="0">
                <a:solidFill>
                  <a:schemeClr val="accent3">
                    <a:lumMod val="20000"/>
                    <a:lumOff val="80000"/>
                  </a:schemeClr>
                </a:solidFill>
              </a:rPr>
              <a:t>“A </a:t>
            </a:r>
            <a:r>
              <a:rPr lang="en-US" dirty="0">
                <a:solidFill>
                  <a:schemeClr val="accent3">
                    <a:lumMod val="20000"/>
                    <a:lumOff val="80000"/>
                  </a:schemeClr>
                </a:solidFill>
              </a:rPr>
              <a:t>true community is only able to grow and strengthen itself by including all of its members and finding room for them to develop their capacities within its own pattern of growth.</a:t>
            </a:r>
            <a:r>
              <a:rPr lang="ja-JP" altLang="en-US" dirty="0" smtClean="0">
                <a:solidFill>
                  <a:schemeClr val="accent3">
                    <a:lumMod val="20000"/>
                    <a:lumOff val="80000"/>
                  </a:schemeClr>
                </a:solidFill>
              </a:rPr>
              <a:t>”</a:t>
            </a:r>
            <a:endParaRPr lang="en-US" altLang="ja-JP" dirty="0" smtClean="0">
              <a:solidFill>
                <a:schemeClr val="accent3">
                  <a:lumMod val="20000"/>
                  <a:lumOff val="80000"/>
                </a:schemeClr>
              </a:solidFill>
            </a:endParaRPr>
          </a:p>
          <a:p>
            <a:pPr algn="ctr">
              <a:lnSpc>
                <a:spcPct val="90000"/>
              </a:lnSpc>
            </a:pPr>
            <a:r>
              <a:rPr lang="en-US" dirty="0">
                <a:solidFill>
                  <a:schemeClr val="accent3">
                    <a:lumMod val="20000"/>
                    <a:lumOff val="80000"/>
                  </a:schemeClr>
                </a:solidFill>
              </a:rPr>
              <a:t>-John McKnight</a:t>
            </a:r>
          </a:p>
          <a:p>
            <a:pPr algn="ctr">
              <a:lnSpc>
                <a:spcPct val="90000"/>
              </a:lnSpc>
              <a:buFontTx/>
              <a:buNone/>
            </a:pPr>
            <a:endParaRPr lang="en-US" dirty="0">
              <a:solidFill>
                <a:schemeClr val="accent3">
                  <a:lumMod val="20000"/>
                  <a:lumOff val="80000"/>
                </a:schemeClr>
              </a:solidFill>
            </a:endParaRPr>
          </a:p>
        </p:txBody>
      </p:sp>
      <p:pic>
        <p:nvPicPr>
          <p:cNvPr id="3" name="Picture 2"/>
          <p:cNvPicPr>
            <a:picLocks noChangeAspect="1"/>
          </p:cNvPicPr>
          <p:nvPr/>
        </p:nvPicPr>
        <p:blipFill>
          <a:blip r:embed="rId2"/>
          <a:stretch>
            <a:fillRect/>
          </a:stretch>
        </p:blipFill>
        <p:spPr>
          <a:xfrm>
            <a:off x="4952603" y="1402428"/>
            <a:ext cx="2832100" cy="2870200"/>
          </a:xfrm>
          <a:prstGeom prst="rect">
            <a:avLst/>
          </a:prstGeom>
        </p:spPr>
      </p:pic>
      <p:sp>
        <p:nvSpPr>
          <p:cNvPr id="2" name="TextBox 1"/>
          <p:cNvSpPr txBox="1"/>
          <p:nvPr/>
        </p:nvSpPr>
        <p:spPr>
          <a:xfrm>
            <a:off x="283491" y="2585215"/>
            <a:ext cx="4116288" cy="707886"/>
          </a:xfrm>
          <a:prstGeom prst="rect">
            <a:avLst/>
          </a:prstGeom>
          <a:noFill/>
        </p:spPr>
        <p:txBody>
          <a:bodyPr wrap="square" rtlCol="0">
            <a:spAutoFit/>
          </a:bodyPr>
          <a:lstStyle/>
          <a:p>
            <a:r>
              <a:rPr lang="en-US" sz="2000" dirty="0">
                <a:hlinkClick r:id="rId3"/>
              </a:rPr>
              <a:t>http://</a:t>
            </a:r>
            <a:r>
              <a:rPr lang="en-US" sz="2000" dirty="0" smtClean="0">
                <a:hlinkClick r:id="rId3"/>
              </a:rPr>
              <a:t>whatcanyoudocampaign.org</a:t>
            </a:r>
            <a:endParaRPr lang="en-US" sz="2000" dirty="0" smtClean="0"/>
          </a:p>
          <a:p>
            <a:r>
              <a:rPr lang="en-US" sz="2000" dirty="0" smtClean="0">
                <a:solidFill>
                  <a:srgbClr val="FFFFFF"/>
                </a:solidFill>
              </a:rPr>
              <a:t>BECAUSE video</a:t>
            </a:r>
            <a:endParaRPr lang="en-US" sz="2000" dirty="0">
              <a:solidFill>
                <a:srgbClr val="FFFFFF"/>
              </a:solidFill>
            </a:endParaRPr>
          </a:p>
        </p:txBody>
      </p:sp>
    </p:spTree>
    <p:extLst>
      <p:ext uri="{BB962C8B-B14F-4D97-AF65-F5344CB8AC3E}">
        <p14:creationId xmlns:p14="http://schemas.microsoft.com/office/powerpoint/2010/main" val="134922538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9962" y="472533"/>
            <a:ext cx="4739969" cy="633514"/>
          </a:xfrm>
        </p:spPr>
        <p:txBody>
          <a:bodyPr>
            <a:normAutofit/>
          </a:bodyPr>
          <a:lstStyle/>
          <a:p>
            <a:pPr algn="l"/>
            <a:r>
              <a:rPr lang="en-US" sz="2800" dirty="0" smtClean="0"/>
              <a:t>PURPOSE:</a:t>
            </a:r>
            <a:endParaRPr lang="en-US" sz="2500" b="1" cap="small" dirty="0">
              <a:latin typeface="Constantia" pitchFamily="18" charset="0"/>
              <a:cs typeface="+mj-cs"/>
            </a:endParaRPr>
          </a:p>
        </p:txBody>
      </p:sp>
      <p:sp>
        <p:nvSpPr>
          <p:cNvPr id="3" name="Content Placeholder 2"/>
          <p:cNvSpPr>
            <a:spLocks noGrp="1"/>
          </p:cNvSpPr>
          <p:nvPr>
            <p:ph idx="1"/>
          </p:nvPr>
        </p:nvSpPr>
        <p:spPr>
          <a:xfrm>
            <a:off x="910795" y="1641289"/>
            <a:ext cx="5604163" cy="1827157"/>
          </a:xfrm>
        </p:spPr>
        <p:txBody>
          <a:bodyPr/>
          <a:lstStyle/>
          <a:p>
            <a:pPr>
              <a:buNone/>
            </a:pPr>
            <a:r>
              <a:rPr lang="en-US" dirty="0"/>
              <a:t>TO INFORM ACTION THAT MAKES LIFE BETTER FOR PEOPLE WITH DISABILITIES AND THE PEOPLE WHO KNOW THEM &amp; LOVE THEM</a:t>
            </a:r>
          </a:p>
        </p:txBody>
      </p:sp>
      <p:grpSp>
        <p:nvGrpSpPr>
          <p:cNvPr id="6" name="Group 5"/>
          <p:cNvGrpSpPr/>
          <p:nvPr/>
        </p:nvGrpSpPr>
        <p:grpSpPr>
          <a:xfrm>
            <a:off x="-990601" y="3189768"/>
            <a:ext cx="8291513" cy="673402"/>
            <a:chOff x="1850064" y="3189767"/>
            <a:chExt cx="8021556" cy="673402"/>
          </a:xfrm>
        </p:grpSpPr>
        <p:sp>
          <p:nvSpPr>
            <p:cNvPr id="7" name="Chevron 6"/>
            <p:cNvSpPr/>
            <p:nvPr/>
          </p:nvSpPr>
          <p:spPr>
            <a:xfrm>
              <a:off x="1850065" y="3189767"/>
              <a:ext cx="7546989" cy="190021"/>
            </a:xfrm>
            <a:prstGeom prst="chevron">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850064" y="3673148"/>
              <a:ext cx="8021556" cy="190021"/>
            </a:xfrm>
            <a:prstGeom prst="chevron">
              <a:avLst>
                <a:gd name="adj" fmla="val 488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1850064" y="3431458"/>
              <a:ext cx="7786576" cy="190021"/>
            </a:xfrm>
            <a:prstGeom prst="chevron">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p:cNvGrpSpPr/>
          <p:nvPr/>
        </p:nvGrpSpPr>
        <p:grpSpPr>
          <a:xfrm rot="16200000">
            <a:off x="3095870" y="-350994"/>
            <a:ext cx="7740503" cy="673402"/>
            <a:chOff x="1864355" y="3189768"/>
            <a:chExt cx="7740503" cy="673402"/>
          </a:xfrm>
        </p:grpSpPr>
        <p:sp>
          <p:nvSpPr>
            <p:cNvPr id="11" name="Chevron 10"/>
            <p:cNvSpPr/>
            <p:nvPr/>
          </p:nvSpPr>
          <p:spPr>
            <a:xfrm>
              <a:off x="2340529" y="3189768"/>
              <a:ext cx="7250039" cy="19002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a:off x="1864355" y="3673149"/>
              <a:ext cx="7740502" cy="190021"/>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a:off x="2096057" y="3431460"/>
              <a:ext cx="7508801" cy="190021"/>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887966792"/>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Where did it come from?</a:t>
            </a:r>
            <a:endParaRPr lang="en-US" dirty="0">
              <a:latin typeface="Constantia" pitchFamily="18" charset="0"/>
            </a:endParaRPr>
          </a:p>
        </p:txBody>
      </p:sp>
      <p:sp>
        <p:nvSpPr>
          <p:cNvPr id="3" name="Content Placeholder 2"/>
          <p:cNvSpPr>
            <a:spLocks noGrp="1"/>
          </p:cNvSpPr>
          <p:nvPr>
            <p:ph idx="1"/>
          </p:nvPr>
        </p:nvSpPr>
        <p:spPr>
          <a:xfrm>
            <a:off x="411841" y="1657909"/>
            <a:ext cx="8229600" cy="3255117"/>
          </a:xfrm>
        </p:spPr>
        <p:txBody>
          <a:bodyPr/>
          <a:lstStyle/>
          <a:p>
            <a:pPr marL="0" indent="0">
              <a:buNone/>
            </a:pPr>
            <a:r>
              <a:rPr lang="en-US" sz="2400" dirty="0"/>
              <a:t>Person-centered planning grew out of a commitment to inclusion as a social goal, intentionally designed as an inclusive </a:t>
            </a:r>
            <a:r>
              <a:rPr lang="en-US" sz="2400" dirty="0" smtClean="0"/>
              <a:t>process; person-driven planning is an attempt to ensure that the individual is in charge of their plans.</a:t>
            </a:r>
            <a:endParaRPr lang="en-US" sz="2400" dirty="0"/>
          </a:p>
          <a:p>
            <a:pPr marL="0" indent="0">
              <a:lnSpc>
                <a:spcPct val="150000"/>
              </a:lnSpc>
              <a:spcBef>
                <a:spcPts val="600"/>
              </a:spcBef>
              <a:buNone/>
            </a:pPr>
            <a:endParaRPr lang="en-US" dirty="0" smtClean="0"/>
          </a:p>
          <a:p>
            <a:pPr marL="0" indent="0">
              <a:lnSpc>
                <a:spcPct val="150000"/>
              </a:lnSpc>
              <a:spcBef>
                <a:spcPts val="600"/>
              </a:spcBef>
              <a:buNone/>
            </a:pPr>
            <a:endParaRPr lang="en-US" dirty="0"/>
          </a:p>
        </p:txBody>
      </p:sp>
      <p:grpSp>
        <p:nvGrpSpPr>
          <p:cNvPr id="10" name="Group 9"/>
          <p:cNvGrpSpPr/>
          <p:nvPr/>
        </p:nvGrpSpPr>
        <p:grpSpPr>
          <a:xfrm>
            <a:off x="1850065" y="3189768"/>
            <a:ext cx="7740502" cy="673402"/>
            <a:chOff x="1850065" y="3189767"/>
            <a:chExt cx="7740502" cy="673402"/>
          </a:xfrm>
        </p:grpSpPr>
        <p:sp>
          <p:nvSpPr>
            <p:cNvPr id="7" name="Chevron 6"/>
            <p:cNvSpPr/>
            <p:nvPr/>
          </p:nvSpPr>
          <p:spPr>
            <a:xfrm>
              <a:off x="1850065" y="3189767"/>
              <a:ext cx="7740502" cy="19002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850065" y="3673148"/>
              <a:ext cx="7740502" cy="190021"/>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1850065" y="3431458"/>
              <a:ext cx="7740502" cy="190021"/>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7487211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30359" y="326888"/>
            <a:ext cx="3840523" cy="857250"/>
          </a:xfrm>
        </p:spPr>
        <p:txBody>
          <a:bodyPr>
            <a:normAutofit/>
          </a:bodyPr>
          <a:lstStyle/>
          <a:p>
            <a:pPr algn="l"/>
            <a:r>
              <a:rPr lang="en-US" sz="2800" dirty="0"/>
              <a:t>IMPLEMENTATION:</a:t>
            </a:r>
            <a:endParaRPr lang="en-US" sz="2500" b="1" cap="small" dirty="0">
              <a:latin typeface="Constantia" pitchFamily="18" charset="0"/>
            </a:endParaRPr>
          </a:p>
        </p:txBody>
      </p:sp>
      <p:grpSp>
        <p:nvGrpSpPr>
          <p:cNvPr id="6" name="Group 5"/>
          <p:cNvGrpSpPr/>
          <p:nvPr/>
        </p:nvGrpSpPr>
        <p:grpSpPr>
          <a:xfrm rot="16200000">
            <a:off x="3095870" y="4613197"/>
            <a:ext cx="7740503" cy="673402"/>
            <a:chOff x="1864355" y="3189768"/>
            <a:chExt cx="7740503" cy="673402"/>
          </a:xfrm>
        </p:grpSpPr>
        <p:sp>
          <p:nvSpPr>
            <p:cNvPr id="7" name="Chevron 6"/>
            <p:cNvSpPr/>
            <p:nvPr/>
          </p:nvSpPr>
          <p:spPr>
            <a:xfrm>
              <a:off x="2340529" y="3189768"/>
              <a:ext cx="7250039" cy="19002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864355" y="3673149"/>
              <a:ext cx="7740502" cy="190021"/>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2096057" y="3431460"/>
              <a:ext cx="7508801" cy="190021"/>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Rectangle 2"/>
          <p:cNvSpPr/>
          <p:nvPr/>
        </p:nvSpPr>
        <p:spPr>
          <a:xfrm>
            <a:off x="1985818" y="1833085"/>
            <a:ext cx="4572000" cy="2677656"/>
          </a:xfrm>
          <a:prstGeom prst="rect">
            <a:avLst/>
          </a:prstGeom>
        </p:spPr>
        <p:txBody>
          <a:bodyPr>
            <a:spAutoFit/>
          </a:bodyPr>
          <a:lstStyle/>
          <a:p>
            <a:pPr marL="514350" indent="-514350">
              <a:buAutoNum type="arabicPeriod"/>
            </a:pPr>
            <a:r>
              <a:rPr lang="en-US" sz="2400" dirty="0">
                <a:solidFill>
                  <a:schemeClr val="bg2">
                    <a:lumMod val="25000"/>
                  </a:schemeClr>
                </a:solidFill>
              </a:rPr>
              <a:t>What does it take for people to gain access to an effective way to plan?</a:t>
            </a:r>
          </a:p>
          <a:p>
            <a:pPr marL="514350" indent="-514350">
              <a:buFont typeface="Wingdings"/>
              <a:buAutoNum type="arabicPeriod"/>
            </a:pPr>
            <a:r>
              <a:rPr lang="en-US" sz="2400" dirty="0">
                <a:solidFill>
                  <a:schemeClr val="bg2">
                    <a:lumMod val="25000"/>
                  </a:schemeClr>
                </a:solidFill>
              </a:rPr>
              <a:t>What does it take to move plans into action that makes a positive difference in people’s lives?</a:t>
            </a:r>
          </a:p>
        </p:txBody>
      </p:sp>
    </p:spTree>
    <p:extLst>
      <p:ext uri="{BB962C8B-B14F-4D97-AF65-F5344CB8AC3E}">
        <p14:creationId xmlns:p14="http://schemas.microsoft.com/office/powerpoint/2010/main" val="1649817610"/>
      </p:ext>
    </p:extLst>
  </p:cSld>
  <p:clrMapOvr>
    <a:masterClrMapping/>
  </p:clrMapOvr>
  <p:transition spd="slow">
    <p:push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27182" y="413905"/>
            <a:ext cx="8128000" cy="628650"/>
          </a:xfrm>
        </p:spPr>
        <p:txBody>
          <a:bodyPr>
            <a:normAutofit fontScale="90000"/>
          </a:bodyPr>
          <a:lstStyle/>
          <a:p>
            <a:r>
              <a:rPr lang="en-US" sz="3200" dirty="0"/>
              <a:t>Planning Challenges:</a:t>
            </a:r>
            <a:br>
              <a:rPr lang="en-US" sz="3200" dirty="0"/>
            </a:br>
            <a:endParaRPr lang="en-US" sz="2400" dirty="0"/>
          </a:p>
        </p:txBody>
      </p:sp>
      <p:grpSp>
        <p:nvGrpSpPr>
          <p:cNvPr id="98307" name="Group 3"/>
          <p:cNvGrpSpPr>
            <a:grpSpLocks noGrp="1" noChangeAspect="1"/>
          </p:cNvGrpSpPr>
          <p:nvPr/>
        </p:nvGrpSpPr>
        <p:grpSpPr bwMode="auto">
          <a:xfrm>
            <a:off x="897996" y="1258269"/>
            <a:ext cx="8001000" cy="3429000"/>
            <a:chOff x="228" y="794"/>
            <a:chExt cx="5184" cy="2832"/>
          </a:xfrm>
        </p:grpSpPr>
        <p:sp>
          <p:nvSpPr>
            <p:cNvPr id="98308" name="AutoShape 4"/>
            <p:cNvSpPr>
              <a:spLocks noChangeAspect="1" noChangeArrowheads="1" noTextEdit="1"/>
            </p:cNvSpPr>
            <p:nvPr/>
          </p:nvSpPr>
          <p:spPr bwMode="auto">
            <a:xfrm>
              <a:off x="228" y="794"/>
              <a:ext cx="5184"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309" name="_s98309"/>
            <p:cNvSpPr>
              <a:spLocks noChangeArrowheads="1" noTextEdit="1"/>
            </p:cNvSpPr>
            <p:nvPr/>
          </p:nvSpPr>
          <p:spPr bwMode="auto">
            <a:xfrm>
              <a:off x="1950" y="938"/>
              <a:ext cx="1861" cy="1861"/>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599"/>
                    <a:pt x="10800" y="3599"/>
                  </a:cubicBezTo>
                  <a:cubicBezTo>
                    <a:pt x="9107" y="3599"/>
                    <a:pt x="7468" y="4196"/>
                    <a:pt x="6171" y="5284"/>
                  </a:cubicBezTo>
                  <a:lnTo>
                    <a:pt x="3857" y="2526"/>
                  </a:lnTo>
                  <a:cubicBezTo>
                    <a:pt x="5802" y="894"/>
                    <a:pt x="8260" y="-1"/>
                    <a:pt x="10800" y="-1"/>
                  </a:cubicBezTo>
                  <a:cubicBezTo>
                    <a:pt x="11428" y="-1"/>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lIns="0" tIns="0" rIns="0" bIns="0" anchor="ctr"/>
            <a:lstStyle/>
            <a:p>
              <a:endParaRPr lang="en-US"/>
            </a:p>
          </p:txBody>
        </p:sp>
        <p:sp>
          <p:nvSpPr>
            <p:cNvPr id="98310" name="_s98310"/>
            <p:cNvSpPr>
              <a:spLocks noChangeArrowheads="1" noTextEdit="1"/>
            </p:cNvSpPr>
            <p:nvPr/>
          </p:nvSpPr>
          <p:spPr bwMode="auto">
            <a:xfrm rot="7200000">
              <a:off x="2205" y="1378"/>
              <a:ext cx="1861" cy="1861"/>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599"/>
                    <a:pt x="10800" y="3599"/>
                  </a:cubicBezTo>
                  <a:cubicBezTo>
                    <a:pt x="9107" y="3599"/>
                    <a:pt x="7468" y="4196"/>
                    <a:pt x="6171" y="5284"/>
                  </a:cubicBezTo>
                  <a:lnTo>
                    <a:pt x="3857" y="2526"/>
                  </a:lnTo>
                  <a:cubicBezTo>
                    <a:pt x="5802" y="894"/>
                    <a:pt x="8260" y="-1"/>
                    <a:pt x="10800" y="-1"/>
                  </a:cubicBezTo>
                  <a:cubicBezTo>
                    <a:pt x="11428" y="-1"/>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lIns="0" tIns="0" rIns="0" bIns="0" anchor="ctr"/>
            <a:lstStyle/>
            <a:p>
              <a:endParaRPr lang="en-US"/>
            </a:p>
          </p:txBody>
        </p:sp>
        <p:sp>
          <p:nvSpPr>
            <p:cNvPr id="98311" name="_s98311"/>
            <p:cNvSpPr>
              <a:spLocks noChangeArrowheads="1" noTextEdit="1"/>
            </p:cNvSpPr>
            <p:nvPr/>
          </p:nvSpPr>
          <p:spPr bwMode="auto">
            <a:xfrm rot="14400000">
              <a:off x="1696" y="1380"/>
              <a:ext cx="1861" cy="1861"/>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599"/>
                    <a:pt x="10800" y="3599"/>
                  </a:cubicBezTo>
                  <a:cubicBezTo>
                    <a:pt x="9107" y="3599"/>
                    <a:pt x="7468" y="4196"/>
                    <a:pt x="6171" y="5284"/>
                  </a:cubicBezTo>
                  <a:lnTo>
                    <a:pt x="3857" y="2526"/>
                  </a:lnTo>
                  <a:cubicBezTo>
                    <a:pt x="5802" y="894"/>
                    <a:pt x="8260" y="-1"/>
                    <a:pt x="10800" y="-1"/>
                  </a:cubicBezTo>
                  <a:cubicBezTo>
                    <a:pt x="11428" y="-1"/>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lIns="0" tIns="0" rIns="0" bIns="0" anchor="ctr"/>
            <a:lstStyle/>
            <a:p>
              <a:endParaRPr lang="en-US"/>
            </a:p>
          </p:txBody>
        </p:sp>
        <p:sp>
          <p:nvSpPr>
            <p:cNvPr id="98312" name="_s98312"/>
            <p:cNvSpPr>
              <a:spLocks noChangeArrowheads="1"/>
            </p:cNvSpPr>
            <p:nvPr/>
          </p:nvSpPr>
          <p:spPr bwMode="auto">
            <a:xfrm>
              <a:off x="3427" y="1536"/>
              <a:ext cx="747"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eaLnBrk="0" hangingPunct="0"/>
              <a:r>
                <a:rPr lang="en-US" sz="2900" dirty="0" smtClean="0">
                  <a:solidFill>
                    <a:schemeClr val="accent3">
                      <a:lumMod val="75000"/>
                    </a:schemeClr>
                  </a:solidFill>
                  <a:latin typeface="Garamond" charset="0"/>
                </a:rPr>
                <a:t>Supports &amp; </a:t>
              </a:r>
            </a:p>
            <a:p>
              <a:pPr algn="ctr" eaLnBrk="0" hangingPunct="0"/>
              <a:r>
                <a:rPr lang="en-US" sz="2900" dirty="0" smtClean="0">
                  <a:solidFill>
                    <a:schemeClr val="accent3">
                      <a:lumMod val="75000"/>
                    </a:schemeClr>
                  </a:solidFill>
                  <a:latin typeface="Garamond" charset="0"/>
                </a:rPr>
                <a:t>Services</a:t>
              </a:r>
              <a:endParaRPr lang="en-US" sz="2900" dirty="0">
                <a:solidFill>
                  <a:schemeClr val="accent3">
                    <a:lumMod val="75000"/>
                  </a:schemeClr>
                </a:solidFill>
                <a:latin typeface="Garamond" charset="0"/>
              </a:endParaRPr>
            </a:p>
            <a:p>
              <a:pPr algn="ctr" eaLnBrk="0" hangingPunct="0"/>
              <a:endParaRPr lang="en-US" sz="2900" dirty="0">
                <a:solidFill>
                  <a:schemeClr val="accent6">
                    <a:lumMod val="20000"/>
                    <a:lumOff val="80000"/>
                  </a:schemeClr>
                </a:solidFill>
                <a:latin typeface="Garamond" charset="0"/>
              </a:endParaRPr>
            </a:p>
          </p:txBody>
        </p:sp>
        <p:sp>
          <p:nvSpPr>
            <p:cNvPr id="98313" name="_s98313"/>
            <p:cNvSpPr>
              <a:spLocks noChangeArrowheads="1"/>
            </p:cNvSpPr>
            <p:nvPr/>
          </p:nvSpPr>
          <p:spPr bwMode="auto">
            <a:xfrm>
              <a:off x="2414" y="2694"/>
              <a:ext cx="943"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eaLnBrk="0" hangingPunct="0"/>
              <a:r>
                <a:rPr lang="en-US" sz="2900" dirty="0" smtClean="0">
                  <a:solidFill>
                    <a:schemeClr val="bg2">
                      <a:lumMod val="25000"/>
                    </a:schemeClr>
                  </a:solidFill>
                  <a:latin typeface="Garamond" charset="0"/>
                </a:rPr>
                <a:t>Skills &amp; </a:t>
              </a:r>
            </a:p>
            <a:p>
              <a:pPr algn="ctr" eaLnBrk="0" hangingPunct="0"/>
              <a:r>
                <a:rPr lang="en-US" sz="2900" dirty="0" smtClean="0">
                  <a:solidFill>
                    <a:schemeClr val="bg2">
                      <a:lumMod val="25000"/>
                    </a:schemeClr>
                  </a:solidFill>
                  <a:latin typeface="Garamond" charset="0"/>
                </a:rPr>
                <a:t>Capacities</a:t>
              </a:r>
              <a:endParaRPr lang="en-US" sz="2900" dirty="0">
                <a:solidFill>
                  <a:schemeClr val="bg2">
                    <a:lumMod val="25000"/>
                  </a:schemeClr>
                </a:solidFill>
                <a:latin typeface="Garamond" charset="0"/>
              </a:endParaRPr>
            </a:p>
          </p:txBody>
        </p:sp>
        <p:sp>
          <p:nvSpPr>
            <p:cNvPr id="98314" name="_s98314"/>
            <p:cNvSpPr>
              <a:spLocks noChangeArrowheads="1"/>
            </p:cNvSpPr>
            <p:nvPr/>
          </p:nvSpPr>
          <p:spPr bwMode="auto">
            <a:xfrm>
              <a:off x="1553" y="1260"/>
              <a:ext cx="920" cy="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eaLnBrk="0" hangingPunct="0"/>
              <a:r>
                <a:rPr lang="en-US" sz="2900" dirty="0" smtClean="0">
                  <a:solidFill>
                    <a:schemeClr val="accent2">
                      <a:lumMod val="75000"/>
                    </a:schemeClr>
                  </a:solidFill>
                  <a:latin typeface="Garamond" charset="0"/>
                </a:rPr>
                <a:t>People</a:t>
              </a:r>
              <a:r>
                <a:rPr lang="en-US" sz="2900" dirty="0" smtClean="0">
                  <a:solidFill>
                    <a:schemeClr val="accent2">
                      <a:lumMod val="75000"/>
                    </a:schemeClr>
                  </a:solidFill>
                  <a:latin typeface="Arial"/>
                </a:rPr>
                <a:t>’</a:t>
              </a:r>
              <a:r>
                <a:rPr lang="en-US" sz="2900" dirty="0" smtClean="0">
                  <a:solidFill>
                    <a:schemeClr val="accent2">
                      <a:lumMod val="75000"/>
                    </a:schemeClr>
                  </a:solidFill>
                  <a:latin typeface="Garamond" charset="0"/>
                </a:rPr>
                <a:t>s</a:t>
              </a:r>
              <a:endParaRPr lang="en-US" sz="2900" dirty="0">
                <a:solidFill>
                  <a:schemeClr val="accent2">
                    <a:lumMod val="75000"/>
                  </a:schemeClr>
                </a:solidFill>
                <a:latin typeface="Garamond" charset="0"/>
              </a:endParaRPr>
            </a:p>
            <a:p>
              <a:pPr algn="ctr" eaLnBrk="0" hangingPunct="0"/>
              <a:r>
                <a:rPr lang="en-US" sz="2900" dirty="0">
                  <a:solidFill>
                    <a:schemeClr val="accent2">
                      <a:lumMod val="75000"/>
                    </a:schemeClr>
                  </a:solidFill>
                  <a:latin typeface="Garamond" charset="0"/>
                </a:rPr>
                <a:t>Hopes &amp;</a:t>
              </a:r>
            </a:p>
            <a:p>
              <a:pPr algn="ctr" eaLnBrk="0" hangingPunct="0"/>
              <a:r>
                <a:rPr lang="en-US" sz="2900" dirty="0">
                  <a:solidFill>
                    <a:schemeClr val="accent2">
                      <a:lumMod val="75000"/>
                    </a:schemeClr>
                  </a:solidFill>
                  <a:latin typeface="Garamond" charset="0"/>
                </a:rPr>
                <a:t>Dreams</a:t>
              </a:r>
            </a:p>
          </p:txBody>
        </p:sp>
      </p:grpSp>
      <p:sp>
        <p:nvSpPr>
          <p:cNvPr id="98315" name="Text Box 11"/>
          <p:cNvSpPr txBox="1">
            <a:spLocks noChangeArrowheads="1"/>
          </p:cNvSpPr>
          <p:nvPr/>
        </p:nvSpPr>
        <p:spPr bwMode="auto">
          <a:xfrm>
            <a:off x="1073727" y="1335818"/>
            <a:ext cx="1676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dirty="0">
                <a:solidFill>
                  <a:srgbClr val="0A3363"/>
                </a:solidFill>
                <a:latin typeface="Garamond" charset="0"/>
              </a:rPr>
              <a:t>Are we really using a person-driven approach to </a:t>
            </a:r>
            <a:r>
              <a:rPr lang="en-US" dirty="0" smtClean="0">
                <a:solidFill>
                  <a:srgbClr val="0A3363"/>
                </a:solidFill>
                <a:latin typeface="Garamond" charset="0"/>
              </a:rPr>
              <a:t>support?</a:t>
            </a:r>
            <a:endParaRPr lang="en-US" dirty="0">
              <a:solidFill>
                <a:srgbClr val="0A3363"/>
              </a:solidFill>
              <a:latin typeface="Garamond" charset="0"/>
            </a:endParaRPr>
          </a:p>
        </p:txBody>
      </p:sp>
      <p:sp>
        <p:nvSpPr>
          <p:cNvPr id="98316" name="Text Box 12"/>
          <p:cNvSpPr txBox="1">
            <a:spLocks noChangeArrowheads="1"/>
          </p:cNvSpPr>
          <p:nvPr/>
        </p:nvSpPr>
        <p:spPr bwMode="auto">
          <a:xfrm>
            <a:off x="6282160" y="1076761"/>
            <a:ext cx="256701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eaLnBrk="0" hangingPunct="0">
              <a:spcBef>
                <a:spcPct val="50000"/>
              </a:spcBef>
            </a:pPr>
            <a:r>
              <a:rPr lang="en-US" dirty="0">
                <a:solidFill>
                  <a:schemeClr val="bg1"/>
                </a:solidFill>
                <a:latin typeface="Garamond" charset="0"/>
              </a:rPr>
              <a:t>Is it customized </a:t>
            </a:r>
            <a:r>
              <a:rPr lang="en-US" dirty="0">
                <a:solidFill>
                  <a:srgbClr val="0A3363"/>
                </a:solidFill>
                <a:latin typeface="Garamond" charset="0"/>
              </a:rPr>
              <a:t>or are we fitting a </a:t>
            </a:r>
            <a:r>
              <a:rPr lang="ja-JP" altLang="en-US" dirty="0">
                <a:solidFill>
                  <a:srgbClr val="0A3363"/>
                </a:solidFill>
                <a:latin typeface="Arial"/>
              </a:rPr>
              <a:t>“</a:t>
            </a:r>
            <a:r>
              <a:rPr lang="en-US" dirty="0">
                <a:solidFill>
                  <a:srgbClr val="0A3363"/>
                </a:solidFill>
                <a:latin typeface="Garamond" charset="0"/>
              </a:rPr>
              <a:t>square peg</a:t>
            </a:r>
            <a:r>
              <a:rPr lang="ja-JP" altLang="en-US" dirty="0">
                <a:solidFill>
                  <a:srgbClr val="0A3363"/>
                </a:solidFill>
                <a:latin typeface="Arial"/>
              </a:rPr>
              <a:t>”</a:t>
            </a:r>
            <a:r>
              <a:rPr lang="en-US" dirty="0">
                <a:solidFill>
                  <a:srgbClr val="0A3363"/>
                </a:solidFill>
                <a:latin typeface="Garamond" charset="0"/>
              </a:rPr>
              <a:t> into a round hole?</a:t>
            </a:r>
          </a:p>
        </p:txBody>
      </p:sp>
      <p:sp>
        <p:nvSpPr>
          <p:cNvPr id="98318" name="Text Box 14"/>
          <p:cNvSpPr txBox="1">
            <a:spLocks noChangeArrowheads="1"/>
          </p:cNvSpPr>
          <p:nvPr/>
        </p:nvSpPr>
        <p:spPr bwMode="auto">
          <a:xfrm>
            <a:off x="6915735" y="3549650"/>
            <a:ext cx="178261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eaLnBrk="0" hangingPunct="0">
              <a:spcBef>
                <a:spcPct val="50000"/>
              </a:spcBef>
            </a:pPr>
            <a:r>
              <a:rPr lang="en-US" dirty="0" smtClean="0">
                <a:solidFill>
                  <a:srgbClr val="0A3363"/>
                </a:solidFill>
                <a:latin typeface="Garamond" charset="0"/>
              </a:rPr>
              <a:t>Are professionals adequately trained?</a:t>
            </a:r>
            <a:endParaRPr lang="en-US" dirty="0">
              <a:solidFill>
                <a:srgbClr val="0A3363"/>
              </a:solidFill>
              <a:latin typeface="Garamond" charset="0"/>
            </a:endParaRPr>
          </a:p>
        </p:txBody>
      </p:sp>
      <p:sp>
        <p:nvSpPr>
          <p:cNvPr id="2" name="Rectangle 1"/>
          <p:cNvSpPr/>
          <p:nvPr/>
        </p:nvSpPr>
        <p:spPr>
          <a:xfrm>
            <a:off x="1073738" y="3299222"/>
            <a:ext cx="1985819" cy="923330"/>
          </a:xfrm>
          <a:prstGeom prst="rect">
            <a:avLst/>
          </a:prstGeom>
        </p:spPr>
        <p:txBody>
          <a:bodyPr wrap="square">
            <a:spAutoFit/>
          </a:bodyPr>
          <a:lstStyle/>
          <a:p>
            <a:pPr eaLnBrk="0" hangingPunct="0">
              <a:spcBef>
                <a:spcPct val="50000"/>
              </a:spcBef>
            </a:pPr>
            <a:r>
              <a:rPr lang="en-US" dirty="0" smtClean="0">
                <a:solidFill>
                  <a:srgbClr val="0A3363"/>
                </a:solidFill>
                <a:latin typeface="Garamond" charset="0"/>
              </a:rPr>
              <a:t>Are we letting the PCP drive the forms?</a:t>
            </a:r>
            <a:endParaRPr lang="en-US" dirty="0">
              <a:solidFill>
                <a:srgbClr val="0A3363"/>
              </a:solidFill>
              <a:latin typeface="Garamond" charset="0"/>
            </a:endParaRPr>
          </a:p>
        </p:txBody>
      </p:sp>
    </p:spTree>
    <p:extLst>
      <p:ext uri="{BB962C8B-B14F-4D97-AF65-F5344CB8AC3E}">
        <p14:creationId xmlns:p14="http://schemas.microsoft.com/office/powerpoint/2010/main" val="3948785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What’s the Difference?</a:t>
            </a:r>
            <a:endParaRPr lang="en-US" sz="2500" cap="small" dirty="0">
              <a:effectLst>
                <a:reflection blurRad="6350" stA="41000" endPos="45500" dir="5400000" sy="-100000" algn="bl" rotWithShape="0"/>
              </a:effectLst>
              <a:latin typeface="Constantia" pitchFamily="18" charset="0"/>
            </a:endParaRPr>
          </a:p>
        </p:txBody>
      </p:sp>
      <p:sp>
        <p:nvSpPr>
          <p:cNvPr id="3" name="Content Placeholder 2"/>
          <p:cNvSpPr>
            <a:spLocks noGrp="1"/>
          </p:cNvSpPr>
          <p:nvPr>
            <p:ph sz="half" idx="1"/>
          </p:nvPr>
        </p:nvSpPr>
        <p:spPr>
          <a:xfrm>
            <a:off x="480291" y="1043158"/>
            <a:ext cx="4038600" cy="3528375"/>
          </a:xfrm>
        </p:spPr>
        <p:txBody>
          <a:bodyPr>
            <a:normAutofit/>
          </a:bodyPr>
          <a:lstStyle/>
          <a:p>
            <a:pPr marL="0" indent="0" algn="ctr">
              <a:lnSpc>
                <a:spcPct val="150000"/>
              </a:lnSpc>
              <a:buNone/>
            </a:pPr>
            <a:r>
              <a:rPr lang="en-US" dirty="0">
                <a:solidFill>
                  <a:srgbClr val="FFFFFF"/>
                </a:solidFill>
              </a:rPr>
              <a:t>Traditional planning</a:t>
            </a:r>
          </a:p>
          <a:p>
            <a:r>
              <a:rPr lang="en-US" dirty="0"/>
              <a:t>Goals fit within existing program options</a:t>
            </a:r>
          </a:p>
          <a:p>
            <a:r>
              <a:rPr lang="en-US" dirty="0"/>
              <a:t>Roles &amp; boundaries are clear</a:t>
            </a:r>
          </a:p>
          <a:p>
            <a:r>
              <a:rPr lang="en-US" dirty="0"/>
              <a:t>Professional takes the lead</a:t>
            </a:r>
          </a:p>
          <a:p>
            <a:r>
              <a:rPr lang="en-US" dirty="0"/>
              <a:t>Done on schedule according to compliance requirements</a:t>
            </a:r>
          </a:p>
          <a:p>
            <a:pPr marL="0" indent="0">
              <a:lnSpc>
                <a:spcPct val="150000"/>
              </a:lnSpc>
              <a:buNone/>
            </a:pPr>
            <a:endParaRPr lang="en-US" i="1" dirty="0">
              <a:solidFill>
                <a:schemeClr val="accent1">
                  <a:lumMod val="40000"/>
                  <a:lumOff val="60000"/>
                </a:schemeClr>
              </a:solidFill>
            </a:endParaRPr>
          </a:p>
        </p:txBody>
      </p:sp>
      <p:sp>
        <p:nvSpPr>
          <p:cNvPr id="5" name="Content Placeholder 4"/>
          <p:cNvSpPr>
            <a:spLocks noGrp="1"/>
          </p:cNvSpPr>
          <p:nvPr>
            <p:ph sz="half" idx="2"/>
          </p:nvPr>
        </p:nvSpPr>
        <p:spPr>
          <a:xfrm>
            <a:off x="4648200" y="1111190"/>
            <a:ext cx="4038600" cy="3483435"/>
          </a:xfrm>
        </p:spPr>
        <p:txBody>
          <a:bodyPr/>
          <a:lstStyle/>
          <a:p>
            <a:pPr marL="0" indent="0" algn="ctr">
              <a:buNone/>
            </a:pPr>
            <a:r>
              <a:rPr lang="en-US" dirty="0" smtClean="0">
                <a:solidFill>
                  <a:schemeClr val="bg1"/>
                </a:solidFill>
              </a:rPr>
              <a:t>PCP/PDP</a:t>
            </a:r>
            <a:endParaRPr lang="en-US" dirty="0">
              <a:solidFill>
                <a:schemeClr val="bg1"/>
              </a:solidFill>
            </a:endParaRPr>
          </a:p>
          <a:p>
            <a:r>
              <a:rPr lang="en-US" dirty="0"/>
              <a:t>Goals reflect individual choices</a:t>
            </a:r>
          </a:p>
          <a:p>
            <a:r>
              <a:rPr lang="en-US" dirty="0"/>
              <a:t>Roles &amp; boundaries are created according to needs</a:t>
            </a:r>
          </a:p>
          <a:p>
            <a:r>
              <a:rPr lang="en-US" dirty="0"/>
              <a:t>Student takes the </a:t>
            </a:r>
            <a:r>
              <a:rPr lang="en-US" b="1" dirty="0">
                <a:solidFill>
                  <a:schemeClr val="bg2">
                    <a:lumMod val="25000"/>
                  </a:schemeClr>
                </a:solidFill>
              </a:rPr>
              <a:t>lead</a:t>
            </a:r>
            <a:r>
              <a:rPr lang="en-US" dirty="0">
                <a:solidFill>
                  <a:schemeClr val="bg2">
                    <a:lumMod val="25000"/>
                  </a:schemeClr>
                </a:solidFill>
              </a:rPr>
              <a:t> </a:t>
            </a:r>
            <a:r>
              <a:rPr lang="en-US" dirty="0"/>
              <a:t>and/or plays an active role (depending on age)</a:t>
            </a:r>
          </a:p>
          <a:p>
            <a:endParaRPr lang="en-US" dirty="0"/>
          </a:p>
        </p:txBody>
      </p:sp>
    </p:spTree>
    <p:extLst>
      <p:ext uri="{BB962C8B-B14F-4D97-AF65-F5344CB8AC3E}">
        <p14:creationId xmlns:p14="http://schemas.microsoft.com/office/powerpoint/2010/main" val="347670841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900"/>
                                        <p:tgtEl>
                                          <p:spTgt spid="3">
                                            <p:txEl>
                                              <p:pRg st="0" end="0"/>
                                            </p:txEl>
                                          </p:spTgt>
                                        </p:tgtEl>
                                      </p:cBhvr>
                                    </p:animEffect>
                                  </p:childTnLst>
                                </p:cTn>
                              </p:par>
                            </p:childTnLst>
                          </p:cTn>
                        </p:par>
                        <p:par>
                          <p:cTn id="11" fill="hold">
                            <p:stCondLst>
                              <p:cond delay="5900"/>
                            </p:stCondLst>
                            <p:childTnLst>
                              <p:par>
                                <p:cTn id="12" presetID="10" presetClass="entr" presetSubtype="0" fill="hold" grpId="0" nodeType="afterEffect">
                                  <p:stCondLst>
                                    <p:cond delay="2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4900"/>
                                        <p:tgtEl>
                                          <p:spTgt spid="3">
                                            <p:txEl>
                                              <p:pRg st="1" end="1"/>
                                            </p:txEl>
                                          </p:spTgt>
                                        </p:tgtEl>
                                      </p:cBhvr>
                                    </p:animEffect>
                                  </p:childTnLst>
                                </p:cTn>
                              </p:par>
                            </p:childTnLst>
                          </p:cTn>
                        </p:par>
                        <p:par>
                          <p:cTn id="15" fill="hold">
                            <p:stCondLst>
                              <p:cond delay="12800"/>
                            </p:stCondLst>
                            <p:childTnLst>
                              <p:par>
                                <p:cTn id="16" presetID="10" presetClass="entr" presetSubtype="0" fill="hold" grpId="0" nodeType="afterEffect">
                                  <p:stCondLst>
                                    <p:cond delay="200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4900"/>
                                        <p:tgtEl>
                                          <p:spTgt spid="3">
                                            <p:txEl>
                                              <p:pRg st="2" end="2"/>
                                            </p:txEl>
                                          </p:spTgt>
                                        </p:tgtEl>
                                      </p:cBhvr>
                                    </p:animEffect>
                                  </p:childTnLst>
                                </p:cTn>
                              </p:par>
                            </p:childTnLst>
                          </p:cTn>
                        </p:par>
                        <p:par>
                          <p:cTn id="19" fill="hold">
                            <p:stCondLst>
                              <p:cond delay="19700"/>
                            </p:stCondLst>
                            <p:childTnLst>
                              <p:par>
                                <p:cTn id="20" presetID="10" presetClass="entr" presetSubtype="0" fill="hold" grpId="0" nodeType="afterEffect">
                                  <p:stCondLst>
                                    <p:cond delay="20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4900"/>
                                        <p:tgtEl>
                                          <p:spTgt spid="3">
                                            <p:txEl>
                                              <p:pRg st="3" end="3"/>
                                            </p:txEl>
                                          </p:spTgt>
                                        </p:tgtEl>
                                      </p:cBhvr>
                                    </p:animEffect>
                                  </p:childTnLst>
                                </p:cTn>
                              </p:par>
                            </p:childTnLst>
                          </p:cTn>
                        </p:par>
                        <p:par>
                          <p:cTn id="23" fill="hold">
                            <p:stCondLst>
                              <p:cond delay="26600"/>
                            </p:stCondLst>
                            <p:childTnLst>
                              <p:par>
                                <p:cTn id="24" presetID="10" presetClass="entr" presetSubtype="0" fill="hold" grpId="0" nodeType="afterEffect">
                                  <p:stCondLst>
                                    <p:cond delay="200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49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advAuto="1000"/>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0</TotalTime>
  <Words>1720</Words>
  <Application>Microsoft Office PowerPoint</Application>
  <PresentationFormat>On-screen Show (16:9)</PresentationFormat>
  <Paragraphs>284</Paragraphs>
  <Slides>40</Slides>
  <Notes>15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Genesis</vt:lpstr>
      <vt:lpstr>Person-Driven Planning</vt:lpstr>
      <vt:lpstr> Top 10 Responses to: Do you do Person Centered Planning? </vt:lpstr>
      <vt:lpstr>PowerPoint Presentation</vt:lpstr>
      <vt:lpstr>Components of PCP/PDP</vt:lpstr>
      <vt:lpstr>PURPOSE:</vt:lpstr>
      <vt:lpstr>Where did it come from?</vt:lpstr>
      <vt:lpstr>IMPLEMENTATION:</vt:lpstr>
      <vt:lpstr>Planning Challenges: </vt:lpstr>
      <vt:lpstr>What’s the Difference?</vt:lpstr>
      <vt:lpstr>What it is &amp; What it is not </vt:lpstr>
      <vt:lpstr>“It was really different from a 2-hour meeting where everyone else made decisions about my life!”    ~ J</vt:lpstr>
      <vt:lpstr>It Takes a Change of Perspective</vt:lpstr>
      <vt:lpstr>PowerPoint Presentation</vt:lpstr>
      <vt:lpstr>The Flow of the Plan</vt:lpstr>
      <vt:lpstr>PowerPoint Presentation</vt:lpstr>
      <vt:lpstr>What we’ve done so far . . .</vt:lpstr>
      <vt:lpstr>PowerPoint Presentation</vt:lpstr>
      <vt:lpstr>PowerPoint Presentation</vt:lpstr>
      <vt:lpstr>PowerPoint Presentation</vt:lpstr>
      <vt:lpstr>FOCUS ON SHORT TERM</vt:lpstr>
      <vt:lpstr>PowerPoint Presentation</vt:lpstr>
      <vt:lpstr>For the non-artists among us:</vt:lpstr>
      <vt:lpstr>***'s Future  Planning Meeting</vt:lpstr>
      <vt:lpstr>PowerPoint Presentation</vt:lpstr>
      <vt:lpstr>PowerPoint Presentation</vt:lpstr>
      <vt:lpstr>PowerPoint Presentation</vt:lpstr>
      <vt:lpstr>Maximum Participation</vt:lpstr>
      <vt:lpstr>J’s PATH</vt:lpstr>
      <vt:lpstr>Translating the PCP into required plans/forms:</vt:lpstr>
      <vt:lpstr>Aaron’s Plan</vt:lpstr>
      <vt:lpstr>Planning with Aaron – at home with family &amp; friends</vt:lpstr>
      <vt:lpstr>PowerPoint Presentation</vt:lpstr>
      <vt:lpstr>PowerPoint Presentation</vt:lpstr>
      <vt:lpstr>PowerPoint Presentation</vt:lpstr>
      <vt:lpstr>Translating ideas to his school transition plan</vt:lpstr>
      <vt:lpstr>Made transition goals more specific</vt:lpstr>
      <vt:lpstr>Comments About PCP Meetings</vt:lpstr>
      <vt:lpstr>Guiding Principles</vt:lpstr>
      <vt:lpstr>How to get started: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2010-04-09T00:06:37Z</dcterms:created>
  <dcterms:modified xsi:type="dcterms:W3CDTF">2013-05-14T18:22:36Z</dcterms:modified>
</cp:coreProperties>
</file>