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58" r:id="rId4"/>
    <p:sldId id="264" r:id="rId5"/>
    <p:sldId id="265" r:id="rId6"/>
    <p:sldId id="266" r:id="rId7"/>
    <p:sldId id="268" r:id="rId8"/>
    <p:sldId id="269" r:id="rId9"/>
    <p:sldId id="259" r:id="rId10"/>
    <p:sldId id="260" r:id="rId11"/>
    <p:sldId id="261" r:id="rId12"/>
    <p:sldId id="262" r:id="rId13"/>
    <p:sldId id="263"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3" d="100"/>
          <a:sy n="73" d="100"/>
        </p:scale>
        <p:origin x="-112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DA8F58-865A-BD49-AECB-2F5476B028DF}" type="datetimeFigureOut">
              <a:rPr lang="en-US" smtClean="0"/>
              <a:t>8/13/14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BA3867-BDF0-684B-B36F-B2776665791C}" type="slidenum">
              <a:rPr lang="en-US" smtClean="0"/>
              <a:t>‹#›</a:t>
            </a:fld>
            <a:endParaRPr lang="en-US"/>
          </a:p>
        </p:txBody>
      </p:sp>
    </p:spTree>
    <p:extLst>
      <p:ext uri="{BB962C8B-B14F-4D97-AF65-F5344CB8AC3E}">
        <p14:creationId xmlns:p14="http://schemas.microsoft.com/office/powerpoint/2010/main" val="22410855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presentation</a:t>
            </a:r>
            <a:r>
              <a:rPr lang="en-US" baseline="0" dirty="0" smtClean="0"/>
              <a:t> describes the components and sequence for using a MAP for futures planning and provides examples. </a:t>
            </a:r>
            <a:endParaRPr lang="en-US" dirty="0" smtClean="0"/>
          </a:p>
          <a:p>
            <a:endParaRPr lang="en-US" dirty="0"/>
          </a:p>
        </p:txBody>
      </p:sp>
      <p:sp>
        <p:nvSpPr>
          <p:cNvPr id="4" name="Slide Number Placeholder 3"/>
          <p:cNvSpPr>
            <a:spLocks noGrp="1"/>
          </p:cNvSpPr>
          <p:nvPr>
            <p:ph type="sldNum" sz="quarter" idx="10"/>
          </p:nvPr>
        </p:nvSpPr>
        <p:spPr/>
        <p:txBody>
          <a:bodyPr/>
          <a:lstStyle/>
          <a:p>
            <a:fld id="{37BA3867-BDF0-684B-B36F-B2776665791C}" type="slidenum">
              <a:rPr lang="en-US" smtClean="0"/>
              <a:t>1</a:t>
            </a:fld>
            <a:endParaRPr lang="en-US"/>
          </a:p>
        </p:txBody>
      </p:sp>
    </p:spTree>
    <p:extLst>
      <p:ext uri="{BB962C8B-B14F-4D97-AF65-F5344CB8AC3E}">
        <p14:creationId xmlns:p14="http://schemas.microsoft.com/office/powerpoint/2010/main" val="1876712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Julie’s history</a:t>
            </a:r>
            <a:r>
              <a:rPr lang="en-US" baseline="0" dirty="0" smtClean="0"/>
              <a:t> was described next, showing the milestones that made her life unique and illustrated the way that her family served as “trailblazers” in having high expectations for Julie’s future. The next frame described the places she frequented, including home/neighborhood, community, school, and work. </a:t>
            </a:r>
            <a:endParaRPr lang="en-US" dirty="0"/>
          </a:p>
        </p:txBody>
      </p:sp>
      <p:sp>
        <p:nvSpPr>
          <p:cNvPr id="4" name="Slide Number Placeholder 3"/>
          <p:cNvSpPr>
            <a:spLocks noGrp="1"/>
          </p:cNvSpPr>
          <p:nvPr>
            <p:ph type="sldNum" sz="quarter" idx="10"/>
          </p:nvPr>
        </p:nvSpPr>
        <p:spPr/>
        <p:txBody>
          <a:bodyPr/>
          <a:lstStyle/>
          <a:p>
            <a:fld id="{37BA3867-BDF0-684B-B36F-B2776665791C}" type="slidenum">
              <a:rPr lang="en-US" smtClean="0"/>
              <a:t>10</a:t>
            </a:fld>
            <a:endParaRPr lang="en-US"/>
          </a:p>
        </p:txBody>
      </p:sp>
    </p:spTree>
    <p:extLst>
      <p:ext uri="{BB962C8B-B14F-4D97-AF65-F5344CB8AC3E}">
        <p14:creationId xmlns:p14="http://schemas.microsoft.com/office/powerpoint/2010/main" val="2509327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Julie made many</a:t>
            </a:r>
            <a:r>
              <a:rPr lang="en-US" baseline="0" dirty="0" smtClean="0"/>
              <a:t> of her own choices, and made some joint decisions with help from her parents. Very few decisions were made for her without any input. It was easy for her to identify things that were working for her, like shopping for her own clothes, buying her own music, making her own budget and things that didn’t, including being rushed, not being in control, arguments with her boyfriend, and funerals.</a:t>
            </a:r>
            <a:endParaRPr lang="en-US" dirty="0"/>
          </a:p>
        </p:txBody>
      </p:sp>
      <p:sp>
        <p:nvSpPr>
          <p:cNvPr id="4" name="Slide Number Placeholder 3"/>
          <p:cNvSpPr>
            <a:spLocks noGrp="1"/>
          </p:cNvSpPr>
          <p:nvPr>
            <p:ph type="sldNum" sz="quarter" idx="10"/>
          </p:nvPr>
        </p:nvSpPr>
        <p:spPr/>
        <p:txBody>
          <a:bodyPr/>
          <a:lstStyle/>
          <a:p>
            <a:fld id="{37BA3867-BDF0-684B-B36F-B2776665791C}" type="slidenum">
              <a:rPr lang="en-US" smtClean="0"/>
              <a:t>11</a:t>
            </a:fld>
            <a:endParaRPr lang="en-US"/>
          </a:p>
        </p:txBody>
      </p:sp>
    </p:spTree>
    <p:extLst>
      <p:ext uri="{BB962C8B-B14F-4D97-AF65-F5344CB8AC3E}">
        <p14:creationId xmlns:p14="http://schemas.microsoft.com/office/powerpoint/2010/main" val="2444118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ended with</a:t>
            </a:r>
            <a:r>
              <a:rPr lang="en-US" baseline="0" dirty="0" smtClean="0"/>
              <a:t> her dreams regarding school, work and her social life and living arrangements before creating the action plan of who was going to do what by when.  Each of these frames were on large pieces of paper, taped to the wall so everyone could easily contribute to the discussion. At the end, it’s easy to take photos of the information so everyone has a copy and a reminder of what they committed to doing.  </a:t>
            </a:r>
            <a:endParaRPr lang="en-US" dirty="0"/>
          </a:p>
        </p:txBody>
      </p:sp>
      <p:sp>
        <p:nvSpPr>
          <p:cNvPr id="4" name="Slide Number Placeholder 3"/>
          <p:cNvSpPr>
            <a:spLocks noGrp="1"/>
          </p:cNvSpPr>
          <p:nvPr>
            <p:ph type="sldNum" sz="quarter" idx="10"/>
          </p:nvPr>
        </p:nvSpPr>
        <p:spPr/>
        <p:txBody>
          <a:bodyPr/>
          <a:lstStyle/>
          <a:p>
            <a:fld id="{37BA3867-BDF0-684B-B36F-B2776665791C}" type="slidenum">
              <a:rPr lang="en-US" smtClean="0"/>
              <a:t>12</a:t>
            </a:fld>
            <a:endParaRPr lang="en-US"/>
          </a:p>
        </p:txBody>
      </p:sp>
    </p:spTree>
    <p:extLst>
      <p:ext uri="{BB962C8B-B14F-4D97-AF65-F5344CB8AC3E}">
        <p14:creationId xmlns:p14="http://schemas.microsoft.com/office/powerpoint/2010/main" val="3087720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simple follow up plan, which Julie used when</a:t>
            </a:r>
            <a:r>
              <a:rPr lang="en-US" baseline="0" dirty="0" smtClean="0"/>
              <a:t> looking at any major decisions.  It’s not necessary to recreate the entire plan; just hit the highlights and find out what’s still working, what’s not, and are we getting closer to our dreams.</a:t>
            </a:r>
            <a:endParaRPr lang="en-US" dirty="0"/>
          </a:p>
        </p:txBody>
      </p:sp>
      <p:sp>
        <p:nvSpPr>
          <p:cNvPr id="4" name="Slide Number Placeholder 3"/>
          <p:cNvSpPr>
            <a:spLocks noGrp="1"/>
          </p:cNvSpPr>
          <p:nvPr>
            <p:ph type="sldNum" sz="quarter" idx="10"/>
          </p:nvPr>
        </p:nvSpPr>
        <p:spPr/>
        <p:txBody>
          <a:bodyPr/>
          <a:lstStyle/>
          <a:p>
            <a:fld id="{37BA3867-BDF0-684B-B36F-B2776665791C}" type="slidenum">
              <a:rPr lang="en-US" smtClean="0"/>
              <a:t>13</a:t>
            </a:fld>
            <a:endParaRPr lang="en-US"/>
          </a:p>
        </p:txBody>
      </p:sp>
    </p:spTree>
    <p:extLst>
      <p:ext uri="{BB962C8B-B14F-4D97-AF65-F5344CB8AC3E}">
        <p14:creationId xmlns:p14="http://schemas.microsoft.com/office/powerpoint/2010/main" val="2001895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generally the sequence of a MAP session: Gathering information; dreams for the future; nightmares or barriers to the dreams; strengths, interests, choices and preferences; needs/wants; action plans; and celebrating what happened and what’s next to continue the planning.</a:t>
            </a:r>
            <a:endParaRPr lang="en-US" dirty="0"/>
          </a:p>
        </p:txBody>
      </p:sp>
      <p:sp>
        <p:nvSpPr>
          <p:cNvPr id="4" name="Slide Number Placeholder 3"/>
          <p:cNvSpPr>
            <a:spLocks noGrp="1"/>
          </p:cNvSpPr>
          <p:nvPr>
            <p:ph type="sldNum" sz="quarter" idx="10"/>
          </p:nvPr>
        </p:nvSpPr>
        <p:spPr/>
        <p:txBody>
          <a:bodyPr/>
          <a:lstStyle/>
          <a:p>
            <a:fld id="{37BA3867-BDF0-684B-B36F-B2776665791C}" type="slidenum">
              <a:rPr lang="en-US" smtClean="0"/>
              <a:t>2</a:t>
            </a:fld>
            <a:endParaRPr lang="en-US"/>
          </a:p>
        </p:txBody>
      </p:sp>
    </p:spTree>
    <p:extLst>
      <p:ext uri="{BB962C8B-B14F-4D97-AF65-F5344CB8AC3E}">
        <p14:creationId xmlns:p14="http://schemas.microsoft.com/office/powerpoint/2010/main" val="504578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important</a:t>
            </a:r>
            <a:r>
              <a:rPr lang="en-US" baseline="0" dirty="0" smtClean="0"/>
              <a:t> to set the context and values that drive the process for planning. Facilitators should explain these as “ground rules” for those who are unfamiliar with the approach. These five questions help to lay the foundation for a positive plan.</a:t>
            </a:r>
            <a:endParaRPr lang="en-US" dirty="0"/>
          </a:p>
        </p:txBody>
      </p:sp>
      <p:sp>
        <p:nvSpPr>
          <p:cNvPr id="4" name="Slide Number Placeholder 3"/>
          <p:cNvSpPr>
            <a:spLocks noGrp="1"/>
          </p:cNvSpPr>
          <p:nvPr>
            <p:ph type="sldNum" sz="quarter" idx="10"/>
          </p:nvPr>
        </p:nvSpPr>
        <p:spPr/>
        <p:txBody>
          <a:bodyPr/>
          <a:lstStyle/>
          <a:p>
            <a:fld id="{37BA3867-BDF0-684B-B36F-B2776665791C}" type="slidenum">
              <a:rPr lang="en-US" smtClean="0"/>
              <a:t>3</a:t>
            </a:fld>
            <a:endParaRPr lang="en-US"/>
          </a:p>
        </p:txBody>
      </p:sp>
    </p:spTree>
    <p:extLst>
      <p:ext uri="{BB962C8B-B14F-4D97-AF65-F5344CB8AC3E}">
        <p14:creationId xmlns:p14="http://schemas.microsoft.com/office/powerpoint/2010/main" val="383159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prepare for a MAP, you can use the following titles, typically one per page, if using large paper to post on the wall.  Different topics may be used to customize the MAP. </a:t>
            </a:r>
            <a:endParaRPr lang="en-US" dirty="0"/>
          </a:p>
        </p:txBody>
      </p:sp>
      <p:sp>
        <p:nvSpPr>
          <p:cNvPr id="4" name="Slide Number Placeholder 3"/>
          <p:cNvSpPr>
            <a:spLocks noGrp="1"/>
          </p:cNvSpPr>
          <p:nvPr>
            <p:ph type="sldNum" sz="quarter" idx="10"/>
          </p:nvPr>
        </p:nvSpPr>
        <p:spPr/>
        <p:txBody>
          <a:bodyPr/>
          <a:lstStyle/>
          <a:p>
            <a:fld id="{37BA3867-BDF0-684B-B36F-B2776665791C}" type="slidenum">
              <a:rPr lang="en-US" smtClean="0"/>
              <a:t>4</a:t>
            </a:fld>
            <a:endParaRPr lang="en-US"/>
          </a:p>
        </p:txBody>
      </p:sp>
    </p:spTree>
    <p:extLst>
      <p:ext uri="{BB962C8B-B14F-4D97-AF65-F5344CB8AC3E}">
        <p14:creationId xmlns:p14="http://schemas.microsoft.com/office/powerpoint/2010/main" val="1159963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order of these are no</a:t>
            </a:r>
            <a:r>
              <a:rPr lang="en-US" baseline="0" dirty="0" smtClean="0"/>
              <a:t>t set in stone; some may start with dreams, others start with history.  It’s important to always end with an action plan!</a:t>
            </a:r>
            <a:endParaRPr lang="en-US" dirty="0"/>
          </a:p>
        </p:txBody>
      </p:sp>
      <p:sp>
        <p:nvSpPr>
          <p:cNvPr id="4" name="Slide Number Placeholder 3"/>
          <p:cNvSpPr>
            <a:spLocks noGrp="1"/>
          </p:cNvSpPr>
          <p:nvPr>
            <p:ph type="sldNum" sz="quarter" idx="10"/>
          </p:nvPr>
        </p:nvSpPr>
        <p:spPr/>
        <p:txBody>
          <a:bodyPr/>
          <a:lstStyle/>
          <a:p>
            <a:fld id="{37BA3867-BDF0-684B-B36F-B2776665791C}" type="slidenum">
              <a:rPr lang="en-US" smtClean="0"/>
              <a:t>5</a:t>
            </a:fld>
            <a:endParaRPr lang="en-US"/>
          </a:p>
        </p:txBody>
      </p:sp>
    </p:spTree>
    <p:extLst>
      <p:ext uri="{BB962C8B-B14F-4D97-AF65-F5344CB8AC3E}">
        <p14:creationId xmlns:p14="http://schemas.microsoft.com/office/powerpoint/2010/main" val="1067673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add in frames for health and behavioral considerations,</a:t>
            </a:r>
            <a:r>
              <a:rPr lang="en-US" baseline="0" dirty="0" smtClean="0"/>
              <a:t> depending on the individual.  </a:t>
            </a:r>
            <a:endParaRPr lang="en-US" dirty="0"/>
          </a:p>
        </p:txBody>
      </p:sp>
      <p:sp>
        <p:nvSpPr>
          <p:cNvPr id="4" name="Slide Number Placeholder 3"/>
          <p:cNvSpPr>
            <a:spLocks noGrp="1"/>
          </p:cNvSpPr>
          <p:nvPr>
            <p:ph type="sldNum" sz="quarter" idx="10"/>
          </p:nvPr>
        </p:nvSpPr>
        <p:spPr/>
        <p:txBody>
          <a:bodyPr/>
          <a:lstStyle/>
          <a:p>
            <a:fld id="{37BA3867-BDF0-684B-B36F-B2776665791C}" type="slidenum">
              <a:rPr lang="en-US" smtClean="0"/>
              <a:t>6</a:t>
            </a:fld>
            <a:endParaRPr lang="en-US"/>
          </a:p>
        </p:txBody>
      </p:sp>
    </p:spTree>
    <p:extLst>
      <p:ext uri="{BB962C8B-B14F-4D97-AF65-F5344CB8AC3E}">
        <p14:creationId xmlns:p14="http://schemas.microsoft.com/office/powerpoint/2010/main" val="2668183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frames were labeled before the planning session began, with a</a:t>
            </a:r>
            <a:r>
              <a:rPr lang="en-US" baseline="0" dirty="0" smtClean="0"/>
              <a:t> title on each individual sheet. Then the information was filled in, allowing for some going back and forth as necessary, if someone came up with additional ideas. </a:t>
            </a:r>
            <a:endParaRPr lang="en-US" dirty="0"/>
          </a:p>
        </p:txBody>
      </p:sp>
      <p:sp>
        <p:nvSpPr>
          <p:cNvPr id="4" name="Slide Number Placeholder 3"/>
          <p:cNvSpPr>
            <a:spLocks noGrp="1"/>
          </p:cNvSpPr>
          <p:nvPr>
            <p:ph type="sldNum" sz="quarter" idx="10"/>
          </p:nvPr>
        </p:nvSpPr>
        <p:spPr/>
        <p:txBody>
          <a:bodyPr/>
          <a:lstStyle/>
          <a:p>
            <a:fld id="{37BA3867-BDF0-684B-B36F-B2776665791C}" type="slidenum">
              <a:rPr lang="en-US" smtClean="0"/>
              <a:t>7</a:t>
            </a:fld>
            <a:endParaRPr lang="en-US"/>
          </a:p>
        </p:txBody>
      </p:sp>
    </p:spTree>
    <p:extLst>
      <p:ext uri="{BB962C8B-B14F-4D97-AF65-F5344CB8AC3E}">
        <p14:creationId xmlns:p14="http://schemas.microsoft.com/office/powerpoint/2010/main" val="1435380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students who may not be as verbal,</a:t>
            </a:r>
            <a:r>
              <a:rPr lang="en-US" baseline="0" dirty="0" smtClean="0"/>
              <a:t> they may identify photos selected ahead of time to add to the MAP, to promote their active engagement with the process. </a:t>
            </a:r>
            <a:endParaRPr lang="en-US" dirty="0"/>
          </a:p>
        </p:txBody>
      </p:sp>
      <p:sp>
        <p:nvSpPr>
          <p:cNvPr id="4" name="Slide Number Placeholder 3"/>
          <p:cNvSpPr>
            <a:spLocks noGrp="1"/>
          </p:cNvSpPr>
          <p:nvPr>
            <p:ph type="sldNum" sz="quarter" idx="10"/>
          </p:nvPr>
        </p:nvSpPr>
        <p:spPr/>
        <p:txBody>
          <a:bodyPr/>
          <a:lstStyle/>
          <a:p>
            <a:fld id="{37BA3867-BDF0-684B-B36F-B2776665791C}" type="slidenum">
              <a:rPr lang="en-US" smtClean="0"/>
              <a:t>8</a:t>
            </a:fld>
            <a:endParaRPr lang="en-US"/>
          </a:p>
        </p:txBody>
      </p:sp>
    </p:spTree>
    <p:extLst>
      <p:ext uri="{BB962C8B-B14F-4D97-AF65-F5344CB8AC3E}">
        <p14:creationId xmlns:p14="http://schemas.microsoft.com/office/powerpoint/2010/main" val="2985559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an example of </a:t>
            </a:r>
            <a:r>
              <a:rPr lang="en-US" smtClean="0"/>
              <a:t>a graphic</a:t>
            </a:r>
            <a:r>
              <a:rPr lang="en-US" baseline="0" smtClean="0"/>
              <a:t> of a</a:t>
            </a:r>
            <a:r>
              <a:rPr lang="en-US" smtClean="0"/>
              <a:t> </a:t>
            </a:r>
            <a:r>
              <a:rPr lang="en-US" dirty="0" smtClean="0"/>
              <a:t>MAP</a:t>
            </a:r>
            <a:r>
              <a:rPr lang="en-US" baseline="0" dirty="0" smtClean="0"/>
              <a:t> that was done with a young woman with Down Syndrome who was considering her future beyond high school. The participants were identified as representing family, friends/community, and professional service connections.</a:t>
            </a:r>
            <a:endParaRPr lang="en-US" dirty="0"/>
          </a:p>
        </p:txBody>
      </p:sp>
      <p:sp>
        <p:nvSpPr>
          <p:cNvPr id="4" name="Slide Number Placeholder 3"/>
          <p:cNvSpPr>
            <a:spLocks noGrp="1"/>
          </p:cNvSpPr>
          <p:nvPr>
            <p:ph type="sldNum" sz="quarter" idx="10"/>
          </p:nvPr>
        </p:nvSpPr>
        <p:spPr/>
        <p:txBody>
          <a:bodyPr/>
          <a:lstStyle/>
          <a:p>
            <a:fld id="{37BA3867-BDF0-684B-B36F-B2776665791C}" type="slidenum">
              <a:rPr lang="en-US" smtClean="0"/>
              <a:t>9</a:t>
            </a:fld>
            <a:endParaRPr lang="en-US"/>
          </a:p>
        </p:txBody>
      </p:sp>
    </p:spTree>
    <p:extLst>
      <p:ext uri="{BB962C8B-B14F-4D97-AF65-F5344CB8AC3E}">
        <p14:creationId xmlns:p14="http://schemas.microsoft.com/office/powerpoint/2010/main" val="4177226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F87E75-BAA8-0540-9BDC-0FCDE423D90A}" type="datetimeFigureOut">
              <a:rPr lang="en-US" smtClean="0"/>
              <a:t>8/13/14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82FE8-D759-9740-8959-A8DD7579BFF8}" type="slidenum">
              <a:rPr lang="en-US" smtClean="0"/>
              <a:t>‹#›</a:t>
            </a:fld>
            <a:endParaRPr lang="en-US"/>
          </a:p>
        </p:txBody>
      </p:sp>
    </p:spTree>
    <p:extLst>
      <p:ext uri="{BB962C8B-B14F-4D97-AF65-F5344CB8AC3E}">
        <p14:creationId xmlns:p14="http://schemas.microsoft.com/office/powerpoint/2010/main" val="2605724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F87E75-BAA8-0540-9BDC-0FCDE423D90A}" type="datetimeFigureOut">
              <a:rPr lang="en-US" smtClean="0"/>
              <a:t>8/13/14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82FE8-D759-9740-8959-A8DD7579BFF8}" type="slidenum">
              <a:rPr lang="en-US" smtClean="0"/>
              <a:t>‹#›</a:t>
            </a:fld>
            <a:endParaRPr lang="en-US"/>
          </a:p>
        </p:txBody>
      </p:sp>
    </p:spTree>
    <p:extLst>
      <p:ext uri="{BB962C8B-B14F-4D97-AF65-F5344CB8AC3E}">
        <p14:creationId xmlns:p14="http://schemas.microsoft.com/office/powerpoint/2010/main" val="648380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F87E75-BAA8-0540-9BDC-0FCDE423D90A}" type="datetimeFigureOut">
              <a:rPr lang="en-US" smtClean="0"/>
              <a:t>8/13/14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82FE8-D759-9740-8959-A8DD7579BFF8}" type="slidenum">
              <a:rPr lang="en-US" smtClean="0"/>
              <a:t>‹#›</a:t>
            </a:fld>
            <a:endParaRPr lang="en-US"/>
          </a:p>
        </p:txBody>
      </p:sp>
    </p:spTree>
    <p:extLst>
      <p:ext uri="{BB962C8B-B14F-4D97-AF65-F5344CB8AC3E}">
        <p14:creationId xmlns:p14="http://schemas.microsoft.com/office/powerpoint/2010/main" val="3760301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F87E75-BAA8-0540-9BDC-0FCDE423D90A}" type="datetimeFigureOut">
              <a:rPr lang="en-US" smtClean="0"/>
              <a:t>8/13/14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82FE8-D759-9740-8959-A8DD7579BFF8}" type="slidenum">
              <a:rPr lang="en-US" smtClean="0"/>
              <a:t>‹#›</a:t>
            </a:fld>
            <a:endParaRPr lang="en-US"/>
          </a:p>
        </p:txBody>
      </p:sp>
    </p:spTree>
    <p:extLst>
      <p:ext uri="{BB962C8B-B14F-4D97-AF65-F5344CB8AC3E}">
        <p14:creationId xmlns:p14="http://schemas.microsoft.com/office/powerpoint/2010/main" val="4291923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F87E75-BAA8-0540-9BDC-0FCDE423D90A}" type="datetimeFigureOut">
              <a:rPr lang="en-US" smtClean="0"/>
              <a:t>8/13/14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82FE8-D759-9740-8959-A8DD7579BFF8}" type="slidenum">
              <a:rPr lang="en-US" smtClean="0"/>
              <a:t>‹#›</a:t>
            </a:fld>
            <a:endParaRPr lang="en-US"/>
          </a:p>
        </p:txBody>
      </p:sp>
    </p:spTree>
    <p:extLst>
      <p:ext uri="{BB962C8B-B14F-4D97-AF65-F5344CB8AC3E}">
        <p14:creationId xmlns:p14="http://schemas.microsoft.com/office/powerpoint/2010/main" val="3378885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F87E75-BAA8-0540-9BDC-0FCDE423D90A}" type="datetimeFigureOut">
              <a:rPr lang="en-US" smtClean="0"/>
              <a:t>8/13/14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182FE8-D759-9740-8959-A8DD7579BFF8}" type="slidenum">
              <a:rPr lang="en-US" smtClean="0"/>
              <a:t>‹#›</a:t>
            </a:fld>
            <a:endParaRPr lang="en-US"/>
          </a:p>
        </p:txBody>
      </p:sp>
    </p:spTree>
    <p:extLst>
      <p:ext uri="{BB962C8B-B14F-4D97-AF65-F5344CB8AC3E}">
        <p14:creationId xmlns:p14="http://schemas.microsoft.com/office/powerpoint/2010/main" val="3959386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F87E75-BAA8-0540-9BDC-0FCDE423D90A}" type="datetimeFigureOut">
              <a:rPr lang="en-US" smtClean="0"/>
              <a:t>8/13/14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182FE8-D759-9740-8959-A8DD7579BFF8}" type="slidenum">
              <a:rPr lang="en-US" smtClean="0"/>
              <a:t>‹#›</a:t>
            </a:fld>
            <a:endParaRPr lang="en-US"/>
          </a:p>
        </p:txBody>
      </p:sp>
    </p:spTree>
    <p:extLst>
      <p:ext uri="{BB962C8B-B14F-4D97-AF65-F5344CB8AC3E}">
        <p14:creationId xmlns:p14="http://schemas.microsoft.com/office/powerpoint/2010/main" val="742648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F87E75-BAA8-0540-9BDC-0FCDE423D90A}" type="datetimeFigureOut">
              <a:rPr lang="en-US" smtClean="0"/>
              <a:t>8/13/14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182FE8-D759-9740-8959-A8DD7579BFF8}" type="slidenum">
              <a:rPr lang="en-US" smtClean="0"/>
              <a:t>‹#›</a:t>
            </a:fld>
            <a:endParaRPr lang="en-US"/>
          </a:p>
        </p:txBody>
      </p:sp>
    </p:spTree>
    <p:extLst>
      <p:ext uri="{BB962C8B-B14F-4D97-AF65-F5344CB8AC3E}">
        <p14:creationId xmlns:p14="http://schemas.microsoft.com/office/powerpoint/2010/main" val="3127151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F87E75-BAA8-0540-9BDC-0FCDE423D90A}" type="datetimeFigureOut">
              <a:rPr lang="en-US" smtClean="0"/>
              <a:t>8/13/14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182FE8-D759-9740-8959-A8DD7579BFF8}" type="slidenum">
              <a:rPr lang="en-US" smtClean="0"/>
              <a:t>‹#›</a:t>
            </a:fld>
            <a:endParaRPr lang="en-US"/>
          </a:p>
        </p:txBody>
      </p:sp>
    </p:spTree>
    <p:extLst>
      <p:ext uri="{BB962C8B-B14F-4D97-AF65-F5344CB8AC3E}">
        <p14:creationId xmlns:p14="http://schemas.microsoft.com/office/powerpoint/2010/main" val="3009632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F87E75-BAA8-0540-9BDC-0FCDE423D90A}" type="datetimeFigureOut">
              <a:rPr lang="en-US" smtClean="0"/>
              <a:t>8/13/14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182FE8-D759-9740-8959-A8DD7579BFF8}" type="slidenum">
              <a:rPr lang="en-US" smtClean="0"/>
              <a:t>‹#›</a:t>
            </a:fld>
            <a:endParaRPr lang="en-US"/>
          </a:p>
        </p:txBody>
      </p:sp>
    </p:spTree>
    <p:extLst>
      <p:ext uri="{BB962C8B-B14F-4D97-AF65-F5344CB8AC3E}">
        <p14:creationId xmlns:p14="http://schemas.microsoft.com/office/powerpoint/2010/main" val="2011564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F87E75-BAA8-0540-9BDC-0FCDE423D90A}" type="datetimeFigureOut">
              <a:rPr lang="en-US" smtClean="0"/>
              <a:t>8/13/14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182FE8-D759-9740-8959-A8DD7579BFF8}" type="slidenum">
              <a:rPr lang="en-US" smtClean="0"/>
              <a:t>‹#›</a:t>
            </a:fld>
            <a:endParaRPr lang="en-US"/>
          </a:p>
        </p:txBody>
      </p:sp>
    </p:spTree>
    <p:extLst>
      <p:ext uri="{BB962C8B-B14F-4D97-AF65-F5344CB8AC3E}">
        <p14:creationId xmlns:p14="http://schemas.microsoft.com/office/powerpoint/2010/main" val="32988078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F87E75-BAA8-0540-9BDC-0FCDE423D90A}" type="datetimeFigureOut">
              <a:rPr lang="en-US" smtClean="0"/>
              <a:t>8/13/14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182FE8-D759-9740-8959-A8DD7579BFF8}" type="slidenum">
              <a:rPr lang="en-US" smtClean="0"/>
              <a:t>‹#›</a:t>
            </a:fld>
            <a:endParaRPr lang="en-US"/>
          </a:p>
        </p:txBody>
      </p:sp>
    </p:spTree>
    <p:extLst>
      <p:ext uri="{BB962C8B-B14F-4D97-AF65-F5344CB8AC3E}">
        <p14:creationId xmlns:p14="http://schemas.microsoft.com/office/powerpoint/2010/main" val="2819102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Using a MAP for </a:t>
            </a:r>
            <a:r>
              <a:rPr lang="en-US" dirty="0" smtClean="0"/>
              <a:t>person-driven planning</a:t>
            </a:r>
            <a:endParaRPr lang="en-US" dirty="0"/>
          </a:p>
        </p:txBody>
      </p:sp>
      <p:sp>
        <p:nvSpPr>
          <p:cNvPr id="3" name="Subtitle 2"/>
          <p:cNvSpPr>
            <a:spLocks noGrp="1"/>
          </p:cNvSpPr>
          <p:nvPr>
            <p:ph type="subTitle" idx="1"/>
          </p:nvPr>
        </p:nvSpPr>
        <p:spPr/>
        <p:txBody>
          <a:bodyPr/>
          <a:lstStyle/>
          <a:p>
            <a:r>
              <a:rPr lang="en-US" dirty="0" smtClean="0"/>
              <a:t>Caren L. Sax, </a:t>
            </a:r>
            <a:r>
              <a:rPr lang="en-US" dirty="0" err="1" smtClean="0"/>
              <a:t>Ed.D</a:t>
            </a:r>
            <a:r>
              <a:rPr lang="en-US" dirty="0" smtClean="0"/>
              <a:t>., CRC</a:t>
            </a:r>
          </a:p>
          <a:p>
            <a:r>
              <a:rPr lang="en-US" dirty="0" smtClean="0"/>
              <a:t>SDSU Interwork Institute</a:t>
            </a:r>
            <a:endParaRPr lang="en-US" dirty="0"/>
          </a:p>
        </p:txBody>
      </p:sp>
    </p:spTree>
    <p:extLst>
      <p:ext uri="{BB962C8B-B14F-4D97-AF65-F5344CB8AC3E}">
        <p14:creationId xmlns:p14="http://schemas.microsoft.com/office/powerpoint/2010/main" val="298947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97541" y="550965"/>
            <a:ext cx="3657600" cy="793376"/>
          </a:xfrm>
        </p:spPr>
        <p:txBody>
          <a:bodyPr/>
          <a:lstStyle/>
          <a:p>
            <a:r>
              <a:rPr lang="en-US" sz="2000" dirty="0" smtClean="0"/>
              <a:t>Her history</a:t>
            </a:r>
            <a:endParaRPr lang="en-US" sz="2000" dirty="0"/>
          </a:p>
        </p:txBody>
      </p:sp>
      <p:pic>
        <p:nvPicPr>
          <p:cNvPr id="7" name="Content Placeholder 6" descr="Julie history.png"/>
          <p:cNvPicPr>
            <a:picLocks noGrp="1" noChangeAspect="1"/>
          </p:cNvPicPr>
          <p:nvPr>
            <p:ph sz="half" idx="2"/>
          </p:nvPr>
        </p:nvPicPr>
        <p:blipFill>
          <a:blip r:embed="rId3"/>
          <a:srcRect l="-17135" r="-17135"/>
          <a:stretch>
            <a:fillRect/>
          </a:stretch>
        </p:blipFill>
        <p:spPr>
          <a:xfrm>
            <a:off x="497541" y="1344342"/>
            <a:ext cx="3657600" cy="4781821"/>
          </a:xfrm>
        </p:spPr>
      </p:pic>
      <p:sp>
        <p:nvSpPr>
          <p:cNvPr id="6" name="Text Placeholder 5"/>
          <p:cNvSpPr>
            <a:spLocks noGrp="1"/>
          </p:cNvSpPr>
          <p:nvPr>
            <p:ph type="body" sz="quarter" idx="3"/>
          </p:nvPr>
        </p:nvSpPr>
        <p:spPr>
          <a:xfrm>
            <a:off x="4399878" y="550967"/>
            <a:ext cx="3657600" cy="793375"/>
          </a:xfrm>
        </p:spPr>
        <p:txBody>
          <a:bodyPr/>
          <a:lstStyle/>
          <a:p>
            <a:r>
              <a:rPr lang="en-US" sz="2000" dirty="0" smtClean="0"/>
              <a:t>Places she goes</a:t>
            </a:r>
            <a:endParaRPr lang="en-US" sz="2000" dirty="0"/>
          </a:p>
        </p:txBody>
      </p:sp>
      <p:pic>
        <p:nvPicPr>
          <p:cNvPr id="8" name="Content Placeholder 7" descr="Julie places.png"/>
          <p:cNvPicPr>
            <a:picLocks noGrp="1" noChangeAspect="1"/>
          </p:cNvPicPr>
          <p:nvPr>
            <p:ph sz="quarter" idx="4"/>
          </p:nvPr>
        </p:nvPicPr>
        <p:blipFill>
          <a:blip r:embed="rId4"/>
          <a:srcRect l="-11386" r="-11386"/>
          <a:stretch>
            <a:fillRect/>
          </a:stretch>
        </p:blipFill>
        <p:spPr>
          <a:xfrm>
            <a:off x="4399878" y="1344342"/>
            <a:ext cx="3657600" cy="4781821"/>
          </a:xfrm>
        </p:spPr>
      </p:pic>
    </p:spTree>
    <p:extLst>
      <p:ext uri="{BB962C8B-B14F-4D97-AF65-F5344CB8AC3E}">
        <p14:creationId xmlns:p14="http://schemas.microsoft.com/office/powerpoint/2010/main" val="493482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97541" y="469396"/>
            <a:ext cx="3657600" cy="662675"/>
          </a:xfrm>
        </p:spPr>
        <p:txBody>
          <a:bodyPr/>
          <a:lstStyle/>
          <a:p>
            <a:r>
              <a:rPr lang="en-US" sz="2000" dirty="0" smtClean="0"/>
              <a:t>Choices</a:t>
            </a:r>
            <a:endParaRPr lang="en-US" sz="2000" dirty="0"/>
          </a:p>
        </p:txBody>
      </p:sp>
      <p:pic>
        <p:nvPicPr>
          <p:cNvPr id="7" name="Content Placeholder 6" descr="Julie choices.png"/>
          <p:cNvPicPr>
            <a:picLocks noGrp="1" noChangeAspect="1"/>
          </p:cNvPicPr>
          <p:nvPr>
            <p:ph sz="half" idx="2"/>
          </p:nvPr>
        </p:nvPicPr>
        <p:blipFill>
          <a:blip r:embed="rId3"/>
          <a:srcRect l="-17656" r="-17656"/>
          <a:stretch>
            <a:fillRect/>
          </a:stretch>
        </p:blipFill>
        <p:spPr>
          <a:xfrm>
            <a:off x="497541" y="1132071"/>
            <a:ext cx="3657600" cy="4994092"/>
          </a:xfrm>
        </p:spPr>
      </p:pic>
      <p:sp>
        <p:nvSpPr>
          <p:cNvPr id="6" name="Text Placeholder 5"/>
          <p:cNvSpPr>
            <a:spLocks noGrp="1"/>
          </p:cNvSpPr>
          <p:nvPr>
            <p:ph type="body" sz="quarter" idx="3"/>
          </p:nvPr>
        </p:nvSpPr>
        <p:spPr>
          <a:xfrm>
            <a:off x="4399878" y="469396"/>
            <a:ext cx="3657600" cy="662675"/>
          </a:xfrm>
        </p:spPr>
        <p:txBody>
          <a:bodyPr/>
          <a:lstStyle/>
          <a:p>
            <a:r>
              <a:rPr lang="en-US" sz="2000" dirty="0" smtClean="0"/>
              <a:t>What’s working/What’s not</a:t>
            </a:r>
            <a:endParaRPr lang="en-US" sz="2000" dirty="0"/>
          </a:p>
        </p:txBody>
      </p:sp>
      <p:pic>
        <p:nvPicPr>
          <p:cNvPr id="8" name="Content Placeholder 7" descr="Julie preferences.png"/>
          <p:cNvPicPr>
            <a:picLocks noGrp="1" noChangeAspect="1"/>
          </p:cNvPicPr>
          <p:nvPr>
            <p:ph sz="quarter" idx="4"/>
          </p:nvPr>
        </p:nvPicPr>
        <p:blipFill>
          <a:blip r:embed="rId4"/>
          <a:srcRect l="-13614" r="-13614"/>
          <a:stretch>
            <a:fillRect/>
          </a:stretch>
        </p:blipFill>
        <p:spPr>
          <a:xfrm>
            <a:off x="4399878" y="1132072"/>
            <a:ext cx="3657600" cy="4994091"/>
          </a:xfrm>
        </p:spPr>
      </p:pic>
    </p:spTree>
    <p:extLst>
      <p:ext uri="{BB962C8B-B14F-4D97-AF65-F5344CB8AC3E}">
        <p14:creationId xmlns:p14="http://schemas.microsoft.com/office/powerpoint/2010/main" val="4007137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97541" y="414173"/>
            <a:ext cx="3657600" cy="566035"/>
          </a:xfrm>
        </p:spPr>
        <p:txBody>
          <a:bodyPr/>
          <a:lstStyle/>
          <a:p>
            <a:r>
              <a:rPr lang="en-US" sz="2000" dirty="0" smtClean="0"/>
              <a:t>Dreams/goals</a:t>
            </a:r>
            <a:endParaRPr lang="en-US" sz="2000" dirty="0"/>
          </a:p>
        </p:txBody>
      </p:sp>
      <p:pic>
        <p:nvPicPr>
          <p:cNvPr id="7" name="Content Placeholder 6" descr="Julie dreams.png"/>
          <p:cNvPicPr>
            <a:picLocks noGrp="1" noChangeAspect="1"/>
          </p:cNvPicPr>
          <p:nvPr>
            <p:ph sz="half" idx="2"/>
          </p:nvPr>
        </p:nvPicPr>
        <p:blipFill>
          <a:blip r:embed="rId3"/>
          <a:srcRect l="-12351" r="-12351"/>
          <a:stretch>
            <a:fillRect/>
          </a:stretch>
        </p:blipFill>
        <p:spPr>
          <a:xfrm>
            <a:off x="497541" y="980208"/>
            <a:ext cx="3657600" cy="5145955"/>
          </a:xfrm>
        </p:spPr>
      </p:pic>
      <p:sp>
        <p:nvSpPr>
          <p:cNvPr id="6" name="Text Placeholder 5"/>
          <p:cNvSpPr>
            <a:spLocks noGrp="1"/>
          </p:cNvSpPr>
          <p:nvPr>
            <p:ph type="body" sz="quarter" idx="3"/>
          </p:nvPr>
        </p:nvSpPr>
        <p:spPr>
          <a:xfrm>
            <a:off x="4399878" y="414173"/>
            <a:ext cx="3657600" cy="566035"/>
          </a:xfrm>
        </p:spPr>
        <p:txBody>
          <a:bodyPr/>
          <a:lstStyle/>
          <a:p>
            <a:r>
              <a:rPr lang="en-US" sz="2000" dirty="0" smtClean="0"/>
              <a:t>Action plan</a:t>
            </a:r>
            <a:endParaRPr lang="en-US" sz="2000" dirty="0"/>
          </a:p>
        </p:txBody>
      </p:sp>
      <p:pic>
        <p:nvPicPr>
          <p:cNvPr id="8" name="Content Placeholder 7" descr="Julie plans.png"/>
          <p:cNvPicPr>
            <a:picLocks noGrp="1" noChangeAspect="1"/>
          </p:cNvPicPr>
          <p:nvPr>
            <p:ph sz="quarter" idx="4"/>
          </p:nvPr>
        </p:nvPicPr>
        <p:blipFill>
          <a:blip r:embed="rId4"/>
          <a:srcRect l="-1776" r="-1776"/>
          <a:stretch>
            <a:fillRect/>
          </a:stretch>
        </p:blipFill>
        <p:spPr>
          <a:xfrm>
            <a:off x="4399878" y="980208"/>
            <a:ext cx="3657600" cy="5145955"/>
          </a:xfrm>
        </p:spPr>
      </p:pic>
    </p:spTree>
    <p:extLst>
      <p:ext uri="{BB962C8B-B14F-4D97-AF65-F5344CB8AC3E}">
        <p14:creationId xmlns:p14="http://schemas.microsoft.com/office/powerpoint/2010/main" val="280363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745" y="499420"/>
            <a:ext cx="8229600" cy="846949"/>
          </a:xfrm>
        </p:spPr>
        <p:txBody>
          <a:bodyPr/>
          <a:lstStyle/>
          <a:p>
            <a:r>
              <a:rPr lang="en-US" dirty="0" smtClean="0"/>
              <a:t>Follow up meetings</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3809218873"/>
              </p:ext>
            </p:extLst>
          </p:nvPr>
        </p:nvGraphicFramePr>
        <p:xfrm>
          <a:off x="1173415" y="1396998"/>
          <a:ext cx="6695361" cy="4746562"/>
        </p:xfrm>
        <a:graphic>
          <a:graphicData uri="http://schemas.openxmlformats.org/drawingml/2006/table">
            <a:tbl>
              <a:tblPr firstRow="1" bandRow="1">
                <a:tableStyleId>{2D5ABB26-0587-4C30-8999-92F81FD0307C}</a:tableStyleId>
              </a:tblPr>
              <a:tblGrid>
                <a:gridCol w="2231787"/>
                <a:gridCol w="2231787"/>
                <a:gridCol w="2231787"/>
              </a:tblGrid>
              <a:tr h="788540">
                <a:tc>
                  <a:txBody>
                    <a:bodyPr/>
                    <a:lstStyle/>
                    <a:p>
                      <a:r>
                        <a:rPr lang="en-US" sz="1900" dirty="0" smtClean="0"/>
                        <a:t>WHAT’S HAPPENING?</a:t>
                      </a:r>
                      <a:endParaRPr lang="en-US" sz="1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c>
                  <a:txBody>
                    <a:bodyPr/>
                    <a:lstStyle/>
                    <a:p>
                      <a:r>
                        <a:rPr lang="en-US" sz="1900" dirty="0" smtClean="0"/>
                        <a:t>IS IT OK?</a:t>
                      </a:r>
                      <a:endParaRPr lang="en-US" sz="1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c>
                  <a:txBody>
                    <a:bodyPr/>
                    <a:lstStyle/>
                    <a:p>
                      <a:r>
                        <a:rPr lang="en-US" sz="1900" dirty="0" smtClean="0"/>
                        <a:t>IF NOT,</a:t>
                      </a:r>
                      <a:r>
                        <a:rPr lang="en-US" sz="1900" baseline="0" dirty="0" smtClean="0"/>
                        <a:t> WHAT TO CHANGE?</a:t>
                      </a:r>
                      <a:endParaRPr lang="en-US" sz="1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r>
              <a:tr h="788540">
                <a:tc>
                  <a:txBody>
                    <a:bodyPr/>
                    <a:lstStyle/>
                    <a:p>
                      <a:r>
                        <a:rPr lang="en-US" sz="1900" dirty="0" smtClean="0">
                          <a:solidFill>
                            <a:schemeClr val="accent3">
                              <a:lumMod val="50000"/>
                            </a:schemeClr>
                          </a:solidFill>
                        </a:rPr>
                        <a:t>Living arrangements</a:t>
                      </a:r>
                      <a:endParaRPr lang="en-US" sz="1900" dirty="0">
                        <a:solidFill>
                          <a:schemeClr val="accent3">
                            <a:lumMod val="50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900" dirty="0">
                        <a:solidFill>
                          <a:schemeClr val="accent1">
                            <a:lumMod val="20000"/>
                            <a:lumOff val="80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900" dirty="0">
                        <a:solidFill>
                          <a:schemeClr val="accent1">
                            <a:lumMod val="20000"/>
                            <a:lumOff val="80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59147">
                <a:tc>
                  <a:txBody>
                    <a:bodyPr/>
                    <a:lstStyle/>
                    <a:p>
                      <a:r>
                        <a:rPr lang="en-US" sz="1900" dirty="0" smtClean="0">
                          <a:solidFill>
                            <a:srgbClr val="4F6228"/>
                          </a:solidFill>
                        </a:rPr>
                        <a:t>Work </a:t>
                      </a:r>
                      <a:endParaRPr lang="en-US" sz="1900" dirty="0">
                        <a:solidFill>
                          <a:srgbClr val="4F6228"/>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900" dirty="0">
                        <a:solidFill>
                          <a:schemeClr val="accent1">
                            <a:lumMod val="20000"/>
                            <a:lumOff val="80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900" dirty="0">
                        <a:solidFill>
                          <a:schemeClr val="accent1">
                            <a:lumMod val="20000"/>
                            <a:lumOff val="80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892041">
                <a:tc>
                  <a:txBody>
                    <a:bodyPr/>
                    <a:lstStyle/>
                    <a:p>
                      <a:r>
                        <a:rPr lang="en-US" sz="1900" dirty="0" smtClean="0">
                          <a:solidFill>
                            <a:srgbClr val="4F6228"/>
                          </a:solidFill>
                        </a:rPr>
                        <a:t>Recreation </a:t>
                      </a:r>
                      <a:endParaRPr lang="en-US" sz="1900" dirty="0">
                        <a:solidFill>
                          <a:srgbClr val="4F6228"/>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900">
                        <a:solidFill>
                          <a:schemeClr val="accent1">
                            <a:lumMod val="20000"/>
                            <a:lumOff val="80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900" dirty="0">
                        <a:solidFill>
                          <a:schemeClr val="accent1">
                            <a:lumMod val="20000"/>
                            <a:lumOff val="80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59147">
                <a:tc>
                  <a:txBody>
                    <a:bodyPr/>
                    <a:lstStyle/>
                    <a:p>
                      <a:r>
                        <a:rPr lang="en-US" sz="1900" dirty="0" smtClean="0">
                          <a:solidFill>
                            <a:srgbClr val="4F6228"/>
                          </a:solidFill>
                        </a:rPr>
                        <a:t>Social scene</a:t>
                      </a:r>
                      <a:endParaRPr lang="en-US" sz="1900" dirty="0">
                        <a:solidFill>
                          <a:srgbClr val="4F6228"/>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900">
                        <a:solidFill>
                          <a:schemeClr val="accent1">
                            <a:lumMod val="20000"/>
                            <a:lumOff val="80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900" dirty="0">
                        <a:solidFill>
                          <a:schemeClr val="accent1">
                            <a:lumMod val="20000"/>
                            <a:lumOff val="80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59147">
                <a:tc>
                  <a:txBody>
                    <a:bodyPr/>
                    <a:lstStyle/>
                    <a:p>
                      <a:r>
                        <a:rPr lang="en-US" sz="1900" dirty="0" smtClean="0">
                          <a:solidFill>
                            <a:srgbClr val="4F6228"/>
                          </a:solidFill>
                        </a:rPr>
                        <a:t>Other</a:t>
                      </a:r>
                      <a:endParaRPr lang="en-US" sz="1900" dirty="0">
                        <a:solidFill>
                          <a:srgbClr val="4F6228"/>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900" dirty="0">
                        <a:solidFill>
                          <a:schemeClr val="accent1">
                            <a:lumMod val="20000"/>
                            <a:lumOff val="80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900" dirty="0">
                        <a:solidFill>
                          <a:schemeClr val="accent1">
                            <a:lumMod val="20000"/>
                            <a:lumOff val="80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36928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2143"/>
            <a:ext cx="7467600" cy="1143000"/>
          </a:xfrm>
        </p:spPr>
        <p:txBody>
          <a:bodyPr/>
          <a:lstStyle/>
          <a:p>
            <a:pPr algn="ctr"/>
            <a:r>
              <a:rPr lang="en-US" dirty="0" smtClean="0"/>
              <a:t>The Flow of the Plan</a:t>
            </a:r>
            <a:endParaRPr lang="en-US" dirty="0"/>
          </a:p>
        </p:txBody>
      </p:sp>
      <p:sp>
        <p:nvSpPr>
          <p:cNvPr id="7" name="Cloud 6"/>
          <p:cNvSpPr/>
          <p:nvPr/>
        </p:nvSpPr>
        <p:spPr>
          <a:xfrm>
            <a:off x="669637" y="923637"/>
            <a:ext cx="2505365" cy="2124364"/>
          </a:xfrm>
          <a:prstGeom prst="cloud">
            <a:avLst/>
          </a:prstGeom>
          <a:solidFill>
            <a:schemeClr val="accent3">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Celebrate the little things; what are we learning? What’s next?</a:t>
            </a:r>
            <a:endParaRPr lang="en-US" dirty="0"/>
          </a:p>
        </p:txBody>
      </p:sp>
      <p:sp>
        <p:nvSpPr>
          <p:cNvPr id="8" name="Cloud 7"/>
          <p:cNvSpPr/>
          <p:nvPr/>
        </p:nvSpPr>
        <p:spPr>
          <a:xfrm>
            <a:off x="519545" y="3248122"/>
            <a:ext cx="1899653" cy="1847271"/>
          </a:xfrm>
          <a:prstGeom prst="cloud">
            <a:avLst/>
          </a:prstGeom>
          <a:solidFill>
            <a:srgbClr val="D7E4BD"/>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Action plan – who will do what?</a:t>
            </a:r>
            <a:endParaRPr lang="en-US" dirty="0"/>
          </a:p>
        </p:txBody>
      </p:sp>
      <p:sp>
        <p:nvSpPr>
          <p:cNvPr id="9" name="Cloud 8"/>
          <p:cNvSpPr/>
          <p:nvPr/>
        </p:nvSpPr>
        <p:spPr>
          <a:xfrm>
            <a:off x="1952340" y="4894930"/>
            <a:ext cx="1965610" cy="1570525"/>
          </a:xfrm>
          <a:prstGeom prst="cloud">
            <a:avLst/>
          </a:prstGeom>
          <a:solidFill>
            <a:srgbClr val="D7E4BD"/>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What does </a:t>
            </a:r>
            <a:r>
              <a:rPr lang="en-US" dirty="0" err="1" smtClean="0"/>
              <a:t>s</a:t>
            </a:r>
            <a:r>
              <a:rPr lang="en-US" dirty="0" smtClean="0"/>
              <a:t>/he want, need?</a:t>
            </a:r>
            <a:endParaRPr lang="en-US" dirty="0"/>
          </a:p>
        </p:txBody>
      </p:sp>
      <p:sp>
        <p:nvSpPr>
          <p:cNvPr id="10" name="Cloud 9"/>
          <p:cNvSpPr/>
          <p:nvPr/>
        </p:nvSpPr>
        <p:spPr>
          <a:xfrm>
            <a:off x="4144818" y="4679758"/>
            <a:ext cx="2309091" cy="2047393"/>
          </a:xfrm>
          <a:prstGeom prst="cloud">
            <a:avLst/>
          </a:prstGeom>
          <a:solidFill>
            <a:srgbClr val="D7E4BD"/>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Strengths, interests, choice, preferences</a:t>
            </a:r>
            <a:endParaRPr lang="en-US" dirty="0"/>
          </a:p>
        </p:txBody>
      </p:sp>
      <p:sp>
        <p:nvSpPr>
          <p:cNvPr id="11" name="Cloud 10"/>
          <p:cNvSpPr/>
          <p:nvPr/>
        </p:nvSpPr>
        <p:spPr>
          <a:xfrm>
            <a:off x="6176818" y="3278911"/>
            <a:ext cx="2182092" cy="1862667"/>
          </a:xfrm>
          <a:prstGeom prst="cloud">
            <a:avLst/>
          </a:prstGeom>
          <a:solidFill>
            <a:srgbClr val="D7E4BD"/>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Nightmares,</a:t>
            </a:r>
          </a:p>
          <a:p>
            <a:pPr algn="ctr"/>
            <a:r>
              <a:rPr lang="en-US" dirty="0" smtClean="0"/>
              <a:t>things that may get in the way</a:t>
            </a:r>
            <a:endParaRPr lang="en-US" dirty="0"/>
          </a:p>
        </p:txBody>
      </p:sp>
      <p:sp>
        <p:nvSpPr>
          <p:cNvPr id="12" name="Cloud 11"/>
          <p:cNvSpPr/>
          <p:nvPr/>
        </p:nvSpPr>
        <p:spPr>
          <a:xfrm>
            <a:off x="5761183" y="1370061"/>
            <a:ext cx="2094345" cy="1648601"/>
          </a:xfrm>
          <a:prstGeom prst="cloud">
            <a:avLst/>
          </a:prstGeom>
          <a:solidFill>
            <a:srgbClr val="D7E4BD"/>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Dreams, visions for the future</a:t>
            </a:r>
            <a:endParaRPr lang="en-US" dirty="0"/>
          </a:p>
        </p:txBody>
      </p:sp>
      <p:sp>
        <p:nvSpPr>
          <p:cNvPr id="13" name="Cloud 12"/>
          <p:cNvSpPr/>
          <p:nvPr/>
        </p:nvSpPr>
        <p:spPr>
          <a:xfrm>
            <a:off x="3371273" y="661939"/>
            <a:ext cx="2327356" cy="1777260"/>
          </a:xfrm>
          <a:prstGeom prst="cloud">
            <a:avLst/>
          </a:prstGeom>
          <a:solidFill>
            <a:srgbClr val="D7E4BD"/>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Gathering history; how did we get here?</a:t>
            </a:r>
            <a:endParaRPr lang="en-US" dirty="0"/>
          </a:p>
        </p:txBody>
      </p:sp>
      <p:sp>
        <p:nvSpPr>
          <p:cNvPr id="14" name="Curved Left Arrow 13"/>
          <p:cNvSpPr/>
          <p:nvPr/>
        </p:nvSpPr>
        <p:spPr>
          <a:xfrm>
            <a:off x="4478975" y="2922077"/>
            <a:ext cx="1247307" cy="1806791"/>
          </a:xfrm>
          <a:prstGeom prst="curvedLeftArrow">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Curved Left Arrow 15"/>
          <p:cNvSpPr/>
          <p:nvPr/>
        </p:nvSpPr>
        <p:spPr>
          <a:xfrm rot="9802447">
            <a:off x="2578949" y="2781403"/>
            <a:ext cx="1247307" cy="1806791"/>
          </a:xfrm>
          <a:prstGeom prst="curvedLeftArrow">
            <a:avLst/>
          </a:prstGeom>
          <a:solidFill>
            <a:srgbClr val="4F622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41800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564" y="420826"/>
            <a:ext cx="8229600" cy="844685"/>
          </a:xfrm>
        </p:spPr>
        <p:txBody>
          <a:bodyPr/>
          <a:lstStyle/>
          <a:p>
            <a:r>
              <a:rPr lang="en-US" dirty="0"/>
              <a:t>The Driving Questions</a:t>
            </a:r>
          </a:p>
        </p:txBody>
      </p:sp>
      <p:sp>
        <p:nvSpPr>
          <p:cNvPr id="3" name="Content Placeholder 2"/>
          <p:cNvSpPr>
            <a:spLocks noGrp="1"/>
          </p:cNvSpPr>
          <p:nvPr>
            <p:ph idx="1"/>
          </p:nvPr>
        </p:nvSpPr>
        <p:spPr>
          <a:xfrm>
            <a:off x="457200" y="1293092"/>
            <a:ext cx="8229600" cy="5418667"/>
          </a:xfrm>
        </p:spPr>
        <p:txBody>
          <a:bodyPr>
            <a:normAutofit fontScale="92500"/>
          </a:bodyPr>
          <a:lstStyle/>
          <a:p>
            <a:pPr marL="457200" indent="-457200">
              <a:buAutoNum type="arabicPeriod"/>
            </a:pPr>
            <a:r>
              <a:rPr lang="en-US" sz="2300" dirty="0"/>
              <a:t>How do we describe people?</a:t>
            </a:r>
          </a:p>
          <a:p>
            <a:pPr marL="822960" lvl="1" indent="-457200"/>
            <a:r>
              <a:rPr lang="en-US" sz="2300" dirty="0"/>
              <a:t>Focus on gifts, capacities, dreams &amp; desires</a:t>
            </a:r>
          </a:p>
          <a:p>
            <a:pPr marL="822960" lvl="1" indent="-457200">
              <a:buAutoNum type="arabicPeriod"/>
            </a:pPr>
            <a:endParaRPr lang="en-US" sz="2300" dirty="0"/>
          </a:p>
          <a:p>
            <a:pPr marL="457200" indent="-457200">
              <a:buAutoNum type="arabicPeriod"/>
            </a:pPr>
            <a:r>
              <a:rPr lang="en-US" sz="2300" dirty="0"/>
              <a:t>How do we think about and plan for the future?</a:t>
            </a:r>
          </a:p>
          <a:p>
            <a:pPr marL="822960" lvl="1" indent="-457200"/>
            <a:r>
              <a:rPr lang="en-US" sz="2300" dirty="0"/>
              <a:t>Plan a future rich with community life</a:t>
            </a:r>
          </a:p>
          <a:p>
            <a:pPr marL="822960" lvl="1" indent="-457200">
              <a:buAutoNum type="arabicPeriod"/>
            </a:pPr>
            <a:endParaRPr lang="en-US" sz="2300" dirty="0"/>
          </a:p>
          <a:p>
            <a:pPr marL="457200" indent="-457200">
              <a:buAutoNum type="arabicPeriod"/>
            </a:pPr>
            <a:r>
              <a:rPr lang="en-US" sz="2300" dirty="0"/>
              <a:t>Who makes the decisions; who is in control?</a:t>
            </a:r>
          </a:p>
          <a:p>
            <a:pPr marL="822960" lvl="1" indent="-457200"/>
            <a:r>
              <a:rPr lang="en-US" sz="2300" dirty="0"/>
              <a:t>Support personal &amp; community decision making</a:t>
            </a:r>
          </a:p>
          <a:p>
            <a:pPr marL="822960" lvl="1" indent="-457200">
              <a:buAutoNum type="arabicPeriod"/>
            </a:pPr>
            <a:endParaRPr lang="en-US" sz="2300" dirty="0"/>
          </a:p>
          <a:p>
            <a:pPr marL="457200" indent="-457200">
              <a:buAutoNum type="arabicPeriod"/>
            </a:pPr>
            <a:r>
              <a:rPr lang="en-US" sz="2300" dirty="0"/>
              <a:t>What do we believe about community?</a:t>
            </a:r>
          </a:p>
          <a:p>
            <a:pPr marL="822960" lvl="1" indent="-457200"/>
            <a:r>
              <a:rPr lang="en-US" sz="2300" dirty="0"/>
              <a:t>Build community &amp; accepting relationships</a:t>
            </a:r>
          </a:p>
          <a:p>
            <a:pPr marL="822960" lvl="1" indent="-457200">
              <a:buAutoNum type="arabicPeriod"/>
            </a:pPr>
            <a:endParaRPr lang="en-US" sz="2300" dirty="0"/>
          </a:p>
          <a:p>
            <a:pPr marL="457200" indent="-457200">
              <a:buAutoNum type="arabicPeriod"/>
            </a:pPr>
            <a:r>
              <a:rPr lang="en-US" sz="2300" dirty="0"/>
              <a:t>What do we believe about services?</a:t>
            </a:r>
          </a:p>
          <a:p>
            <a:pPr marL="822960" lvl="1" indent="-457200"/>
            <a:r>
              <a:rPr lang="en-US" sz="2300" dirty="0"/>
              <a:t>Adapt &amp; change services</a:t>
            </a:r>
          </a:p>
          <a:p>
            <a:endParaRPr lang="en-US" dirty="0"/>
          </a:p>
        </p:txBody>
      </p:sp>
    </p:spTree>
    <p:extLst>
      <p:ext uri="{BB962C8B-B14F-4D97-AF65-F5344CB8AC3E}">
        <p14:creationId xmlns:p14="http://schemas.microsoft.com/office/powerpoint/2010/main" val="3442885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up the frames</a:t>
            </a:r>
            <a:endParaRPr lang="en-US" dirty="0"/>
          </a:p>
        </p:txBody>
      </p:sp>
      <p:sp>
        <p:nvSpPr>
          <p:cNvPr id="3" name="Content Placeholder 2"/>
          <p:cNvSpPr>
            <a:spLocks noGrp="1"/>
          </p:cNvSpPr>
          <p:nvPr>
            <p:ph idx="1"/>
          </p:nvPr>
        </p:nvSpPr>
        <p:spPr/>
        <p:txBody>
          <a:bodyPr/>
          <a:lstStyle/>
          <a:p>
            <a:pPr>
              <a:buFontTx/>
              <a:buChar char="-"/>
            </a:pPr>
            <a:r>
              <a:rPr lang="en-US" dirty="0" smtClean="0"/>
              <a:t>Participants: who’s attending, who do they represent (friends, family, school, community, professionals)</a:t>
            </a:r>
          </a:p>
          <a:p>
            <a:pPr>
              <a:buFontTx/>
              <a:buChar char="-"/>
            </a:pPr>
            <a:r>
              <a:rPr lang="en-US" dirty="0" smtClean="0"/>
              <a:t>History: how did the individual get to where she is today (highlights, milestones)</a:t>
            </a:r>
          </a:p>
          <a:p>
            <a:pPr>
              <a:buFontTx/>
              <a:buChar char="-"/>
            </a:pPr>
            <a:r>
              <a:rPr lang="en-US" dirty="0" smtClean="0"/>
              <a:t>Places: where does she spend her time</a:t>
            </a:r>
          </a:p>
          <a:p>
            <a:pPr>
              <a:buFontTx/>
              <a:buChar char="-"/>
            </a:pPr>
            <a:r>
              <a:rPr lang="en-US" dirty="0" smtClean="0"/>
              <a:t>Choices: which are made by her; which are made by others; which are joint decisions</a:t>
            </a:r>
            <a:endParaRPr lang="en-US" dirty="0"/>
          </a:p>
        </p:txBody>
      </p:sp>
    </p:spTree>
    <p:extLst>
      <p:ext uri="{BB962C8B-B14F-4D97-AF65-F5344CB8AC3E}">
        <p14:creationId xmlns:p14="http://schemas.microsoft.com/office/powerpoint/2010/main" val="3527732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frames</a:t>
            </a:r>
            <a:endParaRPr lang="en-US" dirty="0"/>
          </a:p>
        </p:txBody>
      </p:sp>
      <p:sp>
        <p:nvSpPr>
          <p:cNvPr id="3" name="Content Placeholder 2"/>
          <p:cNvSpPr>
            <a:spLocks noGrp="1"/>
          </p:cNvSpPr>
          <p:nvPr>
            <p:ph idx="1"/>
          </p:nvPr>
        </p:nvSpPr>
        <p:spPr/>
        <p:txBody>
          <a:bodyPr/>
          <a:lstStyle/>
          <a:p>
            <a:r>
              <a:rPr lang="en-US" dirty="0" smtClean="0"/>
              <a:t>Preferences: things that work (motivating, interesting, bring happiness); things that don’t work (boring, frustrating, upsetting)</a:t>
            </a:r>
          </a:p>
          <a:p>
            <a:r>
              <a:rPr lang="en-US" dirty="0" smtClean="0"/>
              <a:t>Dreams: (short or long term) in various life areas</a:t>
            </a:r>
          </a:p>
          <a:p>
            <a:r>
              <a:rPr lang="en-US" dirty="0" smtClean="0"/>
              <a:t>Action plan: who’s going to do what, by when, who’s going to follow up</a:t>
            </a:r>
            <a:endParaRPr lang="en-US" dirty="0"/>
          </a:p>
        </p:txBody>
      </p:sp>
    </p:spTree>
    <p:extLst>
      <p:ext uri="{BB962C8B-B14F-4D97-AF65-F5344CB8AC3E}">
        <p14:creationId xmlns:p14="http://schemas.microsoft.com/office/powerpoint/2010/main" val="1555290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frames to consider</a:t>
            </a:r>
            <a:endParaRPr lang="en-US" dirty="0"/>
          </a:p>
        </p:txBody>
      </p:sp>
      <p:sp>
        <p:nvSpPr>
          <p:cNvPr id="3" name="Content Placeholder 2"/>
          <p:cNvSpPr>
            <a:spLocks noGrp="1"/>
          </p:cNvSpPr>
          <p:nvPr>
            <p:ph idx="1"/>
          </p:nvPr>
        </p:nvSpPr>
        <p:spPr/>
        <p:txBody>
          <a:bodyPr/>
          <a:lstStyle/>
          <a:p>
            <a:r>
              <a:rPr lang="en-US" dirty="0" smtClean="0"/>
              <a:t>Health considerations: depending on individual needs (what’s working, what’s necessary in medication, special care/equipment)</a:t>
            </a:r>
          </a:p>
          <a:p>
            <a:r>
              <a:rPr lang="en-US" dirty="0" smtClean="0"/>
              <a:t>Respect: positive qualities/behaviors that enhance respect; odd/unusual behaviors that might prevent individual from being respected</a:t>
            </a:r>
          </a:p>
          <a:p>
            <a:endParaRPr lang="en-US" dirty="0"/>
          </a:p>
        </p:txBody>
      </p:sp>
    </p:spTree>
    <p:extLst>
      <p:ext uri="{BB962C8B-B14F-4D97-AF65-F5344CB8AC3E}">
        <p14:creationId xmlns:p14="http://schemas.microsoft.com/office/powerpoint/2010/main" val="3718394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whole MAP on the wall!</a:t>
            </a:r>
            <a:endParaRPr lang="en-US" dirty="0"/>
          </a:p>
        </p:txBody>
      </p:sp>
      <p:sp>
        <p:nvSpPr>
          <p:cNvPr id="3" name="Content Placeholder 2"/>
          <p:cNvSpPr>
            <a:spLocks noGrp="1"/>
          </p:cNvSpPr>
          <p:nvPr>
            <p:ph idx="1"/>
          </p:nvPr>
        </p:nvSpPr>
        <p:spPr/>
        <p:txBody>
          <a:bodyPr/>
          <a:lstStyle/>
          <a:p>
            <a:endParaRPr lang="en-US"/>
          </a:p>
        </p:txBody>
      </p:sp>
      <p:pic>
        <p:nvPicPr>
          <p:cNvPr id="4" name="Content Placeholder 5" descr="037.JPG"/>
          <p:cNvPicPr>
            <a:picLocks noChangeAspect="1"/>
          </p:cNvPicPr>
          <p:nvPr/>
        </p:nvPicPr>
        <p:blipFill>
          <a:blip r:embed="rId3" cstate="print">
            <a:extLst>
              <a:ext uri="{28A0092B-C50C-407E-A947-70E740481C1C}">
                <a14:useLocalDpi xmlns:a14="http://schemas.microsoft.com/office/drawing/2010/main" val="0"/>
              </a:ext>
            </a:extLst>
          </a:blip>
          <a:srcRect t="23637" b="23637"/>
          <a:stretch>
            <a:fillRect/>
          </a:stretch>
        </p:blipFill>
        <p:spPr>
          <a:xfrm>
            <a:off x="457200" y="1417637"/>
            <a:ext cx="8229600" cy="4708525"/>
          </a:xfrm>
          <a:prstGeom prst="rect">
            <a:avLst/>
          </a:prstGeom>
        </p:spPr>
      </p:pic>
    </p:spTree>
    <p:extLst>
      <p:ext uri="{BB962C8B-B14F-4D97-AF65-F5344CB8AC3E}">
        <p14:creationId xmlns:p14="http://schemas.microsoft.com/office/powerpoint/2010/main" val="2486464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Active engagement</a:t>
            </a:r>
            <a:endParaRPr lang="en-US" dirty="0"/>
          </a:p>
        </p:txBody>
      </p:sp>
      <p:pic>
        <p:nvPicPr>
          <p:cNvPr id="11" name="Content Placeholder 2" descr="039.JPG"/>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t="7985" b="7985"/>
          <a:stretch>
            <a:fillRect/>
          </a:stretch>
        </p:blipFill>
        <p:spPr/>
      </p:pic>
      <p:pic>
        <p:nvPicPr>
          <p:cNvPr id="12" name="Content Placeholder 11" descr="024.JPG"/>
          <p:cNvPicPr>
            <a:picLocks noGrp="1" noChangeAspect="1"/>
          </p:cNvPicPr>
          <p:nvPr>
            <p:ph sz="half" idx="2"/>
          </p:nvPr>
        </p:nvPicPr>
        <p:blipFill>
          <a:blip r:embed="rId4" cstate="print">
            <a:extLst>
              <a:ext uri="{28A0092B-C50C-407E-A947-70E740481C1C}">
                <a14:useLocalDpi xmlns:a14="http://schemas.microsoft.com/office/drawing/2010/main" val="0"/>
              </a:ext>
            </a:extLst>
          </a:blip>
          <a:srcRect l="16538" r="16538"/>
          <a:stretch>
            <a:fillRect/>
          </a:stretch>
        </p:blipFill>
        <p:spPr/>
      </p:pic>
    </p:spTree>
    <p:extLst>
      <p:ext uri="{BB962C8B-B14F-4D97-AF65-F5344CB8AC3E}">
        <p14:creationId xmlns:p14="http://schemas.microsoft.com/office/powerpoint/2010/main" val="4052531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68746" y="204587"/>
            <a:ext cx="7543800" cy="1143000"/>
          </a:xfrm>
        </p:spPr>
        <p:txBody>
          <a:bodyPr/>
          <a:lstStyle/>
          <a:p>
            <a:r>
              <a:rPr lang="en-US" dirty="0" smtClean="0"/>
              <a:t>Julie’s first MAP</a:t>
            </a:r>
            <a:endParaRPr lang="en-US" dirty="0"/>
          </a:p>
        </p:txBody>
      </p:sp>
      <p:sp>
        <p:nvSpPr>
          <p:cNvPr id="11" name="Text Placeholder 10"/>
          <p:cNvSpPr>
            <a:spLocks noGrp="1"/>
          </p:cNvSpPr>
          <p:nvPr>
            <p:ph type="body" idx="1"/>
          </p:nvPr>
        </p:nvSpPr>
        <p:spPr>
          <a:xfrm>
            <a:off x="497541" y="1132073"/>
            <a:ext cx="3657600" cy="800732"/>
          </a:xfrm>
        </p:spPr>
        <p:txBody>
          <a:bodyPr/>
          <a:lstStyle/>
          <a:p>
            <a:r>
              <a:rPr lang="en-US" sz="2000" dirty="0" smtClean="0"/>
              <a:t>The focus individual</a:t>
            </a:r>
            <a:endParaRPr lang="en-US" sz="2000" dirty="0"/>
          </a:p>
        </p:txBody>
      </p:sp>
      <p:pic>
        <p:nvPicPr>
          <p:cNvPr id="15" name="Content Placeholder 14" descr="Julie - title.png"/>
          <p:cNvPicPr>
            <a:picLocks noGrp="1" noChangeAspect="1"/>
          </p:cNvPicPr>
          <p:nvPr>
            <p:ph sz="half" idx="2"/>
          </p:nvPr>
        </p:nvPicPr>
        <p:blipFill>
          <a:blip r:embed="rId3"/>
          <a:srcRect l="-8972" r="-8972"/>
          <a:stretch>
            <a:fillRect/>
          </a:stretch>
        </p:blipFill>
        <p:spPr>
          <a:xfrm>
            <a:off x="497541" y="1932806"/>
            <a:ext cx="3657600" cy="4193359"/>
          </a:xfrm>
        </p:spPr>
      </p:pic>
      <p:sp>
        <p:nvSpPr>
          <p:cNvPr id="13" name="Text Placeholder 12"/>
          <p:cNvSpPr>
            <a:spLocks noGrp="1"/>
          </p:cNvSpPr>
          <p:nvPr>
            <p:ph type="body" sz="quarter" idx="3"/>
          </p:nvPr>
        </p:nvSpPr>
        <p:spPr>
          <a:xfrm>
            <a:off x="4399878" y="1132071"/>
            <a:ext cx="3657600" cy="800735"/>
          </a:xfrm>
        </p:spPr>
        <p:txBody>
          <a:bodyPr/>
          <a:lstStyle/>
          <a:p>
            <a:r>
              <a:rPr lang="en-US" sz="2000" dirty="0" smtClean="0"/>
              <a:t>Participants</a:t>
            </a:r>
            <a:endParaRPr lang="en-US" sz="2000" dirty="0"/>
          </a:p>
        </p:txBody>
      </p:sp>
      <p:pic>
        <p:nvPicPr>
          <p:cNvPr id="16" name="Content Placeholder 15" descr="Julie - participants.png"/>
          <p:cNvPicPr>
            <a:picLocks noGrp="1" noChangeAspect="1"/>
          </p:cNvPicPr>
          <p:nvPr>
            <p:ph sz="quarter" idx="4"/>
          </p:nvPr>
        </p:nvPicPr>
        <p:blipFill>
          <a:blip r:embed="rId4"/>
          <a:srcRect l="-3783" r="-3783"/>
          <a:stretch>
            <a:fillRect/>
          </a:stretch>
        </p:blipFill>
        <p:spPr>
          <a:xfrm>
            <a:off x="4399878" y="1932805"/>
            <a:ext cx="3657600" cy="4193357"/>
          </a:xfrm>
        </p:spPr>
      </p:pic>
    </p:spTree>
    <p:extLst>
      <p:ext uri="{BB962C8B-B14F-4D97-AF65-F5344CB8AC3E}">
        <p14:creationId xmlns:p14="http://schemas.microsoft.com/office/powerpoint/2010/main" val="816231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50</TotalTime>
  <Words>988</Words>
  <Application>Microsoft Macintosh PowerPoint</Application>
  <PresentationFormat>On-screen Show (4:3)</PresentationFormat>
  <Paragraphs>85</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Using a MAP for person-driven planning</vt:lpstr>
      <vt:lpstr>The Flow of the Plan</vt:lpstr>
      <vt:lpstr>The Driving Questions</vt:lpstr>
      <vt:lpstr>Setting up the frames</vt:lpstr>
      <vt:lpstr>More frames</vt:lpstr>
      <vt:lpstr>Additional frames to consider</vt:lpstr>
      <vt:lpstr>A whole MAP on the wall!</vt:lpstr>
      <vt:lpstr>Active engagement</vt:lpstr>
      <vt:lpstr>Julie’s first MAP</vt:lpstr>
      <vt:lpstr>PowerPoint Presentation</vt:lpstr>
      <vt:lpstr>PowerPoint Presentation</vt:lpstr>
      <vt:lpstr>PowerPoint Presentation</vt:lpstr>
      <vt:lpstr>Follow up meetings</vt:lpstr>
    </vt:vector>
  </TitlesOfParts>
  <Company>San Diego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MAPS</dc:title>
  <dc:creator>Caren Sax</dc:creator>
  <cp:lastModifiedBy>Caren Sax</cp:lastModifiedBy>
  <cp:revision>11</cp:revision>
  <dcterms:created xsi:type="dcterms:W3CDTF">2013-01-17T23:11:41Z</dcterms:created>
  <dcterms:modified xsi:type="dcterms:W3CDTF">2014-08-13T23:36:08Z</dcterms:modified>
</cp:coreProperties>
</file>