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70"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F3331B-5F74-3D67-8560-CAA059CC25DC}" v="18" dt="2020-09-17T00:51:40.6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66"/>
    <p:restoredTop sz="86433"/>
  </p:normalViewPr>
  <p:slideViewPr>
    <p:cSldViewPr>
      <p:cViewPr varScale="1">
        <p:scale>
          <a:sx n="93" d="100"/>
          <a:sy n="93" d="100"/>
        </p:scale>
        <p:origin x="224" y="28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ikarthomas@gmail.com" userId="S::urn:spo:guest#sarikarthomas@gmail.com::" providerId="AD" clId="Web-{C9F3331B-5F74-3D67-8560-CAA059CC25DC}"/>
    <pc:docChg chg="modSld">
      <pc:chgData name="sarikarthomas@gmail.com" userId="S::urn:spo:guest#sarikarthomas@gmail.com::" providerId="AD" clId="Web-{C9F3331B-5F74-3D67-8560-CAA059CC25DC}" dt="2020-09-17T00:51:40.689" v="17"/>
      <pc:docMkLst>
        <pc:docMk/>
      </pc:docMkLst>
      <pc:sldChg chg="modSp">
        <pc:chgData name="sarikarthomas@gmail.com" userId="S::urn:spo:guest#sarikarthomas@gmail.com::" providerId="AD" clId="Web-{C9F3331B-5F74-3D67-8560-CAA059CC25DC}" dt="2020-09-17T00:48:57.102" v="14"/>
        <pc:sldMkLst>
          <pc:docMk/>
          <pc:sldMk cId="1107446520" sldId="264"/>
        </pc:sldMkLst>
        <pc:picChg chg="mod">
          <ac:chgData name="sarikarthomas@gmail.com" userId="S::urn:spo:guest#sarikarthomas@gmail.com::" providerId="AD" clId="Web-{C9F3331B-5F74-3D67-8560-CAA059CC25DC}" dt="2020-09-17T00:48:57.102" v="14"/>
          <ac:picMkLst>
            <pc:docMk/>
            <pc:sldMk cId="1107446520" sldId="264"/>
            <ac:picMk id="9" creationId="{00000000-0000-0000-0000-000000000000}"/>
          </ac:picMkLst>
        </pc:picChg>
        <pc:picChg chg="mod">
          <ac:chgData name="sarikarthomas@gmail.com" userId="S::urn:spo:guest#sarikarthomas@gmail.com::" providerId="AD" clId="Web-{C9F3331B-5F74-3D67-8560-CAA059CC25DC}" dt="2020-09-17T00:44:27.258" v="0"/>
          <ac:picMkLst>
            <pc:docMk/>
            <pc:sldMk cId="1107446520" sldId="264"/>
            <ac:picMk id="3074" creationId="{00000000-0000-0000-0000-000000000000}"/>
          </ac:picMkLst>
        </pc:picChg>
        <pc:picChg chg="mod">
          <ac:chgData name="sarikarthomas@gmail.com" userId="S::urn:spo:guest#sarikarthomas@gmail.com::" providerId="AD" clId="Web-{C9F3331B-5F74-3D67-8560-CAA059CC25DC}" dt="2020-09-17T00:48:38.257" v="13"/>
          <ac:picMkLst>
            <pc:docMk/>
            <pc:sldMk cId="1107446520" sldId="264"/>
            <ac:picMk id="3075" creationId="{00000000-0000-0000-0000-000000000000}"/>
          </ac:picMkLst>
        </pc:picChg>
      </pc:sldChg>
      <pc:sldChg chg="modSp">
        <pc:chgData name="sarikarthomas@gmail.com" userId="S::urn:spo:guest#sarikarthomas@gmail.com::" providerId="AD" clId="Web-{C9F3331B-5F74-3D67-8560-CAA059CC25DC}" dt="2020-09-17T00:51:40.689" v="17"/>
        <pc:sldMkLst>
          <pc:docMk/>
          <pc:sldMk cId="1761448840" sldId="265"/>
        </pc:sldMkLst>
        <pc:picChg chg="mod">
          <ac:chgData name="sarikarthomas@gmail.com" userId="S::urn:spo:guest#sarikarthomas@gmail.com::" providerId="AD" clId="Web-{C9F3331B-5F74-3D67-8560-CAA059CC25DC}" dt="2020-09-17T00:51:40.689" v="17"/>
          <ac:picMkLst>
            <pc:docMk/>
            <pc:sldMk cId="1761448840" sldId="265"/>
            <ac:picMk id="4098"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7D24AE-5E55-4BF5-90CF-A9BFEB367C1C}" type="datetimeFigureOut">
              <a:rPr lang="en-US" smtClean="0"/>
              <a:t>10/30/20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8B487F-085D-4FD0-B869-91BA2E24A40C}" type="slidenum">
              <a:rPr lang="en-US" smtClean="0"/>
              <a:t>‹#›</a:t>
            </a:fld>
            <a:endParaRPr lang="en-US"/>
          </a:p>
        </p:txBody>
      </p:sp>
    </p:spTree>
    <p:extLst>
      <p:ext uri="{BB962C8B-B14F-4D97-AF65-F5344CB8AC3E}">
        <p14:creationId xmlns:p14="http://schemas.microsoft.com/office/powerpoint/2010/main" val="1043926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68B487F-085D-4FD0-B869-91BA2E24A40C}" type="slidenum">
              <a:rPr lang="en-US" smtClean="0"/>
              <a:t>1</a:t>
            </a:fld>
            <a:endParaRPr lang="en-US"/>
          </a:p>
        </p:txBody>
      </p:sp>
    </p:spTree>
    <p:extLst>
      <p:ext uri="{BB962C8B-B14F-4D97-AF65-F5344CB8AC3E}">
        <p14:creationId xmlns:p14="http://schemas.microsoft.com/office/powerpoint/2010/main" val="3314764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68B487F-085D-4FD0-B869-91BA2E24A40C}" type="slidenum">
              <a:rPr lang="en-US" smtClean="0"/>
              <a:t>2</a:t>
            </a:fld>
            <a:endParaRPr lang="en-US"/>
          </a:p>
        </p:txBody>
      </p:sp>
    </p:spTree>
    <p:extLst>
      <p:ext uri="{BB962C8B-B14F-4D97-AF65-F5344CB8AC3E}">
        <p14:creationId xmlns:p14="http://schemas.microsoft.com/office/powerpoint/2010/main" val="4119188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68B487F-085D-4FD0-B869-91BA2E24A40C}" type="slidenum">
              <a:rPr lang="en-US" smtClean="0"/>
              <a:t>3</a:t>
            </a:fld>
            <a:endParaRPr lang="en-US"/>
          </a:p>
        </p:txBody>
      </p:sp>
    </p:spTree>
    <p:extLst>
      <p:ext uri="{BB962C8B-B14F-4D97-AF65-F5344CB8AC3E}">
        <p14:creationId xmlns:p14="http://schemas.microsoft.com/office/powerpoint/2010/main" val="4210207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68B487F-085D-4FD0-B869-91BA2E24A40C}" type="slidenum">
              <a:rPr lang="en-US" smtClean="0"/>
              <a:t>4</a:t>
            </a:fld>
            <a:endParaRPr lang="en-US"/>
          </a:p>
        </p:txBody>
      </p:sp>
    </p:spTree>
    <p:extLst>
      <p:ext uri="{BB962C8B-B14F-4D97-AF65-F5344CB8AC3E}">
        <p14:creationId xmlns:p14="http://schemas.microsoft.com/office/powerpoint/2010/main" val="734291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6E0BD5-7306-453D-B42E-C25139095C82}" type="slidenum">
              <a:rPr lang="en-US" smtClean="0"/>
              <a:t>6</a:t>
            </a:fld>
            <a:endParaRPr lang="en-US"/>
          </a:p>
        </p:txBody>
      </p:sp>
    </p:spTree>
    <p:extLst>
      <p:ext uri="{BB962C8B-B14F-4D97-AF65-F5344CB8AC3E}">
        <p14:creationId xmlns:p14="http://schemas.microsoft.com/office/powerpoint/2010/main" val="215040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As part of the SUCCESS program students develop personal goals to be more academically and vocationally successful.  These goals are individualized by each student. All of the students reported successfully reaching one or more of their goals.  Here are a few notable goals accomplished:</a:t>
            </a:r>
          </a:p>
          <a:p>
            <a:r>
              <a:rPr lang="en-US" sz="1200" kern="1200" dirty="0">
                <a:solidFill>
                  <a:schemeClr val="tx1"/>
                </a:solidFill>
                <a:effectLst/>
                <a:latin typeface="+mn-lt"/>
                <a:ea typeface="+mn-ea"/>
                <a:cs typeface="+mn-cs"/>
              </a:rPr>
              <a:t>1 student joined the campus newspaper as a journalist</a:t>
            </a:r>
          </a:p>
          <a:p>
            <a:r>
              <a:rPr lang="en-US" sz="1200" kern="1200" dirty="0">
                <a:solidFill>
                  <a:schemeClr val="tx1"/>
                </a:solidFill>
                <a:effectLst/>
                <a:latin typeface="+mn-lt"/>
                <a:ea typeface="+mn-ea"/>
                <a:cs typeface="+mn-cs"/>
              </a:rPr>
              <a:t>1 student participated in school events and attended job fairs</a:t>
            </a:r>
          </a:p>
          <a:p>
            <a:r>
              <a:rPr lang="en-US" sz="1200" kern="1200" dirty="0">
                <a:solidFill>
                  <a:schemeClr val="tx1"/>
                </a:solidFill>
                <a:effectLst/>
                <a:latin typeface="+mn-lt"/>
                <a:ea typeface="+mn-ea"/>
                <a:cs typeface="+mn-cs"/>
              </a:rPr>
              <a:t>1 student got a girlfriend</a:t>
            </a:r>
          </a:p>
          <a:p>
            <a:r>
              <a:rPr lang="en-US" sz="1200" kern="1200" dirty="0">
                <a:solidFill>
                  <a:schemeClr val="tx1"/>
                </a:solidFill>
                <a:effectLst/>
                <a:latin typeface="+mn-lt"/>
                <a:ea typeface="+mn-ea"/>
                <a:cs typeface="+mn-cs"/>
              </a:rPr>
              <a:t>2 students sought out and received disability services (and improved academic performance)</a:t>
            </a:r>
          </a:p>
          <a:p>
            <a:r>
              <a:rPr lang="en-US" sz="1200" kern="1200" dirty="0">
                <a:solidFill>
                  <a:schemeClr val="tx1"/>
                </a:solidFill>
                <a:effectLst/>
                <a:latin typeface="+mn-lt"/>
                <a:ea typeface="+mn-ea"/>
                <a:cs typeface="+mn-cs"/>
              </a:rPr>
              <a:t>1 student wrote an article on students with Autism during Autism Awareness month</a:t>
            </a:r>
          </a:p>
          <a:p>
            <a:r>
              <a:rPr lang="en-US" sz="1200" kern="1200" dirty="0">
                <a:solidFill>
                  <a:schemeClr val="tx1"/>
                </a:solidFill>
                <a:effectLst/>
                <a:latin typeface="+mn-lt"/>
                <a:ea typeface="+mn-ea"/>
                <a:cs typeface="+mn-cs"/>
              </a:rPr>
              <a:t>1 student provided a speech on Autism on campus during a diversity awareness event</a:t>
            </a:r>
          </a:p>
          <a:p>
            <a:endParaRPr lang="en-US" dirty="0"/>
          </a:p>
        </p:txBody>
      </p:sp>
      <p:sp>
        <p:nvSpPr>
          <p:cNvPr id="4" name="Slide Number Placeholder 3"/>
          <p:cNvSpPr>
            <a:spLocks noGrp="1"/>
          </p:cNvSpPr>
          <p:nvPr>
            <p:ph type="sldNum" sz="quarter" idx="10"/>
          </p:nvPr>
        </p:nvSpPr>
        <p:spPr/>
        <p:txBody>
          <a:bodyPr/>
          <a:lstStyle/>
          <a:p>
            <a:fld id="{206E0BD5-7306-453D-B42E-C25139095C82}" type="slidenum">
              <a:rPr lang="en-US" smtClean="0"/>
              <a:t>8</a:t>
            </a:fld>
            <a:endParaRPr lang="en-US"/>
          </a:p>
        </p:txBody>
      </p:sp>
    </p:spTree>
    <p:extLst>
      <p:ext uri="{BB962C8B-B14F-4D97-AF65-F5344CB8AC3E}">
        <p14:creationId xmlns:p14="http://schemas.microsoft.com/office/powerpoint/2010/main" val="6378302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8B487F-085D-4FD0-B869-91BA2E24A40C}" type="slidenum">
              <a:rPr lang="en-US" smtClean="0"/>
              <a:t>9</a:t>
            </a:fld>
            <a:endParaRPr lang="en-US"/>
          </a:p>
        </p:txBody>
      </p:sp>
    </p:spTree>
    <p:extLst>
      <p:ext uri="{BB962C8B-B14F-4D97-AF65-F5344CB8AC3E}">
        <p14:creationId xmlns:p14="http://schemas.microsoft.com/office/powerpoint/2010/main" val="19157621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6E0BD5-7306-453D-B42E-C25139095C82}" type="slidenum">
              <a:rPr lang="en-US" smtClean="0"/>
              <a:t>11</a:t>
            </a:fld>
            <a:endParaRPr lang="en-US"/>
          </a:p>
        </p:txBody>
      </p:sp>
    </p:spTree>
    <p:extLst>
      <p:ext uri="{BB962C8B-B14F-4D97-AF65-F5344CB8AC3E}">
        <p14:creationId xmlns:p14="http://schemas.microsoft.com/office/powerpoint/2010/main" val="3946600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68B487F-085D-4FD0-B869-91BA2E24A40C}" type="slidenum">
              <a:rPr lang="en-US" smtClean="0"/>
              <a:t>14</a:t>
            </a:fld>
            <a:endParaRPr lang="en-US"/>
          </a:p>
        </p:txBody>
      </p:sp>
    </p:spTree>
    <p:extLst>
      <p:ext uri="{BB962C8B-B14F-4D97-AF65-F5344CB8AC3E}">
        <p14:creationId xmlns:p14="http://schemas.microsoft.com/office/powerpoint/2010/main" val="799240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7F158116-9C88-489A-8917-FB6B9AFB55D3}" type="datetimeFigureOut">
              <a:rPr lang="en-US" smtClean="0"/>
              <a:t>10/30/20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C9A06-DADA-468F-AEE5-A0B8F4C61D47}"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F158116-9C88-489A-8917-FB6B9AFB55D3}" type="datetimeFigureOut">
              <a:rPr lang="en-US" smtClean="0"/>
              <a:t>10/30/20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C9A06-DADA-468F-AEE5-A0B8F4C61D4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F158116-9C88-489A-8917-FB6B9AFB55D3}" type="datetimeFigureOut">
              <a:rPr lang="en-US" smtClean="0"/>
              <a:t>10/30/20</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EB8C9A06-DADA-468F-AEE5-A0B8F4C61D4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F158116-9C88-489A-8917-FB6B9AFB55D3}" type="datetimeFigureOut">
              <a:rPr lang="en-US" smtClean="0"/>
              <a:t>10/30/20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C9A06-DADA-468F-AEE5-A0B8F4C61D4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F158116-9C88-489A-8917-FB6B9AFB55D3}" type="datetimeFigureOut">
              <a:rPr lang="en-US" smtClean="0"/>
              <a:t>10/30/20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C9A06-DADA-468F-AEE5-A0B8F4C61D4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F158116-9C88-489A-8917-FB6B9AFB55D3}" type="datetimeFigureOut">
              <a:rPr lang="en-US" smtClean="0"/>
              <a:t>10/30/20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C9A06-DADA-468F-AEE5-A0B8F4C61D4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F158116-9C88-489A-8917-FB6B9AFB55D3}" type="datetimeFigureOut">
              <a:rPr lang="en-US" smtClean="0"/>
              <a:t>10/30/20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8C9A06-DADA-468F-AEE5-A0B8F4C61D4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7F158116-9C88-489A-8917-FB6B9AFB55D3}" type="datetimeFigureOut">
              <a:rPr lang="en-US" smtClean="0"/>
              <a:t>10/30/20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8C9A06-DADA-468F-AEE5-A0B8F4C61D4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158116-9C88-489A-8917-FB6B9AFB55D3}" type="datetimeFigureOut">
              <a:rPr lang="en-US" smtClean="0"/>
              <a:t>10/30/20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8C9A06-DADA-468F-AEE5-A0B8F4C61D4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F158116-9C88-489A-8917-FB6B9AFB55D3}" type="datetimeFigureOut">
              <a:rPr lang="en-US" smtClean="0"/>
              <a:t>10/30/20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C9A06-DADA-468F-AEE5-A0B8F4C61D47}"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7F158116-9C88-489A-8917-FB6B9AFB55D3}" type="datetimeFigureOut">
              <a:rPr lang="en-US" smtClean="0"/>
              <a:t>10/30/20</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EB8C9A06-DADA-468F-AEE5-A0B8F4C61D4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7F158116-9C88-489A-8917-FB6B9AFB55D3}" type="datetimeFigureOut">
              <a:rPr lang="en-US" smtClean="0"/>
              <a:t>10/30/20</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EB8C9A06-DADA-468F-AEE5-A0B8F4C61D4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College SUCCESS</a:t>
            </a:r>
          </a:p>
        </p:txBody>
      </p:sp>
      <p:sp>
        <p:nvSpPr>
          <p:cNvPr id="6" name="Text Placeholder 5"/>
          <p:cNvSpPr>
            <a:spLocks noGrp="1"/>
          </p:cNvSpPr>
          <p:nvPr>
            <p:ph type="body" idx="1"/>
          </p:nvPr>
        </p:nvSpPr>
        <p:spPr>
          <a:xfrm>
            <a:off x="1371600" y="2743200"/>
            <a:ext cx="7123113" cy="2057400"/>
          </a:xfrm>
        </p:spPr>
        <p:txBody>
          <a:bodyPr/>
          <a:lstStyle/>
          <a:p>
            <a:r>
              <a:rPr lang="en-US" dirty="0"/>
              <a:t>Supported by Foundation for Developmental Disabilities</a:t>
            </a:r>
          </a:p>
          <a:p>
            <a:r>
              <a:rPr lang="en-US" dirty="0"/>
              <a:t>UCSD, SDSU, CSUSM, SDCCD</a:t>
            </a:r>
          </a:p>
          <a:p>
            <a:r>
              <a:rPr lang="en-US" dirty="0"/>
              <a:t>Intricate Mind Institute, CASRC at RCHSD</a:t>
            </a:r>
          </a:p>
        </p:txBody>
      </p:sp>
      <p:sp>
        <p:nvSpPr>
          <p:cNvPr id="3" name="Footer Placeholder 2"/>
          <p:cNvSpPr>
            <a:spLocks noGrp="1"/>
          </p:cNvSpPr>
          <p:nvPr>
            <p:ph type="ftr" sz="quarter" idx="11"/>
          </p:nvPr>
        </p:nvSpPr>
        <p:spPr/>
        <p:txBody>
          <a:bodyPr/>
          <a:lstStyle/>
          <a:p>
            <a:r>
              <a:rPr lang="en-US"/>
              <a:t>Dr. Mary Baker-Ericzen 10.5.17</a:t>
            </a:r>
          </a:p>
        </p:txBody>
      </p:sp>
    </p:spTree>
    <p:extLst>
      <p:ext uri="{BB962C8B-B14F-4D97-AF65-F5344CB8AC3E}">
        <p14:creationId xmlns:p14="http://schemas.microsoft.com/office/powerpoint/2010/main" val="544905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0587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533400"/>
            <a:ext cx="8153400" cy="838200"/>
          </a:xfrm>
        </p:spPr>
        <p:txBody>
          <a:bodyPr>
            <a:normAutofit fontScale="90000"/>
          </a:bodyPr>
          <a:lstStyle/>
          <a:p>
            <a:r>
              <a:rPr lang="en-US" b="1" dirty="0"/>
              <a:t>Parents reported positive changes in their sons/daughters: </a:t>
            </a:r>
            <a:br>
              <a:rPr lang="en-US" dirty="0"/>
            </a:br>
            <a:endParaRPr lang="en-US" dirty="0"/>
          </a:p>
        </p:txBody>
      </p:sp>
      <p:sp>
        <p:nvSpPr>
          <p:cNvPr id="4" name="Content Placeholder 3"/>
          <p:cNvSpPr>
            <a:spLocks noGrp="1"/>
          </p:cNvSpPr>
          <p:nvPr>
            <p:ph idx="1"/>
          </p:nvPr>
        </p:nvSpPr>
        <p:spPr/>
        <p:txBody>
          <a:bodyPr>
            <a:normAutofit fontScale="85000" lnSpcReduction="20000"/>
          </a:bodyPr>
          <a:lstStyle/>
          <a:p>
            <a:r>
              <a:rPr lang="en-US" dirty="0"/>
              <a:t>“Big changes! He began a relationship. He has a girlfriend.” – CITY </a:t>
            </a:r>
          </a:p>
          <a:p>
            <a:r>
              <a:rPr lang="en-US" dirty="0"/>
              <a:t>“She speaks up if she does not agree or like something. [She] is more assertive” - CSUSM</a:t>
            </a:r>
          </a:p>
          <a:p>
            <a:r>
              <a:rPr lang="en-US" dirty="0"/>
              <a:t>“He seems more self-confident interacting with others and that has helped him do more things by himself “– CITY  </a:t>
            </a:r>
          </a:p>
          <a:p>
            <a:r>
              <a:rPr lang="en-US" dirty="0"/>
              <a:t>“She goes out to student events more “– UCSD</a:t>
            </a:r>
          </a:p>
          <a:p>
            <a:r>
              <a:rPr lang="en-US" dirty="0"/>
              <a:t>“Seems more comfortable in social situations, has become more aware of what others are feeling, and offers comfort to others when they are sad. Seems less dependent on others meeting what he needs.” – CITY</a:t>
            </a:r>
          </a:p>
          <a:p>
            <a:endParaRPr lang="en-US" dirty="0"/>
          </a:p>
        </p:txBody>
      </p:sp>
      <p:sp>
        <p:nvSpPr>
          <p:cNvPr id="2" name="Footer Placeholder 1"/>
          <p:cNvSpPr>
            <a:spLocks noGrp="1"/>
          </p:cNvSpPr>
          <p:nvPr>
            <p:ph type="ftr" sz="quarter" idx="11"/>
          </p:nvPr>
        </p:nvSpPr>
        <p:spPr/>
        <p:txBody>
          <a:bodyPr/>
          <a:lstStyle/>
          <a:p>
            <a:r>
              <a:rPr lang="en-US"/>
              <a:t>Dr. Mary Baker-Ericzen 10.5.17</a:t>
            </a:r>
          </a:p>
        </p:txBody>
      </p:sp>
    </p:spTree>
    <p:extLst>
      <p:ext uri="{BB962C8B-B14F-4D97-AF65-F5344CB8AC3E}">
        <p14:creationId xmlns:p14="http://schemas.microsoft.com/office/powerpoint/2010/main" val="2196671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Self &amp; Parent Report: Executive Functioning Skills</a:t>
            </a:r>
          </a:p>
        </p:txBody>
      </p:sp>
      <p:graphicFrame>
        <p:nvGraphicFramePr>
          <p:cNvPr id="5" name="Content Placeholder 4"/>
          <p:cNvGraphicFramePr>
            <a:graphicFrameLocks noGrp="1"/>
          </p:cNvGraphicFramePr>
          <p:nvPr>
            <p:ph idx="1"/>
          </p:nvPr>
        </p:nvGraphicFramePr>
        <p:xfrm>
          <a:off x="1863756" y="1542889"/>
          <a:ext cx="5651437" cy="4495803"/>
        </p:xfrm>
        <a:graphic>
          <a:graphicData uri="http://schemas.openxmlformats.org/drawingml/2006/table">
            <a:tbl>
              <a:tblPr firstRow="1" firstCol="1" bandRow="1">
                <a:tableStyleId>{5C22544A-7EE6-4342-B048-85BDC9FD1C3A}</a:tableStyleId>
              </a:tblPr>
              <a:tblGrid>
                <a:gridCol w="1565449">
                  <a:extLst>
                    <a:ext uri="{9D8B030D-6E8A-4147-A177-3AD203B41FA5}">
                      <a16:colId xmlns:a16="http://schemas.microsoft.com/office/drawing/2014/main" val="20000"/>
                    </a:ext>
                  </a:extLst>
                </a:gridCol>
                <a:gridCol w="489414">
                  <a:extLst>
                    <a:ext uri="{9D8B030D-6E8A-4147-A177-3AD203B41FA5}">
                      <a16:colId xmlns:a16="http://schemas.microsoft.com/office/drawing/2014/main" val="20001"/>
                    </a:ext>
                  </a:extLst>
                </a:gridCol>
                <a:gridCol w="542538">
                  <a:extLst>
                    <a:ext uri="{9D8B030D-6E8A-4147-A177-3AD203B41FA5}">
                      <a16:colId xmlns:a16="http://schemas.microsoft.com/office/drawing/2014/main" val="20002"/>
                    </a:ext>
                  </a:extLst>
                </a:gridCol>
                <a:gridCol w="597922">
                  <a:extLst>
                    <a:ext uri="{9D8B030D-6E8A-4147-A177-3AD203B41FA5}">
                      <a16:colId xmlns:a16="http://schemas.microsoft.com/office/drawing/2014/main" val="20003"/>
                    </a:ext>
                  </a:extLst>
                </a:gridCol>
                <a:gridCol w="489414">
                  <a:extLst>
                    <a:ext uri="{9D8B030D-6E8A-4147-A177-3AD203B41FA5}">
                      <a16:colId xmlns:a16="http://schemas.microsoft.com/office/drawing/2014/main" val="20004"/>
                    </a:ext>
                  </a:extLst>
                </a:gridCol>
                <a:gridCol w="489414">
                  <a:extLst>
                    <a:ext uri="{9D8B030D-6E8A-4147-A177-3AD203B41FA5}">
                      <a16:colId xmlns:a16="http://schemas.microsoft.com/office/drawing/2014/main" val="20005"/>
                    </a:ext>
                  </a:extLst>
                </a:gridCol>
                <a:gridCol w="475851">
                  <a:extLst>
                    <a:ext uri="{9D8B030D-6E8A-4147-A177-3AD203B41FA5}">
                      <a16:colId xmlns:a16="http://schemas.microsoft.com/office/drawing/2014/main" val="20006"/>
                    </a:ext>
                  </a:extLst>
                </a:gridCol>
                <a:gridCol w="501848">
                  <a:extLst>
                    <a:ext uri="{9D8B030D-6E8A-4147-A177-3AD203B41FA5}">
                      <a16:colId xmlns:a16="http://schemas.microsoft.com/office/drawing/2014/main" val="20007"/>
                    </a:ext>
                  </a:extLst>
                </a:gridCol>
                <a:gridCol w="499587">
                  <a:extLst>
                    <a:ext uri="{9D8B030D-6E8A-4147-A177-3AD203B41FA5}">
                      <a16:colId xmlns:a16="http://schemas.microsoft.com/office/drawing/2014/main" val="20008"/>
                    </a:ext>
                  </a:extLst>
                </a:gridCol>
              </a:tblGrid>
              <a:tr h="741288">
                <a:tc>
                  <a:txBody>
                    <a:bodyPr/>
                    <a:lstStyle/>
                    <a:p>
                      <a:pPr marL="0" marR="0">
                        <a:lnSpc>
                          <a:spcPct val="112000"/>
                        </a:lnSpc>
                        <a:spcBef>
                          <a:spcPts val="0"/>
                        </a:spcBef>
                        <a:spcAft>
                          <a:spcPts val="0"/>
                        </a:spcAft>
                      </a:pPr>
                      <a:r>
                        <a:rPr lang="en-US" sz="1500" dirty="0">
                          <a:effectLst/>
                        </a:rPr>
                        <a:t>BRIEF-A        n=11</a:t>
                      </a:r>
                      <a:endParaRPr lang="en-US" sz="1000" dirty="0">
                        <a:effectLst/>
                        <a:latin typeface="Calibri"/>
                        <a:ea typeface="Calibri"/>
                        <a:cs typeface="Times New Roman"/>
                      </a:endParaRPr>
                    </a:p>
                  </a:txBody>
                  <a:tcPr marL="64099" marR="64099" marT="0" marB="0" anchor="b"/>
                </a:tc>
                <a:tc gridSpan="4">
                  <a:txBody>
                    <a:bodyPr/>
                    <a:lstStyle/>
                    <a:p>
                      <a:pPr marL="0" marR="0" algn="ctr">
                        <a:lnSpc>
                          <a:spcPct val="115000"/>
                        </a:lnSpc>
                        <a:spcBef>
                          <a:spcPts val="0"/>
                        </a:spcBef>
                        <a:spcAft>
                          <a:spcPts val="0"/>
                        </a:spcAft>
                      </a:pPr>
                      <a:r>
                        <a:rPr lang="en-US" sz="1500">
                          <a:effectLst/>
                        </a:rPr>
                        <a:t>Participant</a:t>
                      </a:r>
                      <a:endParaRPr lang="en-US" sz="1000">
                        <a:effectLst/>
                      </a:endParaRPr>
                    </a:p>
                    <a:p>
                      <a:pPr marL="0" marR="0" algn="ctr">
                        <a:lnSpc>
                          <a:spcPct val="112000"/>
                        </a:lnSpc>
                        <a:spcBef>
                          <a:spcPts val="0"/>
                        </a:spcBef>
                        <a:spcAft>
                          <a:spcPts val="0"/>
                        </a:spcAft>
                      </a:pPr>
                      <a:r>
                        <a:rPr lang="en-US" sz="1500">
                          <a:effectLst/>
                        </a:rPr>
                        <a:t>Pre and Post</a:t>
                      </a:r>
                      <a:endParaRPr lang="en-US" sz="1000">
                        <a:effectLst/>
                        <a:latin typeface="Calibri"/>
                        <a:ea typeface="Calibri"/>
                        <a:cs typeface="Times New Roman"/>
                      </a:endParaRPr>
                    </a:p>
                  </a:txBody>
                  <a:tcPr marL="64099" marR="64099"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algn="ctr">
                        <a:lnSpc>
                          <a:spcPct val="115000"/>
                        </a:lnSpc>
                        <a:spcBef>
                          <a:spcPts val="0"/>
                        </a:spcBef>
                        <a:spcAft>
                          <a:spcPts val="0"/>
                        </a:spcAft>
                      </a:pPr>
                      <a:r>
                        <a:rPr lang="en-US" sz="1500">
                          <a:effectLst/>
                        </a:rPr>
                        <a:t>Parent</a:t>
                      </a:r>
                      <a:endParaRPr lang="en-US" sz="1000">
                        <a:effectLst/>
                      </a:endParaRPr>
                    </a:p>
                    <a:p>
                      <a:pPr marL="0" marR="0" algn="ctr">
                        <a:lnSpc>
                          <a:spcPct val="112000"/>
                        </a:lnSpc>
                        <a:spcBef>
                          <a:spcPts val="0"/>
                        </a:spcBef>
                        <a:spcAft>
                          <a:spcPts val="0"/>
                        </a:spcAft>
                      </a:pPr>
                      <a:r>
                        <a:rPr lang="en-US" sz="1500">
                          <a:effectLst/>
                        </a:rPr>
                        <a:t>Pre and Post</a:t>
                      </a:r>
                      <a:endParaRPr lang="en-US" sz="1000">
                        <a:effectLst/>
                        <a:latin typeface="Calibri"/>
                        <a:ea typeface="Calibri"/>
                        <a:cs typeface="Times New Roman"/>
                      </a:endParaRPr>
                    </a:p>
                  </a:txBody>
                  <a:tcPr marL="64099" marR="64099" marT="0" marB="0" anchor="b"/>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48690">
                <a:tc>
                  <a:txBody>
                    <a:bodyPr/>
                    <a:lstStyle/>
                    <a:p>
                      <a:pPr marL="0" marR="0">
                        <a:lnSpc>
                          <a:spcPct val="112000"/>
                        </a:lnSpc>
                        <a:spcBef>
                          <a:spcPts val="0"/>
                        </a:spcBef>
                        <a:spcAft>
                          <a:spcPts val="0"/>
                        </a:spcAft>
                      </a:pPr>
                      <a:r>
                        <a:rPr lang="en-US" sz="1100">
                          <a:effectLst/>
                        </a:rPr>
                        <a:t>T-Scores</a:t>
                      </a:r>
                      <a:endParaRPr lang="en-US" sz="1000">
                        <a:effectLst/>
                        <a:latin typeface="Calibri"/>
                        <a:ea typeface="Calibri"/>
                        <a:cs typeface="Times New Roman"/>
                      </a:endParaRPr>
                    </a:p>
                  </a:txBody>
                  <a:tcPr marL="64099" marR="64099" marT="0" marB="0" anchor="b"/>
                </a:tc>
                <a:tc>
                  <a:txBody>
                    <a:bodyPr/>
                    <a:lstStyle/>
                    <a:p>
                      <a:pPr marL="0" marR="0">
                        <a:lnSpc>
                          <a:spcPct val="112000"/>
                        </a:lnSpc>
                        <a:spcBef>
                          <a:spcPts val="0"/>
                        </a:spcBef>
                        <a:spcAft>
                          <a:spcPts val="0"/>
                        </a:spcAft>
                      </a:pPr>
                      <a:r>
                        <a:rPr lang="en-US" sz="1100">
                          <a:effectLst/>
                        </a:rPr>
                        <a:t>pre-mean</a:t>
                      </a:r>
                      <a:endParaRPr lang="en-US" sz="1000">
                        <a:effectLst/>
                        <a:latin typeface="Calibri"/>
                        <a:ea typeface="Calibri"/>
                        <a:cs typeface="Times New Roman"/>
                      </a:endParaRPr>
                    </a:p>
                  </a:txBody>
                  <a:tcPr marL="64099" marR="64099" marT="0" marB="0" anchor="b"/>
                </a:tc>
                <a:tc>
                  <a:txBody>
                    <a:bodyPr/>
                    <a:lstStyle/>
                    <a:p>
                      <a:pPr marL="0" marR="0">
                        <a:lnSpc>
                          <a:spcPct val="112000"/>
                        </a:lnSpc>
                        <a:spcBef>
                          <a:spcPts val="0"/>
                        </a:spcBef>
                        <a:spcAft>
                          <a:spcPts val="0"/>
                        </a:spcAft>
                      </a:pPr>
                      <a:r>
                        <a:rPr lang="en-US" sz="1100">
                          <a:effectLst/>
                        </a:rPr>
                        <a:t>post-mean</a:t>
                      </a:r>
                      <a:endParaRPr lang="en-US" sz="1000">
                        <a:effectLst/>
                        <a:latin typeface="Calibri"/>
                        <a:ea typeface="Calibri"/>
                        <a:cs typeface="Times New Roman"/>
                      </a:endParaRPr>
                    </a:p>
                  </a:txBody>
                  <a:tcPr marL="64099" marR="64099" marT="0" marB="0" anchor="b"/>
                </a:tc>
                <a:tc>
                  <a:txBody>
                    <a:bodyPr/>
                    <a:lstStyle/>
                    <a:p>
                      <a:pPr marL="0" marR="0">
                        <a:lnSpc>
                          <a:spcPct val="112000"/>
                        </a:lnSpc>
                        <a:spcBef>
                          <a:spcPts val="0"/>
                        </a:spcBef>
                        <a:spcAft>
                          <a:spcPts val="0"/>
                        </a:spcAft>
                      </a:pPr>
                      <a:r>
                        <a:rPr lang="en-US" sz="1100">
                          <a:effectLst/>
                        </a:rPr>
                        <a:t>effect size</a:t>
                      </a:r>
                      <a:endParaRPr lang="en-US" sz="1000">
                        <a:effectLst/>
                        <a:latin typeface="Calibri"/>
                        <a:ea typeface="Calibri"/>
                        <a:cs typeface="Times New Roman"/>
                      </a:endParaRPr>
                    </a:p>
                  </a:txBody>
                  <a:tcPr marL="64099" marR="64099" marT="0" marB="0" anchor="b"/>
                </a:tc>
                <a:tc>
                  <a:txBody>
                    <a:bodyPr/>
                    <a:lstStyle/>
                    <a:p>
                      <a:pPr marL="0" marR="0">
                        <a:lnSpc>
                          <a:spcPct val="112000"/>
                        </a:lnSpc>
                        <a:spcBef>
                          <a:spcPts val="0"/>
                        </a:spcBef>
                        <a:spcAft>
                          <a:spcPts val="0"/>
                        </a:spcAft>
                      </a:pPr>
                      <a:r>
                        <a:rPr lang="en-US" sz="1100">
                          <a:effectLst/>
                        </a:rPr>
                        <a:t>p- value</a:t>
                      </a:r>
                      <a:endParaRPr lang="en-US" sz="1000">
                        <a:effectLst/>
                        <a:latin typeface="Calibri"/>
                        <a:ea typeface="Calibri"/>
                        <a:cs typeface="Times New Roman"/>
                      </a:endParaRPr>
                    </a:p>
                  </a:txBody>
                  <a:tcPr marL="64099" marR="64099" marT="0" marB="0"/>
                </a:tc>
                <a:tc>
                  <a:txBody>
                    <a:bodyPr/>
                    <a:lstStyle/>
                    <a:p>
                      <a:pPr marL="0" marR="0">
                        <a:lnSpc>
                          <a:spcPct val="112000"/>
                        </a:lnSpc>
                        <a:spcBef>
                          <a:spcPts val="0"/>
                        </a:spcBef>
                        <a:spcAft>
                          <a:spcPts val="0"/>
                        </a:spcAft>
                      </a:pPr>
                      <a:r>
                        <a:rPr lang="en-US" sz="1100">
                          <a:effectLst/>
                        </a:rPr>
                        <a:t>pre mean</a:t>
                      </a:r>
                      <a:endParaRPr lang="en-US" sz="1000">
                        <a:effectLst/>
                        <a:latin typeface="Calibri"/>
                        <a:ea typeface="Calibri"/>
                        <a:cs typeface="Times New Roman"/>
                      </a:endParaRPr>
                    </a:p>
                  </a:txBody>
                  <a:tcPr marL="64099" marR="64099" marT="0" marB="0" anchor="b"/>
                </a:tc>
                <a:tc>
                  <a:txBody>
                    <a:bodyPr/>
                    <a:lstStyle/>
                    <a:p>
                      <a:pPr marL="0" marR="0">
                        <a:lnSpc>
                          <a:spcPct val="112000"/>
                        </a:lnSpc>
                        <a:spcBef>
                          <a:spcPts val="0"/>
                        </a:spcBef>
                        <a:spcAft>
                          <a:spcPts val="0"/>
                        </a:spcAft>
                      </a:pPr>
                      <a:r>
                        <a:rPr lang="en-US" sz="1100">
                          <a:effectLst/>
                        </a:rPr>
                        <a:t>post-mean</a:t>
                      </a:r>
                      <a:endParaRPr lang="en-US" sz="1000">
                        <a:effectLst/>
                        <a:latin typeface="Calibri"/>
                        <a:ea typeface="Calibri"/>
                        <a:cs typeface="Times New Roman"/>
                      </a:endParaRPr>
                    </a:p>
                  </a:txBody>
                  <a:tcPr marL="64099" marR="64099" marT="0" marB="0" anchor="b"/>
                </a:tc>
                <a:tc>
                  <a:txBody>
                    <a:bodyPr/>
                    <a:lstStyle/>
                    <a:p>
                      <a:pPr marL="0" marR="0">
                        <a:lnSpc>
                          <a:spcPct val="112000"/>
                        </a:lnSpc>
                        <a:spcBef>
                          <a:spcPts val="0"/>
                        </a:spcBef>
                        <a:spcAft>
                          <a:spcPts val="0"/>
                        </a:spcAft>
                      </a:pPr>
                      <a:r>
                        <a:rPr lang="en-US" sz="1100">
                          <a:effectLst/>
                        </a:rPr>
                        <a:t>effect size</a:t>
                      </a:r>
                      <a:endParaRPr lang="en-US" sz="1000">
                        <a:effectLst/>
                        <a:latin typeface="Calibri"/>
                        <a:ea typeface="Calibri"/>
                        <a:cs typeface="Times New Roman"/>
                      </a:endParaRPr>
                    </a:p>
                  </a:txBody>
                  <a:tcPr marL="64099" marR="64099" marT="0" marB="0" anchor="b"/>
                </a:tc>
                <a:tc>
                  <a:txBody>
                    <a:bodyPr/>
                    <a:lstStyle/>
                    <a:p>
                      <a:pPr marL="0" marR="0">
                        <a:lnSpc>
                          <a:spcPct val="112000"/>
                        </a:lnSpc>
                        <a:spcBef>
                          <a:spcPts val="0"/>
                        </a:spcBef>
                        <a:spcAft>
                          <a:spcPts val="0"/>
                        </a:spcAft>
                      </a:pPr>
                      <a:r>
                        <a:rPr lang="en-US" sz="1100">
                          <a:effectLst/>
                        </a:rPr>
                        <a:t>p-value</a:t>
                      </a:r>
                      <a:endParaRPr lang="en-US" sz="1000">
                        <a:effectLst/>
                        <a:latin typeface="Calibri"/>
                        <a:ea typeface="Calibri"/>
                        <a:cs typeface="Times New Roman"/>
                      </a:endParaRPr>
                    </a:p>
                  </a:txBody>
                  <a:tcPr marL="64099" marR="64099" marT="0" marB="0"/>
                </a:tc>
                <a:extLst>
                  <a:ext uri="{0D108BD9-81ED-4DB2-BD59-A6C34878D82A}">
                    <a16:rowId xmlns:a16="http://schemas.microsoft.com/office/drawing/2014/main" val="10001"/>
                  </a:ext>
                </a:extLst>
              </a:tr>
              <a:tr h="224345">
                <a:tc>
                  <a:txBody>
                    <a:bodyPr/>
                    <a:lstStyle/>
                    <a:p>
                      <a:pPr marL="0" marR="0">
                        <a:lnSpc>
                          <a:spcPct val="112000"/>
                        </a:lnSpc>
                        <a:spcBef>
                          <a:spcPts val="0"/>
                        </a:spcBef>
                        <a:spcAft>
                          <a:spcPts val="0"/>
                        </a:spcAft>
                      </a:pPr>
                      <a:r>
                        <a:rPr lang="en-US" sz="1100">
                          <a:effectLst/>
                        </a:rPr>
                        <a:t>Inhibit</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53.3</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49.6</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-.35</a:t>
                      </a:r>
                      <a:endParaRPr lang="en-US" sz="1000">
                        <a:effectLst/>
                        <a:latin typeface="Calibri"/>
                        <a:ea typeface="Calibri"/>
                        <a:cs typeface="Times New Roman"/>
                      </a:endParaRPr>
                    </a:p>
                  </a:txBody>
                  <a:tcPr marL="64099" marR="64099" marT="0" marB="0" anchor="b"/>
                </a:tc>
                <a:tc>
                  <a:txBody>
                    <a:bodyPr/>
                    <a:lstStyle/>
                    <a:p>
                      <a:pPr marL="0" marR="0" algn="ctr">
                        <a:lnSpc>
                          <a:spcPct val="112000"/>
                        </a:lnSpc>
                        <a:spcBef>
                          <a:spcPts val="0"/>
                        </a:spcBef>
                        <a:spcAft>
                          <a:spcPts val="0"/>
                        </a:spcAft>
                      </a:pPr>
                      <a:r>
                        <a:rPr lang="en-US" sz="1100">
                          <a:effectLst/>
                        </a:rPr>
                        <a:t>.07</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56.8</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50.4</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-.63</a:t>
                      </a:r>
                      <a:endParaRPr lang="en-US" sz="1000">
                        <a:effectLst/>
                        <a:latin typeface="Calibri"/>
                        <a:ea typeface="Calibri"/>
                        <a:cs typeface="Times New Roman"/>
                      </a:endParaRPr>
                    </a:p>
                  </a:txBody>
                  <a:tcPr marL="64099" marR="64099" marT="0" marB="0" anchor="b"/>
                </a:tc>
                <a:tc>
                  <a:txBody>
                    <a:bodyPr/>
                    <a:lstStyle/>
                    <a:p>
                      <a:pPr marL="0" marR="0" algn="ctr">
                        <a:lnSpc>
                          <a:spcPct val="112000"/>
                        </a:lnSpc>
                        <a:spcBef>
                          <a:spcPts val="0"/>
                        </a:spcBef>
                        <a:spcAft>
                          <a:spcPts val="0"/>
                        </a:spcAft>
                      </a:pPr>
                      <a:r>
                        <a:rPr lang="en-US" sz="1100">
                          <a:effectLst/>
                        </a:rPr>
                        <a:t>.05</a:t>
                      </a:r>
                      <a:endParaRPr lang="en-US" sz="1000">
                        <a:effectLst/>
                        <a:latin typeface="Calibri"/>
                        <a:ea typeface="Calibri"/>
                        <a:cs typeface="Times New Roman"/>
                      </a:endParaRPr>
                    </a:p>
                  </a:txBody>
                  <a:tcPr marL="64099" marR="64099" marT="0" marB="0" anchor="b"/>
                </a:tc>
                <a:extLst>
                  <a:ext uri="{0D108BD9-81ED-4DB2-BD59-A6C34878D82A}">
                    <a16:rowId xmlns:a16="http://schemas.microsoft.com/office/drawing/2014/main" val="10002"/>
                  </a:ext>
                </a:extLst>
              </a:tr>
              <a:tr h="218410">
                <a:tc>
                  <a:txBody>
                    <a:bodyPr/>
                    <a:lstStyle/>
                    <a:p>
                      <a:pPr marL="0" marR="0">
                        <a:lnSpc>
                          <a:spcPct val="112000"/>
                        </a:lnSpc>
                        <a:spcBef>
                          <a:spcPts val="0"/>
                        </a:spcBef>
                        <a:spcAft>
                          <a:spcPts val="0"/>
                        </a:spcAft>
                      </a:pPr>
                      <a:r>
                        <a:rPr lang="en-US" sz="1100">
                          <a:effectLst/>
                        </a:rPr>
                        <a:t>Shift</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65.6</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59.3</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-.53</a:t>
                      </a:r>
                      <a:endParaRPr lang="en-US" sz="1000">
                        <a:effectLst/>
                        <a:latin typeface="Calibri"/>
                        <a:ea typeface="Calibri"/>
                        <a:cs typeface="Times New Roman"/>
                      </a:endParaRPr>
                    </a:p>
                  </a:txBody>
                  <a:tcPr marL="64099" marR="64099" marT="0" marB="0" anchor="b"/>
                </a:tc>
                <a:tc>
                  <a:txBody>
                    <a:bodyPr/>
                    <a:lstStyle/>
                    <a:p>
                      <a:pPr marL="0" marR="0" algn="ctr">
                        <a:lnSpc>
                          <a:spcPct val="112000"/>
                        </a:lnSpc>
                        <a:spcBef>
                          <a:spcPts val="0"/>
                        </a:spcBef>
                        <a:spcAft>
                          <a:spcPts val="0"/>
                        </a:spcAft>
                      </a:pPr>
                      <a:r>
                        <a:rPr lang="en-US" sz="1100" dirty="0">
                          <a:effectLst/>
                        </a:rPr>
                        <a:t>.04</a:t>
                      </a:r>
                      <a:endParaRPr lang="en-US" sz="1000" dirty="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63.6</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62.3</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-.09</a:t>
                      </a:r>
                      <a:endParaRPr lang="en-US" sz="1000">
                        <a:effectLst/>
                        <a:latin typeface="Calibri"/>
                        <a:ea typeface="Calibri"/>
                        <a:cs typeface="Times New Roman"/>
                      </a:endParaRPr>
                    </a:p>
                  </a:txBody>
                  <a:tcPr marL="64099" marR="64099" marT="0" marB="0" anchor="b"/>
                </a:tc>
                <a:tc>
                  <a:txBody>
                    <a:bodyPr/>
                    <a:lstStyle/>
                    <a:p>
                      <a:pPr marL="0" marR="0" algn="ctr">
                        <a:lnSpc>
                          <a:spcPct val="112000"/>
                        </a:lnSpc>
                        <a:spcBef>
                          <a:spcPts val="0"/>
                        </a:spcBef>
                        <a:spcAft>
                          <a:spcPts val="0"/>
                        </a:spcAft>
                      </a:pPr>
                      <a:r>
                        <a:rPr lang="en-US" sz="1100">
                          <a:effectLst/>
                        </a:rPr>
                        <a:t>.38</a:t>
                      </a:r>
                      <a:endParaRPr lang="en-US" sz="1000">
                        <a:effectLst/>
                        <a:latin typeface="Calibri"/>
                        <a:ea typeface="Calibri"/>
                        <a:cs typeface="Times New Roman"/>
                      </a:endParaRPr>
                    </a:p>
                  </a:txBody>
                  <a:tcPr marL="64099" marR="64099" marT="0" marB="0" anchor="b"/>
                </a:tc>
                <a:extLst>
                  <a:ext uri="{0D108BD9-81ED-4DB2-BD59-A6C34878D82A}">
                    <a16:rowId xmlns:a16="http://schemas.microsoft.com/office/drawing/2014/main" val="10003"/>
                  </a:ext>
                </a:extLst>
              </a:tr>
              <a:tr h="218410">
                <a:tc>
                  <a:txBody>
                    <a:bodyPr/>
                    <a:lstStyle/>
                    <a:p>
                      <a:pPr marL="0" marR="0">
                        <a:lnSpc>
                          <a:spcPct val="112000"/>
                        </a:lnSpc>
                        <a:spcBef>
                          <a:spcPts val="0"/>
                        </a:spcBef>
                        <a:spcAft>
                          <a:spcPts val="0"/>
                        </a:spcAft>
                      </a:pPr>
                      <a:r>
                        <a:rPr lang="en-US" sz="1100">
                          <a:effectLst/>
                        </a:rPr>
                        <a:t>Emotional control</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49.9</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46.5</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-.30</a:t>
                      </a:r>
                      <a:endParaRPr lang="en-US" sz="1000">
                        <a:effectLst/>
                        <a:latin typeface="Calibri"/>
                        <a:ea typeface="Calibri"/>
                        <a:cs typeface="Times New Roman"/>
                      </a:endParaRPr>
                    </a:p>
                  </a:txBody>
                  <a:tcPr marL="64099" marR="64099" marT="0" marB="0" anchor="b"/>
                </a:tc>
                <a:tc>
                  <a:txBody>
                    <a:bodyPr/>
                    <a:lstStyle/>
                    <a:p>
                      <a:pPr marL="0" marR="0" algn="ctr">
                        <a:lnSpc>
                          <a:spcPct val="112000"/>
                        </a:lnSpc>
                        <a:spcBef>
                          <a:spcPts val="0"/>
                        </a:spcBef>
                        <a:spcAft>
                          <a:spcPts val="0"/>
                        </a:spcAft>
                      </a:pPr>
                      <a:r>
                        <a:rPr lang="en-US" sz="1100">
                          <a:effectLst/>
                        </a:rPr>
                        <a:t>.12</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52.3</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48.9</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-.32</a:t>
                      </a:r>
                      <a:endParaRPr lang="en-US" sz="1000">
                        <a:effectLst/>
                        <a:latin typeface="Calibri"/>
                        <a:ea typeface="Calibri"/>
                        <a:cs typeface="Times New Roman"/>
                      </a:endParaRPr>
                    </a:p>
                  </a:txBody>
                  <a:tcPr marL="64099" marR="64099" marT="0" marB="0" anchor="b"/>
                </a:tc>
                <a:tc>
                  <a:txBody>
                    <a:bodyPr/>
                    <a:lstStyle/>
                    <a:p>
                      <a:pPr marL="0" marR="0" algn="ctr">
                        <a:lnSpc>
                          <a:spcPct val="112000"/>
                        </a:lnSpc>
                        <a:spcBef>
                          <a:spcPts val="0"/>
                        </a:spcBef>
                        <a:spcAft>
                          <a:spcPts val="0"/>
                        </a:spcAft>
                      </a:pPr>
                      <a:r>
                        <a:rPr lang="en-US" sz="1100">
                          <a:effectLst/>
                        </a:rPr>
                        <a:t>.17</a:t>
                      </a:r>
                      <a:endParaRPr lang="en-US" sz="1000">
                        <a:effectLst/>
                        <a:latin typeface="Calibri"/>
                        <a:ea typeface="Calibri"/>
                        <a:cs typeface="Times New Roman"/>
                      </a:endParaRPr>
                    </a:p>
                  </a:txBody>
                  <a:tcPr marL="64099" marR="64099" marT="0" marB="0" anchor="b"/>
                </a:tc>
                <a:extLst>
                  <a:ext uri="{0D108BD9-81ED-4DB2-BD59-A6C34878D82A}">
                    <a16:rowId xmlns:a16="http://schemas.microsoft.com/office/drawing/2014/main" val="10004"/>
                  </a:ext>
                </a:extLst>
              </a:tr>
              <a:tr h="218410">
                <a:tc>
                  <a:txBody>
                    <a:bodyPr/>
                    <a:lstStyle/>
                    <a:p>
                      <a:pPr marL="0" marR="0">
                        <a:lnSpc>
                          <a:spcPct val="112000"/>
                        </a:lnSpc>
                        <a:spcBef>
                          <a:spcPts val="0"/>
                        </a:spcBef>
                        <a:spcAft>
                          <a:spcPts val="0"/>
                        </a:spcAft>
                      </a:pPr>
                      <a:r>
                        <a:rPr lang="en-US" sz="1100">
                          <a:effectLst/>
                        </a:rPr>
                        <a:t>Self-monitor</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53.5</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48.3</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-.49</a:t>
                      </a:r>
                      <a:endParaRPr lang="en-US" sz="1000">
                        <a:effectLst/>
                        <a:latin typeface="Calibri"/>
                        <a:ea typeface="Calibri"/>
                        <a:cs typeface="Times New Roman"/>
                      </a:endParaRPr>
                    </a:p>
                  </a:txBody>
                  <a:tcPr marL="64099" marR="64099" marT="0" marB="0" anchor="b"/>
                </a:tc>
                <a:tc>
                  <a:txBody>
                    <a:bodyPr/>
                    <a:lstStyle/>
                    <a:p>
                      <a:pPr marL="0" marR="0" algn="ctr">
                        <a:lnSpc>
                          <a:spcPct val="112000"/>
                        </a:lnSpc>
                        <a:spcBef>
                          <a:spcPts val="0"/>
                        </a:spcBef>
                        <a:spcAft>
                          <a:spcPts val="0"/>
                        </a:spcAft>
                      </a:pPr>
                      <a:r>
                        <a:rPr lang="en-US" sz="1100">
                          <a:effectLst/>
                        </a:rPr>
                        <a:t>.06</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49.6</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46.6</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-.31</a:t>
                      </a:r>
                      <a:endParaRPr lang="en-US" sz="1000">
                        <a:effectLst/>
                        <a:latin typeface="Calibri"/>
                        <a:ea typeface="Calibri"/>
                        <a:cs typeface="Times New Roman"/>
                      </a:endParaRPr>
                    </a:p>
                  </a:txBody>
                  <a:tcPr marL="64099" marR="64099" marT="0" marB="0" anchor="b"/>
                </a:tc>
                <a:tc>
                  <a:txBody>
                    <a:bodyPr/>
                    <a:lstStyle/>
                    <a:p>
                      <a:pPr marL="0" marR="0" algn="ctr">
                        <a:lnSpc>
                          <a:spcPct val="112000"/>
                        </a:lnSpc>
                        <a:spcBef>
                          <a:spcPts val="0"/>
                        </a:spcBef>
                        <a:spcAft>
                          <a:spcPts val="0"/>
                        </a:spcAft>
                      </a:pPr>
                      <a:r>
                        <a:rPr lang="en-US" sz="1100">
                          <a:effectLst/>
                        </a:rPr>
                        <a:t>.21</a:t>
                      </a:r>
                      <a:endParaRPr lang="en-US" sz="1000">
                        <a:effectLst/>
                        <a:latin typeface="Calibri"/>
                        <a:ea typeface="Calibri"/>
                        <a:cs typeface="Times New Roman"/>
                      </a:endParaRPr>
                    </a:p>
                  </a:txBody>
                  <a:tcPr marL="64099" marR="64099" marT="0" marB="0" anchor="b"/>
                </a:tc>
                <a:extLst>
                  <a:ext uri="{0D108BD9-81ED-4DB2-BD59-A6C34878D82A}">
                    <a16:rowId xmlns:a16="http://schemas.microsoft.com/office/drawing/2014/main" val="10005"/>
                  </a:ext>
                </a:extLst>
              </a:tr>
              <a:tr h="218410">
                <a:tc>
                  <a:txBody>
                    <a:bodyPr/>
                    <a:lstStyle/>
                    <a:p>
                      <a:pPr marL="0" marR="0">
                        <a:lnSpc>
                          <a:spcPct val="112000"/>
                        </a:lnSpc>
                        <a:spcBef>
                          <a:spcPts val="0"/>
                        </a:spcBef>
                        <a:spcAft>
                          <a:spcPts val="0"/>
                        </a:spcAft>
                      </a:pPr>
                      <a:r>
                        <a:rPr lang="en-US" sz="1100">
                          <a:effectLst/>
                        </a:rPr>
                        <a:t>Initiate</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59.4</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58.2</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-.09</a:t>
                      </a:r>
                      <a:endParaRPr lang="en-US" sz="1000">
                        <a:effectLst/>
                        <a:latin typeface="Calibri"/>
                        <a:ea typeface="Calibri"/>
                        <a:cs typeface="Times New Roman"/>
                      </a:endParaRPr>
                    </a:p>
                  </a:txBody>
                  <a:tcPr marL="64099" marR="64099" marT="0" marB="0" anchor="b"/>
                </a:tc>
                <a:tc>
                  <a:txBody>
                    <a:bodyPr/>
                    <a:lstStyle/>
                    <a:p>
                      <a:pPr marL="0" marR="0" algn="ctr">
                        <a:lnSpc>
                          <a:spcPct val="112000"/>
                        </a:lnSpc>
                        <a:spcBef>
                          <a:spcPts val="0"/>
                        </a:spcBef>
                        <a:spcAft>
                          <a:spcPts val="0"/>
                        </a:spcAft>
                      </a:pPr>
                      <a:r>
                        <a:rPr lang="en-US" sz="1100">
                          <a:effectLst/>
                        </a:rPr>
                        <a:t>.31</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60.9</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62.2</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-.09</a:t>
                      </a:r>
                      <a:endParaRPr lang="en-US" sz="1000">
                        <a:effectLst/>
                        <a:latin typeface="Calibri"/>
                        <a:ea typeface="Calibri"/>
                        <a:cs typeface="Times New Roman"/>
                      </a:endParaRPr>
                    </a:p>
                  </a:txBody>
                  <a:tcPr marL="64099" marR="64099" marT="0" marB="0" anchor="b"/>
                </a:tc>
                <a:tc>
                  <a:txBody>
                    <a:bodyPr/>
                    <a:lstStyle/>
                    <a:p>
                      <a:pPr marL="0" marR="0" algn="ctr">
                        <a:lnSpc>
                          <a:spcPct val="112000"/>
                        </a:lnSpc>
                        <a:spcBef>
                          <a:spcPts val="0"/>
                        </a:spcBef>
                        <a:spcAft>
                          <a:spcPts val="0"/>
                        </a:spcAft>
                      </a:pPr>
                      <a:r>
                        <a:rPr lang="en-US" sz="1100">
                          <a:effectLst/>
                        </a:rPr>
                        <a:t>.39</a:t>
                      </a:r>
                      <a:endParaRPr lang="en-US" sz="1000">
                        <a:effectLst/>
                        <a:latin typeface="Calibri"/>
                        <a:ea typeface="Calibri"/>
                        <a:cs typeface="Times New Roman"/>
                      </a:endParaRPr>
                    </a:p>
                  </a:txBody>
                  <a:tcPr marL="64099" marR="64099" marT="0" marB="0" anchor="b"/>
                </a:tc>
                <a:extLst>
                  <a:ext uri="{0D108BD9-81ED-4DB2-BD59-A6C34878D82A}">
                    <a16:rowId xmlns:a16="http://schemas.microsoft.com/office/drawing/2014/main" val="10006"/>
                  </a:ext>
                </a:extLst>
              </a:tr>
              <a:tr h="218410">
                <a:tc>
                  <a:txBody>
                    <a:bodyPr/>
                    <a:lstStyle/>
                    <a:p>
                      <a:pPr marL="0" marR="0">
                        <a:lnSpc>
                          <a:spcPct val="112000"/>
                        </a:lnSpc>
                        <a:spcBef>
                          <a:spcPts val="0"/>
                        </a:spcBef>
                        <a:spcAft>
                          <a:spcPts val="0"/>
                        </a:spcAft>
                      </a:pPr>
                      <a:r>
                        <a:rPr lang="en-US" sz="1100">
                          <a:effectLst/>
                        </a:rPr>
                        <a:t>Working memory</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63.3</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56.9</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-.42</a:t>
                      </a:r>
                      <a:endParaRPr lang="en-US" sz="1000">
                        <a:effectLst/>
                        <a:latin typeface="Calibri"/>
                        <a:ea typeface="Calibri"/>
                        <a:cs typeface="Times New Roman"/>
                      </a:endParaRPr>
                    </a:p>
                  </a:txBody>
                  <a:tcPr marL="64099" marR="64099" marT="0" marB="0" anchor="b"/>
                </a:tc>
                <a:tc>
                  <a:txBody>
                    <a:bodyPr/>
                    <a:lstStyle/>
                    <a:p>
                      <a:pPr marL="0" marR="0" algn="ctr">
                        <a:lnSpc>
                          <a:spcPct val="112000"/>
                        </a:lnSpc>
                        <a:spcBef>
                          <a:spcPts val="0"/>
                        </a:spcBef>
                        <a:spcAft>
                          <a:spcPts val="0"/>
                        </a:spcAft>
                      </a:pPr>
                      <a:r>
                        <a:rPr lang="en-US" sz="1100">
                          <a:effectLst/>
                        </a:rPr>
                        <a:t>.02</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64.9</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56.8</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-.59</a:t>
                      </a:r>
                      <a:endParaRPr lang="en-US" sz="1000">
                        <a:effectLst/>
                        <a:latin typeface="Calibri"/>
                        <a:ea typeface="Calibri"/>
                        <a:cs typeface="Times New Roman"/>
                      </a:endParaRPr>
                    </a:p>
                  </a:txBody>
                  <a:tcPr marL="64099" marR="64099" marT="0" marB="0" anchor="b"/>
                </a:tc>
                <a:tc>
                  <a:txBody>
                    <a:bodyPr/>
                    <a:lstStyle/>
                    <a:p>
                      <a:pPr marL="0" marR="0" algn="ctr">
                        <a:lnSpc>
                          <a:spcPct val="112000"/>
                        </a:lnSpc>
                        <a:spcBef>
                          <a:spcPts val="0"/>
                        </a:spcBef>
                        <a:spcAft>
                          <a:spcPts val="0"/>
                        </a:spcAft>
                      </a:pPr>
                      <a:r>
                        <a:rPr lang="en-US" sz="1100">
                          <a:effectLst/>
                        </a:rPr>
                        <a:t>.03</a:t>
                      </a:r>
                      <a:endParaRPr lang="en-US" sz="1000">
                        <a:effectLst/>
                        <a:latin typeface="Calibri"/>
                        <a:ea typeface="Calibri"/>
                        <a:cs typeface="Times New Roman"/>
                      </a:endParaRPr>
                    </a:p>
                  </a:txBody>
                  <a:tcPr marL="64099" marR="64099" marT="0" marB="0" anchor="b"/>
                </a:tc>
                <a:extLst>
                  <a:ext uri="{0D108BD9-81ED-4DB2-BD59-A6C34878D82A}">
                    <a16:rowId xmlns:a16="http://schemas.microsoft.com/office/drawing/2014/main" val="10007"/>
                  </a:ext>
                </a:extLst>
              </a:tr>
              <a:tr h="218410">
                <a:tc>
                  <a:txBody>
                    <a:bodyPr/>
                    <a:lstStyle/>
                    <a:p>
                      <a:pPr marL="0" marR="0">
                        <a:lnSpc>
                          <a:spcPct val="112000"/>
                        </a:lnSpc>
                        <a:spcBef>
                          <a:spcPts val="0"/>
                        </a:spcBef>
                        <a:spcAft>
                          <a:spcPts val="0"/>
                        </a:spcAft>
                      </a:pPr>
                      <a:r>
                        <a:rPr lang="en-US" sz="1100">
                          <a:effectLst/>
                        </a:rPr>
                        <a:t>Plan/organize</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61.7</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57.8</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-.34</a:t>
                      </a:r>
                      <a:endParaRPr lang="en-US" sz="1000">
                        <a:effectLst/>
                        <a:latin typeface="Calibri"/>
                        <a:ea typeface="Calibri"/>
                        <a:cs typeface="Times New Roman"/>
                      </a:endParaRPr>
                    </a:p>
                  </a:txBody>
                  <a:tcPr marL="64099" marR="64099" marT="0" marB="0" anchor="b"/>
                </a:tc>
                <a:tc>
                  <a:txBody>
                    <a:bodyPr/>
                    <a:lstStyle/>
                    <a:p>
                      <a:pPr marL="0" marR="0" algn="ctr">
                        <a:lnSpc>
                          <a:spcPct val="112000"/>
                        </a:lnSpc>
                        <a:spcBef>
                          <a:spcPts val="0"/>
                        </a:spcBef>
                        <a:spcAft>
                          <a:spcPts val="0"/>
                        </a:spcAft>
                      </a:pPr>
                      <a:r>
                        <a:rPr lang="en-US" sz="1100">
                          <a:effectLst/>
                        </a:rPr>
                        <a:t>.08</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61.1</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59.9</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-.08</a:t>
                      </a:r>
                      <a:endParaRPr lang="en-US" sz="1000">
                        <a:effectLst/>
                        <a:latin typeface="Calibri"/>
                        <a:ea typeface="Calibri"/>
                        <a:cs typeface="Times New Roman"/>
                      </a:endParaRPr>
                    </a:p>
                  </a:txBody>
                  <a:tcPr marL="64099" marR="64099" marT="0" marB="0" anchor="b"/>
                </a:tc>
                <a:tc>
                  <a:txBody>
                    <a:bodyPr/>
                    <a:lstStyle/>
                    <a:p>
                      <a:pPr marL="0" marR="0" algn="ctr">
                        <a:lnSpc>
                          <a:spcPct val="112000"/>
                        </a:lnSpc>
                        <a:spcBef>
                          <a:spcPts val="0"/>
                        </a:spcBef>
                        <a:spcAft>
                          <a:spcPts val="0"/>
                        </a:spcAft>
                      </a:pPr>
                      <a:r>
                        <a:rPr lang="en-US" sz="1100">
                          <a:effectLst/>
                        </a:rPr>
                        <a:t>.37</a:t>
                      </a:r>
                      <a:endParaRPr lang="en-US" sz="1000">
                        <a:effectLst/>
                        <a:latin typeface="Calibri"/>
                        <a:ea typeface="Calibri"/>
                        <a:cs typeface="Times New Roman"/>
                      </a:endParaRPr>
                    </a:p>
                  </a:txBody>
                  <a:tcPr marL="64099" marR="64099" marT="0" marB="0" anchor="b"/>
                </a:tc>
                <a:extLst>
                  <a:ext uri="{0D108BD9-81ED-4DB2-BD59-A6C34878D82A}">
                    <a16:rowId xmlns:a16="http://schemas.microsoft.com/office/drawing/2014/main" val="10008"/>
                  </a:ext>
                </a:extLst>
              </a:tr>
              <a:tr h="218410">
                <a:tc>
                  <a:txBody>
                    <a:bodyPr/>
                    <a:lstStyle/>
                    <a:p>
                      <a:pPr marL="0" marR="0">
                        <a:lnSpc>
                          <a:spcPct val="112000"/>
                        </a:lnSpc>
                        <a:spcBef>
                          <a:spcPts val="0"/>
                        </a:spcBef>
                        <a:spcAft>
                          <a:spcPts val="0"/>
                        </a:spcAft>
                      </a:pPr>
                      <a:r>
                        <a:rPr lang="en-US" sz="1100">
                          <a:effectLst/>
                        </a:rPr>
                        <a:t>Task monitor</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57.7</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56</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-.15</a:t>
                      </a:r>
                      <a:endParaRPr lang="en-US" sz="1000">
                        <a:effectLst/>
                        <a:latin typeface="Calibri"/>
                        <a:ea typeface="Calibri"/>
                        <a:cs typeface="Times New Roman"/>
                      </a:endParaRPr>
                    </a:p>
                  </a:txBody>
                  <a:tcPr marL="64099" marR="64099" marT="0" marB="0" anchor="b"/>
                </a:tc>
                <a:tc>
                  <a:txBody>
                    <a:bodyPr/>
                    <a:lstStyle/>
                    <a:p>
                      <a:pPr marL="0" marR="0" algn="ctr">
                        <a:lnSpc>
                          <a:spcPct val="112000"/>
                        </a:lnSpc>
                        <a:spcBef>
                          <a:spcPts val="0"/>
                        </a:spcBef>
                        <a:spcAft>
                          <a:spcPts val="0"/>
                        </a:spcAft>
                      </a:pPr>
                      <a:r>
                        <a:rPr lang="en-US" sz="1100">
                          <a:effectLst/>
                        </a:rPr>
                        <a:t>.24</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62.3</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59.4</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-.19</a:t>
                      </a:r>
                      <a:endParaRPr lang="en-US" sz="1000">
                        <a:effectLst/>
                        <a:latin typeface="Calibri"/>
                        <a:ea typeface="Calibri"/>
                        <a:cs typeface="Times New Roman"/>
                      </a:endParaRPr>
                    </a:p>
                  </a:txBody>
                  <a:tcPr marL="64099" marR="64099" marT="0" marB="0" anchor="b"/>
                </a:tc>
                <a:tc>
                  <a:txBody>
                    <a:bodyPr/>
                    <a:lstStyle/>
                    <a:p>
                      <a:pPr marL="0" marR="0" algn="ctr">
                        <a:lnSpc>
                          <a:spcPct val="112000"/>
                        </a:lnSpc>
                        <a:spcBef>
                          <a:spcPts val="0"/>
                        </a:spcBef>
                        <a:spcAft>
                          <a:spcPts val="0"/>
                        </a:spcAft>
                      </a:pPr>
                      <a:r>
                        <a:rPr lang="en-US" sz="1100">
                          <a:effectLst/>
                        </a:rPr>
                        <a:t>.27</a:t>
                      </a:r>
                      <a:endParaRPr lang="en-US" sz="1000">
                        <a:effectLst/>
                        <a:latin typeface="Calibri"/>
                        <a:ea typeface="Calibri"/>
                        <a:cs typeface="Times New Roman"/>
                      </a:endParaRPr>
                    </a:p>
                  </a:txBody>
                  <a:tcPr marL="64099" marR="64099" marT="0" marB="0" anchor="b"/>
                </a:tc>
                <a:extLst>
                  <a:ext uri="{0D108BD9-81ED-4DB2-BD59-A6C34878D82A}">
                    <a16:rowId xmlns:a16="http://schemas.microsoft.com/office/drawing/2014/main" val="10009"/>
                  </a:ext>
                </a:extLst>
              </a:tr>
              <a:tr h="436820">
                <a:tc>
                  <a:txBody>
                    <a:bodyPr/>
                    <a:lstStyle/>
                    <a:p>
                      <a:pPr marL="0" marR="0">
                        <a:lnSpc>
                          <a:spcPct val="112000"/>
                        </a:lnSpc>
                        <a:spcBef>
                          <a:spcPts val="0"/>
                        </a:spcBef>
                        <a:spcAft>
                          <a:spcPts val="0"/>
                        </a:spcAft>
                      </a:pPr>
                      <a:r>
                        <a:rPr lang="en-US" sz="1100">
                          <a:effectLst/>
                        </a:rPr>
                        <a:t>Organization of materials</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58.7</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56.1</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-.20</a:t>
                      </a:r>
                      <a:endParaRPr lang="en-US" sz="1000">
                        <a:effectLst/>
                        <a:latin typeface="Calibri"/>
                        <a:ea typeface="Calibri"/>
                        <a:cs typeface="Times New Roman"/>
                      </a:endParaRPr>
                    </a:p>
                  </a:txBody>
                  <a:tcPr marL="64099" marR="64099" marT="0" marB="0" anchor="b"/>
                </a:tc>
                <a:tc>
                  <a:txBody>
                    <a:bodyPr/>
                    <a:lstStyle/>
                    <a:p>
                      <a:pPr marL="0" marR="0" algn="ctr">
                        <a:lnSpc>
                          <a:spcPct val="115000"/>
                        </a:lnSpc>
                        <a:spcBef>
                          <a:spcPts val="0"/>
                        </a:spcBef>
                        <a:spcAft>
                          <a:spcPts val="0"/>
                        </a:spcAft>
                      </a:pPr>
                      <a:r>
                        <a:rPr lang="en-US" sz="1100" kern="1400">
                          <a:effectLst/>
                        </a:rPr>
                        <a:t> </a:t>
                      </a:r>
                      <a:endParaRPr lang="en-US" sz="1000">
                        <a:effectLst/>
                      </a:endParaRPr>
                    </a:p>
                    <a:p>
                      <a:pPr marL="0" marR="0" algn="ctr">
                        <a:lnSpc>
                          <a:spcPct val="112000"/>
                        </a:lnSpc>
                        <a:spcBef>
                          <a:spcPts val="0"/>
                        </a:spcBef>
                        <a:spcAft>
                          <a:spcPts val="0"/>
                        </a:spcAft>
                      </a:pPr>
                      <a:r>
                        <a:rPr lang="en-US" sz="1100">
                          <a:effectLst/>
                        </a:rPr>
                        <a:t>.07</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57.7</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57.4</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-.02</a:t>
                      </a:r>
                      <a:endParaRPr lang="en-US" sz="1000">
                        <a:effectLst/>
                        <a:latin typeface="Calibri"/>
                        <a:ea typeface="Calibri"/>
                        <a:cs typeface="Times New Roman"/>
                      </a:endParaRPr>
                    </a:p>
                  </a:txBody>
                  <a:tcPr marL="64099" marR="64099" marT="0" marB="0" anchor="b"/>
                </a:tc>
                <a:tc>
                  <a:txBody>
                    <a:bodyPr/>
                    <a:lstStyle/>
                    <a:p>
                      <a:pPr marL="0" marR="0" algn="ctr">
                        <a:lnSpc>
                          <a:spcPct val="115000"/>
                        </a:lnSpc>
                        <a:spcBef>
                          <a:spcPts val="0"/>
                        </a:spcBef>
                        <a:spcAft>
                          <a:spcPts val="0"/>
                        </a:spcAft>
                      </a:pPr>
                      <a:r>
                        <a:rPr lang="en-US" sz="1100" kern="1400">
                          <a:effectLst/>
                        </a:rPr>
                        <a:t> </a:t>
                      </a:r>
                      <a:endParaRPr lang="en-US" sz="1000">
                        <a:effectLst/>
                      </a:endParaRPr>
                    </a:p>
                    <a:p>
                      <a:pPr marL="0" marR="0" algn="ctr">
                        <a:lnSpc>
                          <a:spcPct val="112000"/>
                        </a:lnSpc>
                        <a:spcBef>
                          <a:spcPts val="0"/>
                        </a:spcBef>
                        <a:spcAft>
                          <a:spcPts val="0"/>
                        </a:spcAft>
                      </a:pPr>
                      <a:r>
                        <a:rPr lang="en-US" sz="1100">
                          <a:effectLst/>
                        </a:rPr>
                        <a:t>.47</a:t>
                      </a:r>
                      <a:endParaRPr lang="en-US" sz="1000">
                        <a:effectLst/>
                        <a:latin typeface="Calibri"/>
                        <a:ea typeface="Calibri"/>
                        <a:cs typeface="Times New Roman"/>
                      </a:endParaRPr>
                    </a:p>
                  </a:txBody>
                  <a:tcPr marL="64099" marR="64099" marT="0" marB="0" anchor="b"/>
                </a:tc>
                <a:extLst>
                  <a:ext uri="{0D108BD9-81ED-4DB2-BD59-A6C34878D82A}">
                    <a16:rowId xmlns:a16="http://schemas.microsoft.com/office/drawing/2014/main" val="10010"/>
                  </a:ext>
                </a:extLst>
              </a:tr>
              <a:tr h="436820">
                <a:tc>
                  <a:txBody>
                    <a:bodyPr/>
                    <a:lstStyle/>
                    <a:p>
                      <a:pPr marL="0" marR="0">
                        <a:lnSpc>
                          <a:spcPct val="112000"/>
                        </a:lnSpc>
                        <a:spcBef>
                          <a:spcPts val="0"/>
                        </a:spcBef>
                        <a:spcAft>
                          <a:spcPts val="0"/>
                        </a:spcAft>
                      </a:pPr>
                      <a:r>
                        <a:rPr lang="en-US" sz="1100">
                          <a:effectLst/>
                        </a:rPr>
                        <a:t>Behavioral Regulation Index</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55.4</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50.1</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-.47</a:t>
                      </a:r>
                      <a:endParaRPr lang="en-US" sz="1000">
                        <a:effectLst/>
                        <a:latin typeface="Calibri"/>
                        <a:ea typeface="Calibri"/>
                        <a:cs typeface="Times New Roman"/>
                      </a:endParaRPr>
                    </a:p>
                  </a:txBody>
                  <a:tcPr marL="64099" marR="64099" marT="0" marB="0" anchor="b"/>
                </a:tc>
                <a:tc>
                  <a:txBody>
                    <a:bodyPr/>
                    <a:lstStyle/>
                    <a:p>
                      <a:pPr marL="0" marR="0" algn="ctr">
                        <a:lnSpc>
                          <a:spcPct val="115000"/>
                        </a:lnSpc>
                        <a:spcBef>
                          <a:spcPts val="0"/>
                        </a:spcBef>
                        <a:spcAft>
                          <a:spcPts val="0"/>
                        </a:spcAft>
                      </a:pPr>
                      <a:r>
                        <a:rPr lang="en-US" sz="1100" kern="1400">
                          <a:effectLst/>
                        </a:rPr>
                        <a:t> </a:t>
                      </a:r>
                      <a:endParaRPr lang="en-US" sz="1000">
                        <a:effectLst/>
                      </a:endParaRPr>
                    </a:p>
                    <a:p>
                      <a:pPr marL="0" marR="0" algn="ctr">
                        <a:lnSpc>
                          <a:spcPct val="112000"/>
                        </a:lnSpc>
                        <a:spcBef>
                          <a:spcPts val="0"/>
                        </a:spcBef>
                        <a:spcAft>
                          <a:spcPts val="0"/>
                        </a:spcAft>
                      </a:pPr>
                      <a:r>
                        <a:rPr lang="en-US" sz="1100">
                          <a:effectLst/>
                        </a:rPr>
                        <a:t>.03</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55</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50.9</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-.39</a:t>
                      </a:r>
                      <a:endParaRPr lang="en-US" sz="1000">
                        <a:effectLst/>
                        <a:latin typeface="Calibri"/>
                        <a:ea typeface="Calibri"/>
                        <a:cs typeface="Times New Roman"/>
                      </a:endParaRPr>
                    </a:p>
                  </a:txBody>
                  <a:tcPr marL="64099" marR="64099" marT="0" marB="0" anchor="b"/>
                </a:tc>
                <a:tc>
                  <a:txBody>
                    <a:bodyPr/>
                    <a:lstStyle/>
                    <a:p>
                      <a:pPr marL="0" marR="0" algn="ctr">
                        <a:lnSpc>
                          <a:spcPct val="115000"/>
                        </a:lnSpc>
                        <a:spcBef>
                          <a:spcPts val="0"/>
                        </a:spcBef>
                        <a:spcAft>
                          <a:spcPts val="0"/>
                        </a:spcAft>
                      </a:pPr>
                      <a:r>
                        <a:rPr lang="en-US" sz="1100" kern="1400">
                          <a:effectLst/>
                        </a:rPr>
                        <a:t> </a:t>
                      </a:r>
                      <a:endParaRPr lang="en-US" sz="1000">
                        <a:effectLst/>
                      </a:endParaRPr>
                    </a:p>
                    <a:p>
                      <a:pPr marL="0" marR="0" algn="ctr">
                        <a:lnSpc>
                          <a:spcPct val="112000"/>
                        </a:lnSpc>
                        <a:spcBef>
                          <a:spcPts val="0"/>
                        </a:spcBef>
                        <a:spcAft>
                          <a:spcPts val="0"/>
                        </a:spcAft>
                      </a:pPr>
                      <a:r>
                        <a:rPr lang="en-US" sz="1100">
                          <a:effectLst/>
                        </a:rPr>
                        <a:t>.14</a:t>
                      </a:r>
                      <a:endParaRPr lang="en-US" sz="1000">
                        <a:effectLst/>
                        <a:latin typeface="Calibri"/>
                        <a:ea typeface="Calibri"/>
                        <a:cs typeface="Times New Roman"/>
                      </a:endParaRPr>
                    </a:p>
                  </a:txBody>
                  <a:tcPr marL="64099" marR="64099" marT="0" marB="0" anchor="b"/>
                </a:tc>
                <a:extLst>
                  <a:ext uri="{0D108BD9-81ED-4DB2-BD59-A6C34878D82A}">
                    <a16:rowId xmlns:a16="http://schemas.microsoft.com/office/drawing/2014/main" val="10011"/>
                  </a:ext>
                </a:extLst>
              </a:tr>
              <a:tr h="224345">
                <a:tc>
                  <a:txBody>
                    <a:bodyPr/>
                    <a:lstStyle/>
                    <a:p>
                      <a:pPr marL="0" marR="0">
                        <a:lnSpc>
                          <a:spcPct val="112000"/>
                        </a:lnSpc>
                        <a:spcBef>
                          <a:spcPts val="0"/>
                        </a:spcBef>
                        <a:spcAft>
                          <a:spcPts val="0"/>
                        </a:spcAft>
                      </a:pPr>
                      <a:r>
                        <a:rPr lang="en-US" sz="1100">
                          <a:effectLst/>
                        </a:rPr>
                        <a:t>Metacognition Index</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62.2</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58.8</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-.26</a:t>
                      </a:r>
                      <a:endParaRPr lang="en-US" sz="1000">
                        <a:effectLst/>
                        <a:latin typeface="Calibri"/>
                        <a:ea typeface="Calibri"/>
                        <a:cs typeface="Times New Roman"/>
                      </a:endParaRPr>
                    </a:p>
                  </a:txBody>
                  <a:tcPr marL="64099" marR="64099" marT="0" marB="0" anchor="b"/>
                </a:tc>
                <a:tc>
                  <a:txBody>
                    <a:bodyPr/>
                    <a:lstStyle/>
                    <a:p>
                      <a:pPr marL="0" marR="0" algn="ctr">
                        <a:lnSpc>
                          <a:spcPct val="112000"/>
                        </a:lnSpc>
                        <a:spcBef>
                          <a:spcPts val="0"/>
                        </a:spcBef>
                        <a:spcAft>
                          <a:spcPts val="0"/>
                        </a:spcAft>
                      </a:pPr>
                      <a:r>
                        <a:rPr lang="en-US" sz="1100">
                          <a:effectLst/>
                        </a:rPr>
                        <a:t>.04</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62.3</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60.2</a:t>
                      </a:r>
                      <a:endParaRPr lang="en-US" sz="1000">
                        <a:effectLst/>
                        <a:latin typeface="Calibri"/>
                        <a:ea typeface="Calibri"/>
                        <a:cs typeface="Times New Roman"/>
                      </a:endParaRPr>
                    </a:p>
                  </a:txBody>
                  <a:tcPr marL="64099" marR="64099" marT="0" marB="0" anchor="b"/>
                </a:tc>
                <a:tc>
                  <a:txBody>
                    <a:bodyPr/>
                    <a:lstStyle/>
                    <a:p>
                      <a:pPr marL="0" marR="0" algn="r">
                        <a:lnSpc>
                          <a:spcPct val="112000"/>
                        </a:lnSpc>
                        <a:spcBef>
                          <a:spcPts val="0"/>
                        </a:spcBef>
                        <a:spcAft>
                          <a:spcPts val="0"/>
                        </a:spcAft>
                      </a:pPr>
                      <a:r>
                        <a:rPr lang="en-US" sz="1100">
                          <a:effectLst/>
                        </a:rPr>
                        <a:t>-.15</a:t>
                      </a:r>
                      <a:endParaRPr lang="en-US" sz="1000">
                        <a:effectLst/>
                        <a:latin typeface="Calibri"/>
                        <a:ea typeface="Calibri"/>
                        <a:cs typeface="Times New Roman"/>
                      </a:endParaRPr>
                    </a:p>
                  </a:txBody>
                  <a:tcPr marL="64099" marR="64099" marT="0" marB="0" anchor="b"/>
                </a:tc>
                <a:tc>
                  <a:txBody>
                    <a:bodyPr/>
                    <a:lstStyle/>
                    <a:p>
                      <a:pPr marL="0" marR="0" algn="ctr">
                        <a:lnSpc>
                          <a:spcPct val="112000"/>
                        </a:lnSpc>
                        <a:spcBef>
                          <a:spcPts val="0"/>
                        </a:spcBef>
                        <a:spcAft>
                          <a:spcPts val="0"/>
                        </a:spcAft>
                      </a:pPr>
                      <a:r>
                        <a:rPr lang="en-US" sz="1100">
                          <a:effectLst/>
                        </a:rPr>
                        <a:t>.31</a:t>
                      </a:r>
                      <a:endParaRPr lang="en-US" sz="1000">
                        <a:effectLst/>
                        <a:latin typeface="Calibri"/>
                        <a:ea typeface="Calibri"/>
                        <a:cs typeface="Times New Roman"/>
                      </a:endParaRPr>
                    </a:p>
                  </a:txBody>
                  <a:tcPr marL="64099" marR="64099" marT="0" marB="0" anchor="b"/>
                </a:tc>
                <a:extLst>
                  <a:ext uri="{0D108BD9-81ED-4DB2-BD59-A6C34878D82A}">
                    <a16:rowId xmlns:a16="http://schemas.microsoft.com/office/drawing/2014/main" val="10012"/>
                  </a:ext>
                </a:extLst>
              </a:tr>
              <a:tr h="454625">
                <a:tc>
                  <a:txBody>
                    <a:bodyPr/>
                    <a:lstStyle/>
                    <a:p>
                      <a:pPr marL="0" marR="0">
                        <a:lnSpc>
                          <a:spcPct val="112000"/>
                        </a:lnSpc>
                        <a:spcBef>
                          <a:spcPts val="0"/>
                        </a:spcBef>
                        <a:spcAft>
                          <a:spcPts val="0"/>
                        </a:spcAft>
                      </a:pPr>
                      <a:r>
                        <a:rPr lang="en-US" sz="1100">
                          <a:effectLst/>
                        </a:rPr>
                        <a:t>Global Executive Composite</a:t>
                      </a:r>
                      <a:endParaRPr lang="en-US" sz="1000">
                        <a:effectLst/>
                        <a:latin typeface="Calibri"/>
                        <a:ea typeface="Calibri"/>
                        <a:cs typeface="Times New Roman"/>
                      </a:endParaRPr>
                    </a:p>
                  </a:txBody>
                  <a:tcPr marL="64099" marR="64099" marT="0" marB="0" anchor="b"/>
                </a:tc>
                <a:tc>
                  <a:txBody>
                    <a:bodyPr/>
                    <a:lstStyle/>
                    <a:p>
                      <a:pPr marL="0" marR="0" algn="ctr">
                        <a:lnSpc>
                          <a:spcPct val="112000"/>
                        </a:lnSpc>
                        <a:spcBef>
                          <a:spcPts val="0"/>
                        </a:spcBef>
                        <a:spcAft>
                          <a:spcPts val="0"/>
                        </a:spcAft>
                      </a:pPr>
                      <a:r>
                        <a:rPr lang="en-US" sz="1100">
                          <a:effectLst/>
                        </a:rPr>
                        <a:t>60.3</a:t>
                      </a:r>
                      <a:endParaRPr lang="en-US" sz="1000">
                        <a:effectLst/>
                        <a:latin typeface="Calibri"/>
                        <a:ea typeface="Calibri"/>
                        <a:cs typeface="Times New Roman"/>
                      </a:endParaRPr>
                    </a:p>
                  </a:txBody>
                  <a:tcPr marL="64099" marR="64099" marT="0" marB="0" anchor="b"/>
                </a:tc>
                <a:tc>
                  <a:txBody>
                    <a:bodyPr/>
                    <a:lstStyle/>
                    <a:p>
                      <a:pPr marL="0" marR="0" algn="ctr">
                        <a:lnSpc>
                          <a:spcPct val="112000"/>
                        </a:lnSpc>
                        <a:spcBef>
                          <a:spcPts val="0"/>
                        </a:spcBef>
                        <a:spcAft>
                          <a:spcPts val="0"/>
                        </a:spcAft>
                      </a:pPr>
                      <a:r>
                        <a:rPr lang="en-US" sz="1100">
                          <a:effectLst/>
                        </a:rPr>
                        <a:t>55.5</a:t>
                      </a:r>
                      <a:endParaRPr lang="en-US" sz="1000">
                        <a:effectLst/>
                        <a:latin typeface="Calibri"/>
                        <a:ea typeface="Calibri"/>
                        <a:cs typeface="Times New Roman"/>
                      </a:endParaRPr>
                    </a:p>
                  </a:txBody>
                  <a:tcPr marL="64099" marR="64099" marT="0" marB="0" anchor="b"/>
                </a:tc>
                <a:tc>
                  <a:txBody>
                    <a:bodyPr/>
                    <a:lstStyle/>
                    <a:p>
                      <a:pPr marL="0" marR="0" algn="ctr">
                        <a:lnSpc>
                          <a:spcPct val="112000"/>
                        </a:lnSpc>
                        <a:spcBef>
                          <a:spcPts val="0"/>
                        </a:spcBef>
                        <a:spcAft>
                          <a:spcPts val="0"/>
                        </a:spcAft>
                      </a:pPr>
                      <a:r>
                        <a:rPr lang="en-US" sz="1100">
                          <a:effectLst/>
                        </a:rPr>
                        <a:t>-.37</a:t>
                      </a:r>
                      <a:endParaRPr lang="en-US" sz="1000">
                        <a:effectLst/>
                        <a:latin typeface="Calibri"/>
                        <a:ea typeface="Calibri"/>
                        <a:cs typeface="Times New Roman"/>
                      </a:endParaRPr>
                    </a:p>
                  </a:txBody>
                  <a:tcPr marL="64099" marR="64099" marT="0" marB="0" anchor="b"/>
                </a:tc>
                <a:tc>
                  <a:txBody>
                    <a:bodyPr/>
                    <a:lstStyle/>
                    <a:p>
                      <a:pPr marL="0" marR="0" algn="ctr">
                        <a:lnSpc>
                          <a:spcPct val="115000"/>
                        </a:lnSpc>
                        <a:spcBef>
                          <a:spcPts val="0"/>
                        </a:spcBef>
                        <a:spcAft>
                          <a:spcPts val="0"/>
                        </a:spcAft>
                      </a:pPr>
                      <a:r>
                        <a:rPr lang="en-US" sz="1100" kern="1400">
                          <a:effectLst/>
                        </a:rPr>
                        <a:t> </a:t>
                      </a:r>
                      <a:endParaRPr lang="en-US" sz="1000">
                        <a:effectLst/>
                      </a:endParaRPr>
                    </a:p>
                    <a:p>
                      <a:pPr marL="0" marR="0" algn="ctr">
                        <a:lnSpc>
                          <a:spcPct val="112000"/>
                        </a:lnSpc>
                        <a:spcBef>
                          <a:spcPts val="0"/>
                        </a:spcBef>
                        <a:spcAft>
                          <a:spcPts val="0"/>
                        </a:spcAft>
                      </a:pPr>
                      <a:r>
                        <a:rPr lang="en-US" sz="1100">
                          <a:effectLst/>
                        </a:rPr>
                        <a:t>.03</a:t>
                      </a:r>
                      <a:endParaRPr lang="en-US" sz="1000">
                        <a:effectLst/>
                        <a:latin typeface="Calibri"/>
                        <a:ea typeface="Calibri"/>
                        <a:cs typeface="Times New Roman"/>
                      </a:endParaRPr>
                    </a:p>
                  </a:txBody>
                  <a:tcPr marL="64099" marR="64099" marT="0" marB="0" anchor="b"/>
                </a:tc>
                <a:tc>
                  <a:txBody>
                    <a:bodyPr/>
                    <a:lstStyle/>
                    <a:p>
                      <a:pPr marL="0" marR="0" algn="ctr">
                        <a:lnSpc>
                          <a:spcPct val="112000"/>
                        </a:lnSpc>
                        <a:spcBef>
                          <a:spcPts val="0"/>
                        </a:spcBef>
                        <a:spcAft>
                          <a:spcPts val="0"/>
                        </a:spcAft>
                      </a:pPr>
                      <a:r>
                        <a:rPr lang="en-US" sz="1100">
                          <a:effectLst/>
                        </a:rPr>
                        <a:t>59.7</a:t>
                      </a:r>
                      <a:endParaRPr lang="en-US" sz="1000">
                        <a:effectLst/>
                        <a:latin typeface="Calibri"/>
                        <a:ea typeface="Calibri"/>
                        <a:cs typeface="Times New Roman"/>
                      </a:endParaRPr>
                    </a:p>
                  </a:txBody>
                  <a:tcPr marL="64099" marR="64099" marT="0" marB="0" anchor="b"/>
                </a:tc>
                <a:tc>
                  <a:txBody>
                    <a:bodyPr/>
                    <a:lstStyle/>
                    <a:p>
                      <a:pPr marL="0" marR="0" algn="ctr">
                        <a:lnSpc>
                          <a:spcPct val="112000"/>
                        </a:lnSpc>
                        <a:spcBef>
                          <a:spcPts val="0"/>
                        </a:spcBef>
                        <a:spcAft>
                          <a:spcPts val="0"/>
                        </a:spcAft>
                      </a:pPr>
                      <a:r>
                        <a:rPr lang="en-US" sz="1100">
                          <a:effectLst/>
                        </a:rPr>
                        <a:t>56.3</a:t>
                      </a:r>
                      <a:endParaRPr lang="en-US" sz="1000">
                        <a:effectLst/>
                        <a:latin typeface="Calibri"/>
                        <a:ea typeface="Calibri"/>
                        <a:cs typeface="Times New Roman"/>
                      </a:endParaRPr>
                    </a:p>
                  </a:txBody>
                  <a:tcPr marL="64099" marR="64099" marT="0" marB="0" anchor="b"/>
                </a:tc>
                <a:tc>
                  <a:txBody>
                    <a:bodyPr/>
                    <a:lstStyle/>
                    <a:p>
                      <a:pPr marL="0" marR="0" algn="ctr">
                        <a:lnSpc>
                          <a:spcPct val="112000"/>
                        </a:lnSpc>
                        <a:spcBef>
                          <a:spcPts val="0"/>
                        </a:spcBef>
                        <a:spcAft>
                          <a:spcPts val="0"/>
                        </a:spcAft>
                      </a:pPr>
                      <a:r>
                        <a:rPr lang="en-US" sz="1100">
                          <a:effectLst/>
                        </a:rPr>
                        <a:t>-.26</a:t>
                      </a:r>
                      <a:endParaRPr lang="en-US" sz="1000">
                        <a:effectLst/>
                        <a:latin typeface="Calibri"/>
                        <a:ea typeface="Calibri"/>
                        <a:cs typeface="Times New Roman"/>
                      </a:endParaRPr>
                    </a:p>
                  </a:txBody>
                  <a:tcPr marL="64099" marR="64099" marT="0" marB="0" anchor="b"/>
                </a:tc>
                <a:tc>
                  <a:txBody>
                    <a:bodyPr/>
                    <a:lstStyle/>
                    <a:p>
                      <a:pPr marL="0" marR="0" algn="ctr">
                        <a:lnSpc>
                          <a:spcPct val="115000"/>
                        </a:lnSpc>
                        <a:spcBef>
                          <a:spcPts val="0"/>
                        </a:spcBef>
                        <a:spcAft>
                          <a:spcPts val="0"/>
                        </a:spcAft>
                      </a:pPr>
                      <a:r>
                        <a:rPr lang="en-US" sz="1100" kern="1400" dirty="0">
                          <a:effectLst/>
                        </a:rPr>
                        <a:t> </a:t>
                      </a:r>
                      <a:endParaRPr lang="en-US" sz="1000" dirty="0">
                        <a:effectLst/>
                      </a:endParaRPr>
                    </a:p>
                    <a:p>
                      <a:pPr marL="0" marR="0" algn="ctr">
                        <a:lnSpc>
                          <a:spcPct val="112000"/>
                        </a:lnSpc>
                        <a:spcBef>
                          <a:spcPts val="0"/>
                        </a:spcBef>
                        <a:spcAft>
                          <a:spcPts val="0"/>
                        </a:spcAft>
                      </a:pPr>
                      <a:r>
                        <a:rPr lang="en-US" sz="1100" dirty="0">
                          <a:effectLst/>
                        </a:rPr>
                        <a:t>.21</a:t>
                      </a:r>
                      <a:endParaRPr lang="en-US" sz="1000" dirty="0">
                        <a:effectLst/>
                        <a:latin typeface="Calibri"/>
                        <a:ea typeface="Calibri"/>
                        <a:cs typeface="Times New Roman"/>
                      </a:endParaRPr>
                    </a:p>
                  </a:txBody>
                  <a:tcPr marL="64099" marR="64099" marT="0" marB="0" anchor="b"/>
                </a:tc>
                <a:extLst>
                  <a:ext uri="{0D108BD9-81ED-4DB2-BD59-A6C34878D82A}">
                    <a16:rowId xmlns:a16="http://schemas.microsoft.com/office/drawing/2014/main" val="10013"/>
                  </a:ext>
                </a:extLst>
              </a:tr>
            </a:tbl>
          </a:graphicData>
        </a:graphic>
      </p:graphicFrame>
      <p:sp>
        <p:nvSpPr>
          <p:cNvPr id="3" name="Footer Placeholder 2"/>
          <p:cNvSpPr>
            <a:spLocks noGrp="1"/>
          </p:cNvSpPr>
          <p:nvPr>
            <p:ph type="ftr" sz="quarter" idx="11"/>
          </p:nvPr>
        </p:nvSpPr>
        <p:spPr/>
        <p:txBody>
          <a:bodyPr/>
          <a:lstStyle/>
          <a:p>
            <a:r>
              <a:rPr lang="en-US"/>
              <a:t>Dr. Mary Baker-Ericzen 10.5.17</a:t>
            </a:r>
          </a:p>
        </p:txBody>
      </p:sp>
    </p:spTree>
    <p:extLst>
      <p:ext uri="{BB962C8B-B14F-4D97-AF65-F5344CB8AC3E}">
        <p14:creationId xmlns:p14="http://schemas.microsoft.com/office/powerpoint/2010/main" val="3254135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Self &amp; Parent Report: Social Functioning Skills</a:t>
            </a:r>
          </a:p>
        </p:txBody>
      </p:sp>
      <p:graphicFrame>
        <p:nvGraphicFramePr>
          <p:cNvPr id="5" name="Content Placeholder 4"/>
          <p:cNvGraphicFramePr>
            <a:graphicFrameLocks noGrp="1"/>
          </p:cNvGraphicFramePr>
          <p:nvPr>
            <p:ph idx="1"/>
          </p:nvPr>
        </p:nvGraphicFramePr>
        <p:xfrm>
          <a:off x="1672155" y="1600200"/>
          <a:ext cx="6034640" cy="4495800"/>
        </p:xfrm>
        <a:graphic>
          <a:graphicData uri="http://schemas.openxmlformats.org/drawingml/2006/table">
            <a:tbl>
              <a:tblPr firstRow="1" firstCol="1" bandRow="1">
                <a:tableStyleId>{5C22544A-7EE6-4342-B048-85BDC9FD1C3A}</a:tableStyleId>
              </a:tblPr>
              <a:tblGrid>
                <a:gridCol w="1462943">
                  <a:extLst>
                    <a:ext uri="{9D8B030D-6E8A-4147-A177-3AD203B41FA5}">
                      <a16:colId xmlns:a16="http://schemas.microsoft.com/office/drawing/2014/main" val="20000"/>
                    </a:ext>
                  </a:extLst>
                </a:gridCol>
                <a:gridCol w="632866">
                  <a:extLst>
                    <a:ext uri="{9D8B030D-6E8A-4147-A177-3AD203B41FA5}">
                      <a16:colId xmlns:a16="http://schemas.microsoft.com/office/drawing/2014/main" val="20001"/>
                    </a:ext>
                  </a:extLst>
                </a:gridCol>
                <a:gridCol w="657966">
                  <a:extLst>
                    <a:ext uri="{9D8B030D-6E8A-4147-A177-3AD203B41FA5}">
                      <a16:colId xmlns:a16="http://schemas.microsoft.com/office/drawing/2014/main" val="20002"/>
                    </a:ext>
                  </a:extLst>
                </a:gridCol>
                <a:gridCol w="523504">
                  <a:extLst>
                    <a:ext uri="{9D8B030D-6E8A-4147-A177-3AD203B41FA5}">
                      <a16:colId xmlns:a16="http://schemas.microsoft.com/office/drawing/2014/main" val="20003"/>
                    </a:ext>
                  </a:extLst>
                </a:gridCol>
                <a:gridCol w="554580">
                  <a:extLst>
                    <a:ext uri="{9D8B030D-6E8A-4147-A177-3AD203B41FA5}">
                      <a16:colId xmlns:a16="http://schemas.microsoft.com/office/drawing/2014/main" val="20004"/>
                    </a:ext>
                  </a:extLst>
                </a:gridCol>
                <a:gridCol w="589241">
                  <a:extLst>
                    <a:ext uri="{9D8B030D-6E8A-4147-A177-3AD203B41FA5}">
                      <a16:colId xmlns:a16="http://schemas.microsoft.com/office/drawing/2014/main" val="20005"/>
                    </a:ext>
                  </a:extLst>
                </a:gridCol>
                <a:gridCol w="645416">
                  <a:extLst>
                    <a:ext uri="{9D8B030D-6E8A-4147-A177-3AD203B41FA5}">
                      <a16:colId xmlns:a16="http://schemas.microsoft.com/office/drawing/2014/main" val="20006"/>
                    </a:ext>
                  </a:extLst>
                </a:gridCol>
                <a:gridCol w="484062">
                  <a:extLst>
                    <a:ext uri="{9D8B030D-6E8A-4147-A177-3AD203B41FA5}">
                      <a16:colId xmlns:a16="http://schemas.microsoft.com/office/drawing/2014/main" val="20007"/>
                    </a:ext>
                  </a:extLst>
                </a:gridCol>
                <a:gridCol w="484062">
                  <a:extLst>
                    <a:ext uri="{9D8B030D-6E8A-4147-A177-3AD203B41FA5}">
                      <a16:colId xmlns:a16="http://schemas.microsoft.com/office/drawing/2014/main" val="20008"/>
                    </a:ext>
                  </a:extLst>
                </a:gridCol>
              </a:tblGrid>
              <a:tr h="677687">
                <a:tc>
                  <a:txBody>
                    <a:bodyPr/>
                    <a:lstStyle/>
                    <a:p>
                      <a:pPr marL="0" marR="0">
                        <a:lnSpc>
                          <a:spcPct val="112000"/>
                        </a:lnSpc>
                        <a:spcBef>
                          <a:spcPts val="0"/>
                        </a:spcBef>
                        <a:spcAft>
                          <a:spcPts val="0"/>
                        </a:spcAft>
                      </a:pPr>
                      <a:r>
                        <a:rPr lang="en-US" sz="1500">
                          <a:effectLst/>
                        </a:rPr>
                        <a:t>SRS-2    </a:t>
                      </a:r>
                      <a:endParaRPr lang="en-US" sz="1000">
                        <a:effectLst/>
                      </a:endParaRPr>
                    </a:p>
                    <a:p>
                      <a:pPr marL="0" marR="0">
                        <a:lnSpc>
                          <a:spcPct val="112000"/>
                        </a:lnSpc>
                        <a:spcBef>
                          <a:spcPts val="0"/>
                        </a:spcBef>
                        <a:spcAft>
                          <a:spcPts val="0"/>
                        </a:spcAft>
                      </a:pPr>
                      <a:r>
                        <a:rPr lang="en-US" sz="1500">
                          <a:effectLst/>
                        </a:rPr>
                        <a:t>n=11</a:t>
                      </a:r>
                      <a:endParaRPr lang="en-US" sz="1000">
                        <a:effectLst/>
                        <a:latin typeface="Calibri"/>
                        <a:ea typeface="Calibri"/>
                        <a:cs typeface="Times New Roman"/>
                      </a:endParaRPr>
                    </a:p>
                  </a:txBody>
                  <a:tcPr marL="64542" marR="64542" marT="0" marB="0" anchor="ctr"/>
                </a:tc>
                <a:tc gridSpan="4">
                  <a:txBody>
                    <a:bodyPr/>
                    <a:lstStyle/>
                    <a:p>
                      <a:pPr marL="0" marR="0" algn="ctr">
                        <a:lnSpc>
                          <a:spcPct val="115000"/>
                        </a:lnSpc>
                        <a:spcBef>
                          <a:spcPts val="0"/>
                        </a:spcBef>
                        <a:spcAft>
                          <a:spcPts val="0"/>
                        </a:spcAft>
                      </a:pPr>
                      <a:r>
                        <a:rPr lang="en-US" sz="1500">
                          <a:effectLst/>
                        </a:rPr>
                        <a:t>Participant</a:t>
                      </a:r>
                      <a:endParaRPr lang="en-US" sz="1000">
                        <a:effectLst/>
                      </a:endParaRPr>
                    </a:p>
                    <a:p>
                      <a:pPr marL="0" marR="0" algn="ctr">
                        <a:lnSpc>
                          <a:spcPct val="112000"/>
                        </a:lnSpc>
                        <a:spcBef>
                          <a:spcPts val="0"/>
                        </a:spcBef>
                        <a:spcAft>
                          <a:spcPts val="0"/>
                        </a:spcAft>
                      </a:pPr>
                      <a:r>
                        <a:rPr lang="en-US" sz="1500">
                          <a:effectLst/>
                        </a:rPr>
                        <a:t>Pre and Post</a:t>
                      </a:r>
                      <a:endParaRPr lang="en-US" sz="1000">
                        <a:effectLst/>
                        <a:latin typeface="Calibri"/>
                        <a:ea typeface="Calibri"/>
                        <a:cs typeface="Times New Roman"/>
                      </a:endParaRPr>
                    </a:p>
                  </a:txBody>
                  <a:tcPr marL="64542" marR="64542"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algn="ctr">
                        <a:lnSpc>
                          <a:spcPct val="115000"/>
                        </a:lnSpc>
                        <a:spcBef>
                          <a:spcPts val="0"/>
                        </a:spcBef>
                        <a:spcAft>
                          <a:spcPts val="0"/>
                        </a:spcAft>
                      </a:pPr>
                      <a:r>
                        <a:rPr lang="en-US" sz="1500">
                          <a:effectLst/>
                        </a:rPr>
                        <a:t>Parent</a:t>
                      </a:r>
                      <a:endParaRPr lang="en-US" sz="1000">
                        <a:effectLst/>
                      </a:endParaRPr>
                    </a:p>
                    <a:p>
                      <a:pPr marL="0" marR="0" algn="ctr">
                        <a:lnSpc>
                          <a:spcPct val="112000"/>
                        </a:lnSpc>
                        <a:spcBef>
                          <a:spcPts val="0"/>
                        </a:spcBef>
                        <a:spcAft>
                          <a:spcPts val="0"/>
                        </a:spcAft>
                      </a:pPr>
                      <a:r>
                        <a:rPr lang="en-US" sz="1500">
                          <a:effectLst/>
                        </a:rPr>
                        <a:t>Pre and Post</a:t>
                      </a:r>
                      <a:endParaRPr lang="en-US" sz="1000">
                        <a:effectLst/>
                        <a:latin typeface="Calibri"/>
                        <a:ea typeface="Calibri"/>
                        <a:cs typeface="Times New Roman"/>
                      </a:endParaRPr>
                    </a:p>
                  </a:txBody>
                  <a:tcPr marL="64542" marR="64542" marT="0" marB="0" anchor="b"/>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87050">
                <a:tc>
                  <a:txBody>
                    <a:bodyPr/>
                    <a:lstStyle/>
                    <a:p>
                      <a:pPr marL="0" marR="0" algn="ctr">
                        <a:lnSpc>
                          <a:spcPct val="112000"/>
                        </a:lnSpc>
                        <a:spcBef>
                          <a:spcPts val="0"/>
                        </a:spcBef>
                        <a:spcAft>
                          <a:spcPts val="0"/>
                        </a:spcAft>
                      </a:pPr>
                      <a:r>
                        <a:rPr lang="en-US" sz="1100">
                          <a:effectLst/>
                        </a:rPr>
                        <a:t>T Scores</a:t>
                      </a:r>
                      <a:endParaRPr lang="en-US" sz="1000">
                        <a:effectLst/>
                        <a:latin typeface="Calibri"/>
                        <a:ea typeface="Calibri"/>
                        <a:cs typeface="Times New Roman"/>
                      </a:endParaRPr>
                    </a:p>
                  </a:txBody>
                  <a:tcPr marL="64542" marR="64542" marT="0" marB="0" anchor="b"/>
                </a:tc>
                <a:tc>
                  <a:txBody>
                    <a:bodyPr/>
                    <a:lstStyle/>
                    <a:p>
                      <a:pPr marL="0" marR="0" algn="ctr">
                        <a:lnSpc>
                          <a:spcPct val="112000"/>
                        </a:lnSpc>
                        <a:spcBef>
                          <a:spcPts val="0"/>
                        </a:spcBef>
                        <a:spcAft>
                          <a:spcPts val="0"/>
                        </a:spcAft>
                      </a:pPr>
                      <a:r>
                        <a:rPr lang="en-US" sz="1100">
                          <a:effectLst/>
                        </a:rPr>
                        <a:t>pre-mean</a:t>
                      </a:r>
                      <a:endParaRPr lang="en-US" sz="1000">
                        <a:effectLst/>
                        <a:latin typeface="Calibri"/>
                        <a:ea typeface="Calibri"/>
                        <a:cs typeface="Times New Roman"/>
                      </a:endParaRPr>
                    </a:p>
                  </a:txBody>
                  <a:tcPr marL="64542" marR="64542" marT="0" marB="0" anchor="b"/>
                </a:tc>
                <a:tc>
                  <a:txBody>
                    <a:bodyPr/>
                    <a:lstStyle/>
                    <a:p>
                      <a:pPr marL="0" marR="0" algn="ctr">
                        <a:lnSpc>
                          <a:spcPct val="112000"/>
                        </a:lnSpc>
                        <a:spcBef>
                          <a:spcPts val="0"/>
                        </a:spcBef>
                        <a:spcAft>
                          <a:spcPts val="0"/>
                        </a:spcAft>
                      </a:pPr>
                      <a:r>
                        <a:rPr lang="en-US" sz="1100">
                          <a:effectLst/>
                        </a:rPr>
                        <a:t>post-mean</a:t>
                      </a:r>
                      <a:endParaRPr lang="en-US" sz="1000">
                        <a:effectLst/>
                        <a:latin typeface="Calibri"/>
                        <a:ea typeface="Calibri"/>
                        <a:cs typeface="Times New Roman"/>
                      </a:endParaRPr>
                    </a:p>
                  </a:txBody>
                  <a:tcPr marL="64542" marR="64542" marT="0" marB="0" anchor="b"/>
                </a:tc>
                <a:tc>
                  <a:txBody>
                    <a:bodyPr/>
                    <a:lstStyle/>
                    <a:p>
                      <a:pPr marL="0" marR="0" algn="ctr">
                        <a:lnSpc>
                          <a:spcPct val="112000"/>
                        </a:lnSpc>
                        <a:spcBef>
                          <a:spcPts val="0"/>
                        </a:spcBef>
                        <a:spcAft>
                          <a:spcPts val="0"/>
                        </a:spcAft>
                      </a:pPr>
                      <a:r>
                        <a:rPr lang="en-US" sz="1100">
                          <a:effectLst/>
                        </a:rPr>
                        <a:t> ES</a:t>
                      </a:r>
                      <a:endParaRPr lang="en-US" sz="1000">
                        <a:effectLst/>
                        <a:latin typeface="Calibri"/>
                        <a:ea typeface="Calibri"/>
                        <a:cs typeface="Times New Roman"/>
                      </a:endParaRPr>
                    </a:p>
                  </a:txBody>
                  <a:tcPr marL="64542" marR="64542" marT="0" marB="0" anchor="b"/>
                </a:tc>
                <a:tc>
                  <a:txBody>
                    <a:bodyPr/>
                    <a:lstStyle/>
                    <a:p>
                      <a:pPr marL="0" marR="0" algn="ctr">
                        <a:lnSpc>
                          <a:spcPct val="115000"/>
                        </a:lnSpc>
                        <a:spcBef>
                          <a:spcPts val="0"/>
                        </a:spcBef>
                        <a:spcAft>
                          <a:spcPts val="0"/>
                        </a:spcAft>
                      </a:pPr>
                      <a:r>
                        <a:rPr lang="en-US" sz="1100">
                          <a:effectLst/>
                        </a:rPr>
                        <a:t> </a:t>
                      </a:r>
                      <a:endParaRPr lang="en-US" sz="1000">
                        <a:effectLst/>
                      </a:endParaRPr>
                    </a:p>
                    <a:p>
                      <a:pPr marL="0" marR="0" algn="ctr">
                        <a:lnSpc>
                          <a:spcPct val="112000"/>
                        </a:lnSpc>
                        <a:spcBef>
                          <a:spcPts val="0"/>
                        </a:spcBef>
                        <a:spcAft>
                          <a:spcPts val="0"/>
                        </a:spcAft>
                      </a:pPr>
                      <a:r>
                        <a:rPr lang="en-US" sz="1100">
                          <a:effectLst/>
                        </a:rPr>
                        <a:t>p</a:t>
                      </a:r>
                      <a:endParaRPr lang="en-US" sz="1000">
                        <a:effectLst/>
                        <a:latin typeface="Calibri"/>
                        <a:ea typeface="Calibri"/>
                        <a:cs typeface="Times New Roman"/>
                      </a:endParaRPr>
                    </a:p>
                  </a:txBody>
                  <a:tcPr marL="64542" marR="64542" marT="0" marB="0"/>
                </a:tc>
                <a:tc>
                  <a:txBody>
                    <a:bodyPr/>
                    <a:lstStyle/>
                    <a:p>
                      <a:pPr marL="0" marR="0" algn="ctr">
                        <a:lnSpc>
                          <a:spcPct val="112000"/>
                        </a:lnSpc>
                        <a:spcBef>
                          <a:spcPts val="0"/>
                        </a:spcBef>
                        <a:spcAft>
                          <a:spcPts val="0"/>
                        </a:spcAft>
                      </a:pPr>
                      <a:r>
                        <a:rPr lang="en-US" sz="1100">
                          <a:effectLst/>
                        </a:rPr>
                        <a:t>pre -mean</a:t>
                      </a:r>
                      <a:endParaRPr lang="en-US" sz="1000">
                        <a:effectLst/>
                        <a:latin typeface="Calibri"/>
                        <a:ea typeface="Calibri"/>
                        <a:cs typeface="Times New Roman"/>
                      </a:endParaRPr>
                    </a:p>
                  </a:txBody>
                  <a:tcPr marL="64542" marR="64542" marT="0" marB="0" anchor="b"/>
                </a:tc>
                <a:tc>
                  <a:txBody>
                    <a:bodyPr/>
                    <a:lstStyle/>
                    <a:p>
                      <a:pPr marL="0" marR="0" algn="ctr">
                        <a:lnSpc>
                          <a:spcPct val="112000"/>
                        </a:lnSpc>
                        <a:spcBef>
                          <a:spcPts val="0"/>
                        </a:spcBef>
                        <a:spcAft>
                          <a:spcPts val="0"/>
                        </a:spcAft>
                      </a:pPr>
                      <a:r>
                        <a:rPr lang="en-US" sz="1100">
                          <a:effectLst/>
                        </a:rPr>
                        <a:t>post-mean</a:t>
                      </a:r>
                      <a:endParaRPr lang="en-US" sz="1000">
                        <a:effectLst/>
                        <a:latin typeface="Calibri"/>
                        <a:ea typeface="Calibri"/>
                        <a:cs typeface="Times New Roman"/>
                      </a:endParaRPr>
                    </a:p>
                  </a:txBody>
                  <a:tcPr marL="64542" marR="64542" marT="0" marB="0" anchor="b"/>
                </a:tc>
                <a:tc>
                  <a:txBody>
                    <a:bodyPr/>
                    <a:lstStyle/>
                    <a:p>
                      <a:pPr marL="0" marR="0" algn="ctr">
                        <a:lnSpc>
                          <a:spcPct val="112000"/>
                        </a:lnSpc>
                        <a:spcBef>
                          <a:spcPts val="0"/>
                        </a:spcBef>
                        <a:spcAft>
                          <a:spcPts val="0"/>
                        </a:spcAft>
                      </a:pPr>
                      <a:r>
                        <a:rPr lang="en-US" sz="1100">
                          <a:effectLst/>
                        </a:rPr>
                        <a:t>ES</a:t>
                      </a:r>
                      <a:endParaRPr lang="en-US" sz="1000">
                        <a:effectLst/>
                        <a:latin typeface="Calibri"/>
                        <a:ea typeface="Calibri"/>
                        <a:cs typeface="Times New Roman"/>
                      </a:endParaRPr>
                    </a:p>
                  </a:txBody>
                  <a:tcPr marL="64542" marR="64542" marT="0" marB="0" anchor="b"/>
                </a:tc>
                <a:tc>
                  <a:txBody>
                    <a:bodyPr/>
                    <a:lstStyle/>
                    <a:p>
                      <a:pPr marL="0" marR="0" algn="ctr">
                        <a:lnSpc>
                          <a:spcPct val="115000"/>
                        </a:lnSpc>
                        <a:spcBef>
                          <a:spcPts val="0"/>
                        </a:spcBef>
                        <a:spcAft>
                          <a:spcPts val="0"/>
                        </a:spcAft>
                      </a:pPr>
                      <a:r>
                        <a:rPr lang="en-US" sz="1100">
                          <a:effectLst/>
                        </a:rPr>
                        <a:t> </a:t>
                      </a:r>
                      <a:endParaRPr lang="en-US" sz="1000">
                        <a:effectLst/>
                      </a:endParaRPr>
                    </a:p>
                    <a:p>
                      <a:pPr marL="0" marR="0" algn="ctr">
                        <a:lnSpc>
                          <a:spcPct val="112000"/>
                        </a:lnSpc>
                        <a:spcBef>
                          <a:spcPts val="0"/>
                        </a:spcBef>
                        <a:spcAft>
                          <a:spcPts val="0"/>
                        </a:spcAft>
                      </a:pPr>
                      <a:r>
                        <a:rPr lang="en-US" sz="1100">
                          <a:effectLst/>
                        </a:rPr>
                        <a:t>p</a:t>
                      </a:r>
                      <a:endParaRPr lang="en-US" sz="1000">
                        <a:effectLst/>
                        <a:latin typeface="Calibri"/>
                        <a:ea typeface="Calibri"/>
                        <a:cs typeface="Times New Roman"/>
                      </a:endParaRPr>
                    </a:p>
                  </a:txBody>
                  <a:tcPr marL="64542" marR="64542" marT="0" marB="0"/>
                </a:tc>
                <a:extLst>
                  <a:ext uri="{0D108BD9-81ED-4DB2-BD59-A6C34878D82A}">
                    <a16:rowId xmlns:a16="http://schemas.microsoft.com/office/drawing/2014/main" val="10001"/>
                  </a:ext>
                </a:extLst>
              </a:tr>
              <a:tr h="445815">
                <a:tc>
                  <a:txBody>
                    <a:bodyPr/>
                    <a:lstStyle/>
                    <a:p>
                      <a:pPr marL="0" marR="0">
                        <a:lnSpc>
                          <a:spcPct val="115000"/>
                        </a:lnSpc>
                        <a:spcBef>
                          <a:spcPts val="0"/>
                        </a:spcBef>
                        <a:spcAft>
                          <a:spcPts val="0"/>
                        </a:spcAft>
                      </a:pPr>
                      <a:r>
                        <a:rPr lang="en-US" sz="1100">
                          <a:effectLst/>
                        </a:rPr>
                        <a:t>Social </a:t>
                      </a:r>
                      <a:endParaRPr lang="en-US" sz="1000">
                        <a:effectLst/>
                      </a:endParaRPr>
                    </a:p>
                    <a:p>
                      <a:pPr marL="0" marR="0">
                        <a:lnSpc>
                          <a:spcPct val="112000"/>
                        </a:lnSpc>
                        <a:spcBef>
                          <a:spcPts val="0"/>
                        </a:spcBef>
                        <a:spcAft>
                          <a:spcPts val="0"/>
                        </a:spcAft>
                      </a:pPr>
                      <a:r>
                        <a:rPr lang="en-US" sz="1100">
                          <a:effectLst/>
                        </a:rPr>
                        <a:t>awareness</a:t>
                      </a:r>
                      <a:endParaRPr lang="en-US" sz="1000">
                        <a:effectLst/>
                        <a:latin typeface="Calibri"/>
                        <a:ea typeface="Calibri"/>
                        <a:cs typeface="Times New Roman"/>
                      </a:endParaRPr>
                    </a:p>
                  </a:txBody>
                  <a:tcPr marL="64542" marR="64542" marT="0" marB="0" anchor="ctr"/>
                </a:tc>
                <a:tc>
                  <a:txBody>
                    <a:bodyPr/>
                    <a:lstStyle/>
                    <a:p>
                      <a:pPr marL="0" marR="0" algn="r">
                        <a:lnSpc>
                          <a:spcPct val="112000"/>
                        </a:lnSpc>
                        <a:spcBef>
                          <a:spcPts val="0"/>
                        </a:spcBef>
                        <a:spcAft>
                          <a:spcPts val="0"/>
                        </a:spcAft>
                      </a:pPr>
                      <a:r>
                        <a:rPr lang="en-US" sz="1100">
                          <a:effectLst/>
                        </a:rPr>
                        <a:t>58.5</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55.7</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-.30</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.09</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57.6</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59.9</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.16</a:t>
                      </a:r>
                      <a:endParaRPr lang="en-US" sz="1000">
                        <a:effectLst/>
                        <a:latin typeface="Calibri"/>
                        <a:ea typeface="Calibri"/>
                        <a:cs typeface="Times New Roman"/>
                      </a:endParaRPr>
                    </a:p>
                  </a:txBody>
                  <a:tcPr marL="64542" marR="64542" marT="0" marB="0" anchor="b"/>
                </a:tc>
                <a:tc>
                  <a:txBody>
                    <a:bodyPr/>
                    <a:lstStyle/>
                    <a:p>
                      <a:pPr marL="0" marR="0" algn="ctr">
                        <a:lnSpc>
                          <a:spcPct val="115000"/>
                        </a:lnSpc>
                        <a:spcBef>
                          <a:spcPts val="0"/>
                        </a:spcBef>
                        <a:spcAft>
                          <a:spcPts val="0"/>
                        </a:spcAft>
                      </a:pPr>
                      <a:r>
                        <a:rPr lang="en-US" sz="1100" kern="1400">
                          <a:effectLst/>
                        </a:rPr>
                        <a:t> </a:t>
                      </a:r>
                      <a:endParaRPr lang="en-US" sz="1000">
                        <a:effectLst/>
                      </a:endParaRPr>
                    </a:p>
                    <a:p>
                      <a:pPr marL="0" marR="0" algn="ctr">
                        <a:lnSpc>
                          <a:spcPct val="112000"/>
                        </a:lnSpc>
                        <a:spcBef>
                          <a:spcPts val="0"/>
                        </a:spcBef>
                        <a:spcAft>
                          <a:spcPts val="0"/>
                        </a:spcAft>
                      </a:pPr>
                      <a:r>
                        <a:rPr lang="en-US" sz="1100">
                          <a:effectLst/>
                        </a:rPr>
                        <a:t>.33</a:t>
                      </a:r>
                      <a:endParaRPr lang="en-US" sz="1000">
                        <a:effectLst/>
                        <a:latin typeface="Calibri"/>
                        <a:ea typeface="Calibri"/>
                        <a:cs typeface="Times New Roman"/>
                      </a:endParaRPr>
                    </a:p>
                  </a:txBody>
                  <a:tcPr marL="64542" marR="64542" marT="0" marB="0" anchor="b"/>
                </a:tc>
                <a:extLst>
                  <a:ext uri="{0D108BD9-81ED-4DB2-BD59-A6C34878D82A}">
                    <a16:rowId xmlns:a16="http://schemas.microsoft.com/office/drawing/2014/main" val="10002"/>
                  </a:ext>
                </a:extLst>
              </a:tr>
              <a:tr h="439839">
                <a:tc>
                  <a:txBody>
                    <a:bodyPr/>
                    <a:lstStyle/>
                    <a:p>
                      <a:pPr marL="0" marR="0">
                        <a:lnSpc>
                          <a:spcPct val="115000"/>
                        </a:lnSpc>
                        <a:spcBef>
                          <a:spcPts val="0"/>
                        </a:spcBef>
                        <a:spcAft>
                          <a:spcPts val="0"/>
                        </a:spcAft>
                      </a:pPr>
                      <a:r>
                        <a:rPr lang="en-US" sz="1100">
                          <a:effectLst/>
                        </a:rPr>
                        <a:t>Social </a:t>
                      </a:r>
                      <a:endParaRPr lang="en-US" sz="1000">
                        <a:effectLst/>
                      </a:endParaRPr>
                    </a:p>
                    <a:p>
                      <a:pPr marL="0" marR="0">
                        <a:lnSpc>
                          <a:spcPct val="112000"/>
                        </a:lnSpc>
                        <a:spcBef>
                          <a:spcPts val="0"/>
                        </a:spcBef>
                        <a:spcAft>
                          <a:spcPts val="0"/>
                        </a:spcAft>
                      </a:pPr>
                      <a:r>
                        <a:rPr lang="en-US" sz="1100">
                          <a:effectLst/>
                        </a:rPr>
                        <a:t>cognition</a:t>
                      </a:r>
                      <a:endParaRPr lang="en-US" sz="1000">
                        <a:effectLst/>
                        <a:latin typeface="Calibri"/>
                        <a:ea typeface="Calibri"/>
                        <a:cs typeface="Times New Roman"/>
                      </a:endParaRPr>
                    </a:p>
                  </a:txBody>
                  <a:tcPr marL="64542" marR="64542" marT="0" marB="0" anchor="ctr"/>
                </a:tc>
                <a:tc>
                  <a:txBody>
                    <a:bodyPr/>
                    <a:lstStyle/>
                    <a:p>
                      <a:pPr marL="0" marR="0" algn="r">
                        <a:lnSpc>
                          <a:spcPct val="112000"/>
                        </a:lnSpc>
                        <a:spcBef>
                          <a:spcPts val="0"/>
                        </a:spcBef>
                        <a:spcAft>
                          <a:spcPts val="0"/>
                        </a:spcAft>
                      </a:pPr>
                      <a:r>
                        <a:rPr lang="en-US" sz="1100">
                          <a:effectLst/>
                        </a:rPr>
                        <a:t>59.9</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56.9</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-.45</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.05</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63.7</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58.6</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-.44</a:t>
                      </a:r>
                      <a:endParaRPr lang="en-US" sz="1000">
                        <a:effectLst/>
                        <a:latin typeface="Calibri"/>
                        <a:ea typeface="Calibri"/>
                        <a:cs typeface="Times New Roman"/>
                      </a:endParaRPr>
                    </a:p>
                  </a:txBody>
                  <a:tcPr marL="64542" marR="64542" marT="0" marB="0" anchor="b"/>
                </a:tc>
                <a:tc>
                  <a:txBody>
                    <a:bodyPr/>
                    <a:lstStyle/>
                    <a:p>
                      <a:pPr marL="0" marR="0" algn="ctr">
                        <a:lnSpc>
                          <a:spcPct val="115000"/>
                        </a:lnSpc>
                        <a:spcBef>
                          <a:spcPts val="0"/>
                        </a:spcBef>
                        <a:spcAft>
                          <a:spcPts val="0"/>
                        </a:spcAft>
                      </a:pPr>
                      <a:r>
                        <a:rPr lang="en-US" sz="1100" kern="1400">
                          <a:effectLst/>
                        </a:rPr>
                        <a:t> </a:t>
                      </a:r>
                      <a:endParaRPr lang="en-US" sz="1000">
                        <a:effectLst/>
                      </a:endParaRPr>
                    </a:p>
                    <a:p>
                      <a:pPr marL="0" marR="0" algn="ctr">
                        <a:lnSpc>
                          <a:spcPct val="112000"/>
                        </a:lnSpc>
                        <a:spcBef>
                          <a:spcPts val="0"/>
                        </a:spcBef>
                        <a:spcAft>
                          <a:spcPts val="0"/>
                        </a:spcAft>
                      </a:pPr>
                      <a:r>
                        <a:rPr lang="en-US" sz="1100">
                          <a:effectLst/>
                        </a:rPr>
                        <a:t>.14</a:t>
                      </a:r>
                      <a:endParaRPr lang="en-US" sz="1000">
                        <a:effectLst/>
                        <a:latin typeface="Calibri"/>
                        <a:ea typeface="Calibri"/>
                        <a:cs typeface="Times New Roman"/>
                      </a:endParaRPr>
                    </a:p>
                  </a:txBody>
                  <a:tcPr marL="64542" marR="64542" marT="0" marB="0" anchor="b"/>
                </a:tc>
                <a:extLst>
                  <a:ext uri="{0D108BD9-81ED-4DB2-BD59-A6C34878D82A}">
                    <a16:rowId xmlns:a16="http://schemas.microsoft.com/office/drawing/2014/main" val="10003"/>
                  </a:ext>
                </a:extLst>
              </a:tr>
              <a:tr h="439839">
                <a:tc>
                  <a:txBody>
                    <a:bodyPr/>
                    <a:lstStyle/>
                    <a:p>
                      <a:pPr marL="0" marR="0">
                        <a:lnSpc>
                          <a:spcPct val="112000"/>
                        </a:lnSpc>
                        <a:spcBef>
                          <a:spcPts val="0"/>
                        </a:spcBef>
                        <a:spcAft>
                          <a:spcPts val="0"/>
                        </a:spcAft>
                      </a:pPr>
                      <a:r>
                        <a:rPr lang="en-US" sz="1100">
                          <a:effectLst/>
                        </a:rPr>
                        <a:t>Social communication</a:t>
                      </a:r>
                      <a:endParaRPr lang="en-US" sz="1000">
                        <a:effectLst/>
                        <a:latin typeface="Calibri"/>
                        <a:ea typeface="Calibri"/>
                        <a:cs typeface="Times New Roman"/>
                      </a:endParaRPr>
                    </a:p>
                  </a:txBody>
                  <a:tcPr marL="64542" marR="64542" marT="0" marB="0" anchor="ctr"/>
                </a:tc>
                <a:tc>
                  <a:txBody>
                    <a:bodyPr/>
                    <a:lstStyle/>
                    <a:p>
                      <a:pPr marL="0" marR="0" algn="r">
                        <a:lnSpc>
                          <a:spcPct val="112000"/>
                        </a:lnSpc>
                        <a:spcBef>
                          <a:spcPts val="0"/>
                        </a:spcBef>
                        <a:spcAft>
                          <a:spcPts val="0"/>
                        </a:spcAft>
                      </a:pPr>
                      <a:r>
                        <a:rPr lang="en-US" sz="1100">
                          <a:effectLst/>
                        </a:rPr>
                        <a:t>63.1</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59</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-.47</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.01</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67</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61.2</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-.67</a:t>
                      </a:r>
                      <a:endParaRPr lang="en-US" sz="1000">
                        <a:effectLst/>
                        <a:latin typeface="Calibri"/>
                        <a:ea typeface="Calibri"/>
                        <a:cs typeface="Times New Roman"/>
                      </a:endParaRPr>
                    </a:p>
                  </a:txBody>
                  <a:tcPr marL="64542" marR="64542" marT="0" marB="0" anchor="b"/>
                </a:tc>
                <a:tc>
                  <a:txBody>
                    <a:bodyPr/>
                    <a:lstStyle/>
                    <a:p>
                      <a:pPr marL="0" marR="0" algn="ctr">
                        <a:lnSpc>
                          <a:spcPct val="115000"/>
                        </a:lnSpc>
                        <a:spcBef>
                          <a:spcPts val="0"/>
                        </a:spcBef>
                        <a:spcAft>
                          <a:spcPts val="0"/>
                        </a:spcAft>
                      </a:pPr>
                      <a:r>
                        <a:rPr lang="en-US" sz="1100" kern="1400">
                          <a:effectLst/>
                        </a:rPr>
                        <a:t> </a:t>
                      </a:r>
                      <a:endParaRPr lang="en-US" sz="1000">
                        <a:effectLst/>
                      </a:endParaRPr>
                    </a:p>
                    <a:p>
                      <a:pPr marL="0" marR="0" algn="ctr">
                        <a:lnSpc>
                          <a:spcPct val="112000"/>
                        </a:lnSpc>
                        <a:spcBef>
                          <a:spcPts val="0"/>
                        </a:spcBef>
                        <a:spcAft>
                          <a:spcPts val="0"/>
                        </a:spcAft>
                      </a:pPr>
                      <a:r>
                        <a:rPr lang="en-US" sz="1100">
                          <a:effectLst/>
                        </a:rPr>
                        <a:t>.04</a:t>
                      </a:r>
                      <a:endParaRPr lang="en-US" sz="1000">
                        <a:effectLst/>
                        <a:latin typeface="Calibri"/>
                        <a:ea typeface="Calibri"/>
                        <a:cs typeface="Times New Roman"/>
                      </a:endParaRPr>
                    </a:p>
                  </a:txBody>
                  <a:tcPr marL="64542" marR="64542" marT="0" marB="0" anchor="b"/>
                </a:tc>
                <a:extLst>
                  <a:ext uri="{0D108BD9-81ED-4DB2-BD59-A6C34878D82A}">
                    <a16:rowId xmlns:a16="http://schemas.microsoft.com/office/drawing/2014/main" val="10004"/>
                  </a:ext>
                </a:extLst>
              </a:tr>
              <a:tr h="439839">
                <a:tc>
                  <a:txBody>
                    <a:bodyPr/>
                    <a:lstStyle/>
                    <a:p>
                      <a:pPr marL="0" marR="0">
                        <a:lnSpc>
                          <a:spcPct val="115000"/>
                        </a:lnSpc>
                        <a:spcBef>
                          <a:spcPts val="0"/>
                        </a:spcBef>
                        <a:spcAft>
                          <a:spcPts val="0"/>
                        </a:spcAft>
                      </a:pPr>
                      <a:r>
                        <a:rPr lang="en-US" sz="1100">
                          <a:effectLst/>
                        </a:rPr>
                        <a:t>Social </a:t>
                      </a:r>
                      <a:endParaRPr lang="en-US" sz="1000">
                        <a:effectLst/>
                      </a:endParaRPr>
                    </a:p>
                    <a:p>
                      <a:pPr marL="0" marR="0">
                        <a:lnSpc>
                          <a:spcPct val="112000"/>
                        </a:lnSpc>
                        <a:spcBef>
                          <a:spcPts val="0"/>
                        </a:spcBef>
                        <a:spcAft>
                          <a:spcPts val="0"/>
                        </a:spcAft>
                      </a:pPr>
                      <a:r>
                        <a:rPr lang="en-US" sz="1100">
                          <a:effectLst/>
                        </a:rPr>
                        <a:t>motivation</a:t>
                      </a:r>
                      <a:endParaRPr lang="en-US" sz="1000">
                        <a:effectLst/>
                        <a:latin typeface="Calibri"/>
                        <a:ea typeface="Calibri"/>
                        <a:cs typeface="Times New Roman"/>
                      </a:endParaRPr>
                    </a:p>
                  </a:txBody>
                  <a:tcPr marL="64542" marR="64542" marT="0" marB="0" anchor="ctr"/>
                </a:tc>
                <a:tc>
                  <a:txBody>
                    <a:bodyPr/>
                    <a:lstStyle/>
                    <a:p>
                      <a:pPr marL="0" marR="0" algn="r">
                        <a:lnSpc>
                          <a:spcPct val="112000"/>
                        </a:lnSpc>
                        <a:spcBef>
                          <a:spcPts val="0"/>
                        </a:spcBef>
                        <a:spcAft>
                          <a:spcPts val="0"/>
                        </a:spcAft>
                      </a:pPr>
                      <a:r>
                        <a:rPr lang="en-US" sz="1100">
                          <a:effectLst/>
                        </a:rPr>
                        <a:t>64.5</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59.5</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-.44</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.00</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66.2</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61.6</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-.46</a:t>
                      </a:r>
                      <a:endParaRPr lang="en-US" sz="1000">
                        <a:effectLst/>
                        <a:latin typeface="Calibri"/>
                        <a:ea typeface="Calibri"/>
                        <a:cs typeface="Times New Roman"/>
                      </a:endParaRPr>
                    </a:p>
                  </a:txBody>
                  <a:tcPr marL="64542" marR="64542" marT="0" marB="0" anchor="b"/>
                </a:tc>
                <a:tc>
                  <a:txBody>
                    <a:bodyPr/>
                    <a:lstStyle/>
                    <a:p>
                      <a:pPr marL="0" marR="0" algn="ctr">
                        <a:lnSpc>
                          <a:spcPct val="115000"/>
                        </a:lnSpc>
                        <a:spcBef>
                          <a:spcPts val="0"/>
                        </a:spcBef>
                        <a:spcAft>
                          <a:spcPts val="0"/>
                        </a:spcAft>
                      </a:pPr>
                      <a:r>
                        <a:rPr lang="en-US" sz="1100" kern="1400">
                          <a:effectLst/>
                        </a:rPr>
                        <a:t> </a:t>
                      </a:r>
                      <a:endParaRPr lang="en-US" sz="1000">
                        <a:effectLst/>
                      </a:endParaRPr>
                    </a:p>
                    <a:p>
                      <a:pPr marL="0" marR="0" algn="ctr">
                        <a:lnSpc>
                          <a:spcPct val="112000"/>
                        </a:lnSpc>
                        <a:spcBef>
                          <a:spcPts val="0"/>
                        </a:spcBef>
                        <a:spcAft>
                          <a:spcPts val="0"/>
                        </a:spcAft>
                      </a:pPr>
                      <a:r>
                        <a:rPr lang="en-US" sz="1100">
                          <a:effectLst/>
                        </a:rPr>
                        <a:t>.10</a:t>
                      </a:r>
                      <a:endParaRPr lang="en-US" sz="1000">
                        <a:effectLst/>
                        <a:latin typeface="Calibri"/>
                        <a:ea typeface="Calibri"/>
                        <a:cs typeface="Times New Roman"/>
                      </a:endParaRPr>
                    </a:p>
                  </a:txBody>
                  <a:tcPr marL="64542" marR="64542" marT="0" marB="0" anchor="b"/>
                </a:tc>
                <a:extLst>
                  <a:ext uri="{0D108BD9-81ED-4DB2-BD59-A6C34878D82A}">
                    <a16:rowId xmlns:a16="http://schemas.microsoft.com/office/drawing/2014/main" val="10005"/>
                  </a:ext>
                </a:extLst>
              </a:tr>
              <a:tr h="475098">
                <a:tc>
                  <a:txBody>
                    <a:bodyPr/>
                    <a:lstStyle/>
                    <a:p>
                      <a:pPr marL="0" marR="0">
                        <a:lnSpc>
                          <a:spcPct val="112000"/>
                        </a:lnSpc>
                        <a:spcBef>
                          <a:spcPts val="0"/>
                        </a:spcBef>
                        <a:spcAft>
                          <a:spcPts val="0"/>
                        </a:spcAft>
                      </a:pPr>
                      <a:r>
                        <a:rPr lang="en-US" sz="1100">
                          <a:effectLst/>
                        </a:rPr>
                        <a:t>RRBS-Total</a:t>
                      </a:r>
                      <a:endParaRPr lang="en-US" sz="1000">
                        <a:effectLst/>
                        <a:latin typeface="Calibri"/>
                        <a:ea typeface="Calibri"/>
                        <a:cs typeface="Times New Roman"/>
                      </a:endParaRPr>
                    </a:p>
                  </a:txBody>
                  <a:tcPr marL="64542" marR="64542" marT="0" marB="0" anchor="ctr"/>
                </a:tc>
                <a:tc>
                  <a:txBody>
                    <a:bodyPr/>
                    <a:lstStyle/>
                    <a:p>
                      <a:pPr marL="0" marR="0" algn="r">
                        <a:lnSpc>
                          <a:spcPct val="112000"/>
                        </a:lnSpc>
                        <a:spcBef>
                          <a:spcPts val="0"/>
                        </a:spcBef>
                        <a:spcAft>
                          <a:spcPts val="0"/>
                        </a:spcAft>
                      </a:pPr>
                      <a:r>
                        <a:rPr lang="en-US" sz="1100">
                          <a:effectLst/>
                        </a:rPr>
                        <a:t>63.9</a:t>
                      </a:r>
                      <a:endParaRPr lang="en-US" sz="1000">
                        <a:effectLst/>
                        <a:latin typeface="Calibri"/>
                        <a:ea typeface="Calibri"/>
                        <a:cs typeface="Times New Roman"/>
                      </a:endParaRPr>
                    </a:p>
                  </a:txBody>
                  <a:tcPr marL="64542" marR="64542" marT="0" marB="0" anchor="ctr"/>
                </a:tc>
                <a:tc>
                  <a:txBody>
                    <a:bodyPr/>
                    <a:lstStyle/>
                    <a:p>
                      <a:pPr marL="0" marR="0" algn="r">
                        <a:lnSpc>
                          <a:spcPct val="112000"/>
                        </a:lnSpc>
                        <a:spcBef>
                          <a:spcPts val="0"/>
                        </a:spcBef>
                        <a:spcAft>
                          <a:spcPts val="0"/>
                        </a:spcAft>
                      </a:pPr>
                      <a:r>
                        <a:rPr lang="en-US" sz="1100">
                          <a:effectLst/>
                        </a:rPr>
                        <a:t>61.8</a:t>
                      </a:r>
                      <a:endParaRPr lang="en-US" sz="1000">
                        <a:effectLst/>
                        <a:latin typeface="Calibri"/>
                        <a:ea typeface="Calibri"/>
                        <a:cs typeface="Times New Roman"/>
                      </a:endParaRPr>
                    </a:p>
                  </a:txBody>
                  <a:tcPr marL="64542" marR="64542" marT="0" marB="0" anchor="ctr"/>
                </a:tc>
                <a:tc>
                  <a:txBody>
                    <a:bodyPr/>
                    <a:lstStyle/>
                    <a:p>
                      <a:pPr marL="0" marR="0" algn="r">
                        <a:lnSpc>
                          <a:spcPct val="112000"/>
                        </a:lnSpc>
                        <a:spcBef>
                          <a:spcPts val="0"/>
                        </a:spcBef>
                        <a:spcAft>
                          <a:spcPts val="0"/>
                        </a:spcAft>
                      </a:pPr>
                      <a:r>
                        <a:rPr lang="en-US" sz="1100">
                          <a:effectLst/>
                        </a:rPr>
                        <a:t>-.20</a:t>
                      </a:r>
                      <a:endParaRPr lang="en-US" sz="1000">
                        <a:effectLst/>
                        <a:latin typeface="Calibri"/>
                        <a:ea typeface="Calibri"/>
                        <a:cs typeface="Times New Roman"/>
                      </a:endParaRPr>
                    </a:p>
                  </a:txBody>
                  <a:tcPr marL="64542" marR="64542" marT="0" marB="0" anchor="ctr"/>
                </a:tc>
                <a:tc>
                  <a:txBody>
                    <a:bodyPr/>
                    <a:lstStyle/>
                    <a:p>
                      <a:pPr marL="0" marR="0" algn="r">
                        <a:lnSpc>
                          <a:spcPct val="112000"/>
                        </a:lnSpc>
                        <a:spcBef>
                          <a:spcPts val="0"/>
                        </a:spcBef>
                        <a:spcAft>
                          <a:spcPts val="0"/>
                        </a:spcAft>
                      </a:pPr>
                      <a:r>
                        <a:rPr lang="en-US" sz="1100">
                          <a:effectLst/>
                        </a:rPr>
                        <a:t> .15</a:t>
                      </a:r>
                      <a:endParaRPr lang="en-US" sz="1000">
                        <a:effectLst/>
                        <a:latin typeface="Calibri"/>
                        <a:ea typeface="Calibri"/>
                        <a:cs typeface="Times New Roman"/>
                      </a:endParaRPr>
                    </a:p>
                  </a:txBody>
                  <a:tcPr marL="64542" marR="64542" marT="0" marB="0" anchor="ctr"/>
                </a:tc>
                <a:tc>
                  <a:txBody>
                    <a:bodyPr/>
                    <a:lstStyle/>
                    <a:p>
                      <a:pPr marL="0" marR="0" algn="r">
                        <a:lnSpc>
                          <a:spcPct val="112000"/>
                        </a:lnSpc>
                        <a:spcBef>
                          <a:spcPts val="0"/>
                        </a:spcBef>
                        <a:spcAft>
                          <a:spcPts val="0"/>
                        </a:spcAft>
                      </a:pPr>
                      <a:r>
                        <a:rPr lang="en-US" sz="1100">
                          <a:effectLst/>
                        </a:rPr>
                        <a:t>66.6</a:t>
                      </a:r>
                      <a:endParaRPr lang="en-US" sz="1000">
                        <a:effectLst/>
                        <a:latin typeface="Calibri"/>
                        <a:ea typeface="Calibri"/>
                        <a:cs typeface="Times New Roman"/>
                      </a:endParaRPr>
                    </a:p>
                  </a:txBody>
                  <a:tcPr marL="64542" marR="64542" marT="0" marB="0" anchor="ctr"/>
                </a:tc>
                <a:tc>
                  <a:txBody>
                    <a:bodyPr/>
                    <a:lstStyle/>
                    <a:p>
                      <a:pPr marL="0" marR="0" algn="r">
                        <a:lnSpc>
                          <a:spcPct val="112000"/>
                        </a:lnSpc>
                        <a:spcBef>
                          <a:spcPts val="0"/>
                        </a:spcBef>
                        <a:spcAft>
                          <a:spcPts val="0"/>
                        </a:spcAft>
                      </a:pPr>
                      <a:r>
                        <a:rPr lang="en-US" sz="1100">
                          <a:effectLst/>
                        </a:rPr>
                        <a:t>62.9</a:t>
                      </a:r>
                      <a:endParaRPr lang="en-US" sz="1000">
                        <a:effectLst/>
                        <a:latin typeface="Calibri"/>
                        <a:ea typeface="Calibri"/>
                        <a:cs typeface="Times New Roman"/>
                      </a:endParaRPr>
                    </a:p>
                  </a:txBody>
                  <a:tcPr marL="64542" marR="64542" marT="0" marB="0" anchor="ctr"/>
                </a:tc>
                <a:tc>
                  <a:txBody>
                    <a:bodyPr/>
                    <a:lstStyle/>
                    <a:p>
                      <a:pPr marL="0" marR="0" algn="r">
                        <a:lnSpc>
                          <a:spcPct val="112000"/>
                        </a:lnSpc>
                        <a:spcBef>
                          <a:spcPts val="0"/>
                        </a:spcBef>
                        <a:spcAft>
                          <a:spcPts val="0"/>
                        </a:spcAft>
                      </a:pPr>
                      <a:r>
                        <a:rPr lang="en-US" sz="1100">
                          <a:effectLst/>
                        </a:rPr>
                        <a:t>-.29</a:t>
                      </a:r>
                      <a:endParaRPr lang="en-US" sz="1000">
                        <a:effectLst/>
                        <a:latin typeface="Calibri"/>
                        <a:ea typeface="Calibri"/>
                        <a:cs typeface="Times New Roman"/>
                      </a:endParaRPr>
                    </a:p>
                  </a:txBody>
                  <a:tcPr marL="64542" marR="64542" marT="0" marB="0" anchor="ctr"/>
                </a:tc>
                <a:tc>
                  <a:txBody>
                    <a:bodyPr/>
                    <a:lstStyle/>
                    <a:p>
                      <a:pPr marL="0" marR="0" algn="ctr">
                        <a:lnSpc>
                          <a:spcPct val="112000"/>
                        </a:lnSpc>
                        <a:spcBef>
                          <a:spcPts val="0"/>
                        </a:spcBef>
                        <a:spcAft>
                          <a:spcPts val="0"/>
                        </a:spcAft>
                      </a:pPr>
                      <a:r>
                        <a:rPr lang="en-US" sz="1100">
                          <a:effectLst/>
                        </a:rPr>
                        <a:t>.18</a:t>
                      </a:r>
                      <a:endParaRPr lang="en-US" sz="1000">
                        <a:effectLst/>
                        <a:latin typeface="Calibri"/>
                        <a:ea typeface="Calibri"/>
                        <a:cs typeface="Times New Roman"/>
                      </a:endParaRPr>
                    </a:p>
                  </a:txBody>
                  <a:tcPr marL="64542" marR="64542" marT="0" marB="0" anchor="ctr"/>
                </a:tc>
                <a:extLst>
                  <a:ext uri="{0D108BD9-81ED-4DB2-BD59-A6C34878D82A}">
                    <a16:rowId xmlns:a16="http://schemas.microsoft.com/office/drawing/2014/main" val="10006"/>
                  </a:ext>
                </a:extLst>
              </a:tr>
              <a:tr h="632866">
                <a:tc>
                  <a:txBody>
                    <a:bodyPr/>
                    <a:lstStyle/>
                    <a:p>
                      <a:pPr marL="0" marR="0">
                        <a:lnSpc>
                          <a:spcPct val="112000"/>
                        </a:lnSpc>
                        <a:spcBef>
                          <a:spcPts val="0"/>
                        </a:spcBef>
                        <a:spcAft>
                          <a:spcPts val="0"/>
                        </a:spcAft>
                      </a:pPr>
                      <a:r>
                        <a:rPr lang="en-US" sz="1100">
                          <a:effectLst/>
                        </a:rPr>
                        <a:t>SCI Domain Total</a:t>
                      </a:r>
                      <a:endParaRPr lang="en-US" sz="1000">
                        <a:effectLst/>
                        <a:latin typeface="Calibri"/>
                        <a:ea typeface="Calibri"/>
                        <a:cs typeface="Times New Roman"/>
                      </a:endParaRPr>
                    </a:p>
                  </a:txBody>
                  <a:tcPr marL="64542" marR="64542" marT="0" marB="0" anchor="ctr"/>
                </a:tc>
                <a:tc>
                  <a:txBody>
                    <a:bodyPr/>
                    <a:lstStyle/>
                    <a:p>
                      <a:pPr marL="0" marR="0" algn="r">
                        <a:lnSpc>
                          <a:spcPct val="112000"/>
                        </a:lnSpc>
                        <a:spcBef>
                          <a:spcPts val="0"/>
                        </a:spcBef>
                        <a:spcAft>
                          <a:spcPts val="0"/>
                        </a:spcAft>
                      </a:pPr>
                      <a:r>
                        <a:rPr lang="en-US" sz="1100">
                          <a:effectLst/>
                        </a:rPr>
                        <a:t>63.3</a:t>
                      </a:r>
                      <a:endParaRPr lang="en-US" sz="1000">
                        <a:effectLst/>
                        <a:latin typeface="Calibri"/>
                        <a:ea typeface="Calibri"/>
                        <a:cs typeface="Times New Roman"/>
                      </a:endParaRPr>
                    </a:p>
                  </a:txBody>
                  <a:tcPr marL="64542" marR="64542" marT="0" marB="0" anchor="ctr"/>
                </a:tc>
                <a:tc>
                  <a:txBody>
                    <a:bodyPr/>
                    <a:lstStyle/>
                    <a:p>
                      <a:pPr marL="0" marR="0" algn="r">
                        <a:lnSpc>
                          <a:spcPct val="112000"/>
                        </a:lnSpc>
                        <a:spcBef>
                          <a:spcPts val="0"/>
                        </a:spcBef>
                        <a:spcAft>
                          <a:spcPts val="0"/>
                        </a:spcAft>
                      </a:pPr>
                      <a:r>
                        <a:rPr lang="en-US" sz="1100">
                          <a:effectLst/>
                        </a:rPr>
                        <a:t>58.9</a:t>
                      </a:r>
                      <a:endParaRPr lang="en-US" sz="1000">
                        <a:effectLst/>
                        <a:latin typeface="Calibri"/>
                        <a:ea typeface="Calibri"/>
                        <a:cs typeface="Times New Roman"/>
                      </a:endParaRPr>
                    </a:p>
                  </a:txBody>
                  <a:tcPr marL="64542" marR="64542" marT="0" marB="0" anchor="ctr"/>
                </a:tc>
                <a:tc>
                  <a:txBody>
                    <a:bodyPr/>
                    <a:lstStyle/>
                    <a:p>
                      <a:pPr marL="0" marR="0" algn="r">
                        <a:lnSpc>
                          <a:spcPct val="112000"/>
                        </a:lnSpc>
                        <a:spcBef>
                          <a:spcPts val="0"/>
                        </a:spcBef>
                        <a:spcAft>
                          <a:spcPts val="0"/>
                        </a:spcAft>
                      </a:pPr>
                      <a:r>
                        <a:rPr lang="en-US" sz="1100">
                          <a:effectLst/>
                        </a:rPr>
                        <a:t>-.51</a:t>
                      </a:r>
                      <a:endParaRPr lang="en-US" sz="1000">
                        <a:effectLst/>
                        <a:latin typeface="Calibri"/>
                        <a:ea typeface="Calibri"/>
                        <a:cs typeface="Times New Roman"/>
                      </a:endParaRPr>
                    </a:p>
                  </a:txBody>
                  <a:tcPr marL="64542" marR="64542" marT="0" marB="0" anchor="ctr"/>
                </a:tc>
                <a:tc>
                  <a:txBody>
                    <a:bodyPr/>
                    <a:lstStyle/>
                    <a:p>
                      <a:pPr marL="0" marR="0" algn="r">
                        <a:lnSpc>
                          <a:spcPct val="112000"/>
                        </a:lnSpc>
                        <a:spcBef>
                          <a:spcPts val="0"/>
                        </a:spcBef>
                        <a:spcAft>
                          <a:spcPts val="0"/>
                        </a:spcAft>
                      </a:pPr>
                      <a:r>
                        <a:rPr lang="en-US" sz="1100">
                          <a:effectLst/>
                        </a:rPr>
                        <a:t>.00</a:t>
                      </a:r>
                      <a:endParaRPr lang="en-US" sz="1000">
                        <a:effectLst/>
                        <a:latin typeface="Calibri"/>
                        <a:ea typeface="Calibri"/>
                        <a:cs typeface="Times New Roman"/>
                      </a:endParaRPr>
                    </a:p>
                  </a:txBody>
                  <a:tcPr marL="64542" marR="64542" marT="0" marB="0" anchor="ctr"/>
                </a:tc>
                <a:tc>
                  <a:txBody>
                    <a:bodyPr/>
                    <a:lstStyle/>
                    <a:p>
                      <a:pPr marL="0" marR="0" algn="r">
                        <a:lnSpc>
                          <a:spcPct val="112000"/>
                        </a:lnSpc>
                        <a:spcBef>
                          <a:spcPts val="0"/>
                        </a:spcBef>
                        <a:spcAft>
                          <a:spcPts val="0"/>
                        </a:spcAft>
                      </a:pPr>
                      <a:r>
                        <a:rPr lang="en-US" sz="1100">
                          <a:effectLst/>
                        </a:rPr>
                        <a:t>66</a:t>
                      </a:r>
                      <a:endParaRPr lang="en-US" sz="1000">
                        <a:effectLst/>
                        <a:latin typeface="Calibri"/>
                        <a:ea typeface="Calibri"/>
                        <a:cs typeface="Times New Roman"/>
                      </a:endParaRPr>
                    </a:p>
                  </a:txBody>
                  <a:tcPr marL="64542" marR="64542" marT="0" marB="0" anchor="ctr"/>
                </a:tc>
                <a:tc>
                  <a:txBody>
                    <a:bodyPr/>
                    <a:lstStyle/>
                    <a:p>
                      <a:pPr marL="0" marR="0" algn="r">
                        <a:lnSpc>
                          <a:spcPct val="112000"/>
                        </a:lnSpc>
                        <a:spcBef>
                          <a:spcPts val="0"/>
                        </a:spcBef>
                        <a:spcAft>
                          <a:spcPts val="0"/>
                        </a:spcAft>
                      </a:pPr>
                      <a:r>
                        <a:rPr lang="en-US" sz="1100">
                          <a:effectLst/>
                        </a:rPr>
                        <a:t>61.2</a:t>
                      </a:r>
                      <a:endParaRPr lang="en-US" sz="1000">
                        <a:effectLst/>
                        <a:latin typeface="Calibri"/>
                        <a:ea typeface="Calibri"/>
                        <a:cs typeface="Times New Roman"/>
                      </a:endParaRPr>
                    </a:p>
                  </a:txBody>
                  <a:tcPr marL="64542" marR="64542" marT="0" marB="0" anchor="ctr"/>
                </a:tc>
                <a:tc>
                  <a:txBody>
                    <a:bodyPr/>
                    <a:lstStyle/>
                    <a:p>
                      <a:pPr marL="0" marR="0" algn="r">
                        <a:lnSpc>
                          <a:spcPct val="112000"/>
                        </a:lnSpc>
                        <a:spcBef>
                          <a:spcPts val="0"/>
                        </a:spcBef>
                        <a:spcAft>
                          <a:spcPts val="0"/>
                        </a:spcAft>
                      </a:pPr>
                      <a:r>
                        <a:rPr lang="en-US" sz="1100">
                          <a:effectLst/>
                        </a:rPr>
                        <a:t>-.51</a:t>
                      </a:r>
                      <a:endParaRPr lang="en-US" sz="1000">
                        <a:effectLst/>
                        <a:latin typeface="Calibri"/>
                        <a:ea typeface="Calibri"/>
                        <a:cs typeface="Times New Roman"/>
                      </a:endParaRPr>
                    </a:p>
                  </a:txBody>
                  <a:tcPr marL="64542" marR="64542" marT="0" marB="0" anchor="ctr"/>
                </a:tc>
                <a:tc>
                  <a:txBody>
                    <a:bodyPr/>
                    <a:lstStyle/>
                    <a:p>
                      <a:pPr marL="0" marR="0" algn="ctr">
                        <a:lnSpc>
                          <a:spcPct val="112000"/>
                        </a:lnSpc>
                        <a:spcBef>
                          <a:spcPts val="0"/>
                        </a:spcBef>
                        <a:spcAft>
                          <a:spcPts val="0"/>
                        </a:spcAft>
                      </a:pPr>
                      <a:r>
                        <a:rPr lang="en-US" sz="1100">
                          <a:effectLst/>
                        </a:rPr>
                        <a:t>.09</a:t>
                      </a:r>
                      <a:endParaRPr lang="en-US" sz="1000">
                        <a:effectLst/>
                        <a:latin typeface="Calibri"/>
                        <a:ea typeface="Calibri"/>
                        <a:cs typeface="Times New Roman"/>
                      </a:endParaRPr>
                    </a:p>
                  </a:txBody>
                  <a:tcPr marL="64542" marR="64542" marT="0" marB="0" anchor="ctr"/>
                </a:tc>
                <a:extLst>
                  <a:ext uri="{0D108BD9-81ED-4DB2-BD59-A6C34878D82A}">
                    <a16:rowId xmlns:a16="http://schemas.microsoft.com/office/drawing/2014/main" val="10007"/>
                  </a:ext>
                </a:extLst>
              </a:tr>
              <a:tr h="457767">
                <a:tc>
                  <a:txBody>
                    <a:bodyPr/>
                    <a:lstStyle/>
                    <a:p>
                      <a:pPr marL="0" marR="0" algn="ctr">
                        <a:lnSpc>
                          <a:spcPct val="112000"/>
                        </a:lnSpc>
                        <a:spcBef>
                          <a:spcPts val="0"/>
                        </a:spcBef>
                        <a:spcAft>
                          <a:spcPts val="0"/>
                        </a:spcAft>
                      </a:pPr>
                      <a:r>
                        <a:rPr lang="en-US" sz="1100">
                          <a:effectLst/>
                        </a:rPr>
                        <a:t>SRS-2 Total</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63.5</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59.6</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-.45</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.01</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66.6</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62</a:t>
                      </a:r>
                      <a:endParaRPr lang="en-US" sz="1000">
                        <a:effectLst/>
                        <a:latin typeface="Calibri"/>
                        <a:ea typeface="Calibri"/>
                        <a:cs typeface="Times New Roman"/>
                      </a:endParaRPr>
                    </a:p>
                  </a:txBody>
                  <a:tcPr marL="64542" marR="64542" marT="0" marB="0" anchor="b"/>
                </a:tc>
                <a:tc>
                  <a:txBody>
                    <a:bodyPr/>
                    <a:lstStyle/>
                    <a:p>
                      <a:pPr marL="0" marR="0" algn="r">
                        <a:lnSpc>
                          <a:spcPct val="112000"/>
                        </a:lnSpc>
                        <a:spcBef>
                          <a:spcPts val="0"/>
                        </a:spcBef>
                        <a:spcAft>
                          <a:spcPts val="0"/>
                        </a:spcAft>
                      </a:pPr>
                      <a:r>
                        <a:rPr lang="en-US" sz="1100">
                          <a:effectLst/>
                        </a:rPr>
                        <a:t>-.45</a:t>
                      </a:r>
                      <a:endParaRPr lang="en-US" sz="1000">
                        <a:effectLst/>
                        <a:latin typeface="Calibri"/>
                        <a:ea typeface="Calibri"/>
                        <a:cs typeface="Times New Roman"/>
                      </a:endParaRPr>
                    </a:p>
                  </a:txBody>
                  <a:tcPr marL="64542" marR="64542" marT="0" marB="0" anchor="b"/>
                </a:tc>
                <a:tc>
                  <a:txBody>
                    <a:bodyPr/>
                    <a:lstStyle/>
                    <a:p>
                      <a:pPr marL="0" marR="0" algn="ctr">
                        <a:lnSpc>
                          <a:spcPct val="115000"/>
                        </a:lnSpc>
                        <a:spcBef>
                          <a:spcPts val="0"/>
                        </a:spcBef>
                        <a:spcAft>
                          <a:spcPts val="0"/>
                        </a:spcAft>
                      </a:pPr>
                      <a:r>
                        <a:rPr lang="en-US" sz="1100" kern="1400" dirty="0">
                          <a:effectLst/>
                        </a:rPr>
                        <a:t> </a:t>
                      </a:r>
                      <a:endParaRPr lang="en-US" sz="1000" dirty="0">
                        <a:effectLst/>
                      </a:endParaRPr>
                    </a:p>
                    <a:p>
                      <a:pPr marL="0" marR="0" algn="ctr">
                        <a:lnSpc>
                          <a:spcPct val="112000"/>
                        </a:lnSpc>
                        <a:spcBef>
                          <a:spcPts val="0"/>
                        </a:spcBef>
                        <a:spcAft>
                          <a:spcPts val="0"/>
                        </a:spcAft>
                      </a:pPr>
                      <a:r>
                        <a:rPr lang="en-US" sz="1100" dirty="0">
                          <a:effectLst/>
                        </a:rPr>
                        <a:t>.12</a:t>
                      </a:r>
                      <a:endParaRPr lang="en-US" sz="1000" dirty="0">
                        <a:effectLst/>
                        <a:latin typeface="Calibri"/>
                        <a:ea typeface="Calibri"/>
                        <a:cs typeface="Times New Roman"/>
                      </a:endParaRPr>
                    </a:p>
                  </a:txBody>
                  <a:tcPr marL="64542" marR="64542" marT="0" marB="0" anchor="b"/>
                </a:tc>
                <a:extLst>
                  <a:ext uri="{0D108BD9-81ED-4DB2-BD59-A6C34878D82A}">
                    <a16:rowId xmlns:a16="http://schemas.microsoft.com/office/drawing/2014/main" val="10008"/>
                  </a:ext>
                </a:extLst>
              </a:tr>
            </a:tbl>
          </a:graphicData>
        </a:graphic>
      </p:graphicFrame>
      <p:sp>
        <p:nvSpPr>
          <p:cNvPr id="3" name="Footer Placeholder 2"/>
          <p:cNvSpPr>
            <a:spLocks noGrp="1"/>
          </p:cNvSpPr>
          <p:nvPr>
            <p:ph type="ftr" sz="quarter" idx="11"/>
          </p:nvPr>
        </p:nvSpPr>
        <p:spPr/>
        <p:txBody>
          <a:bodyPr/>
          <a:lstStyle/>
          <a:p>
            <a:r>
              <a:rPr lang="en-US"/>
              <a:t>Dr. Mary Baker-Ericzen 10.5.17</a:t>
            </a:r>
          </a:p>
        </p:txBody>
      </p:sp>
    </p:spTree>
    <p:extLst>
      <p:ext uri="{BB962C8B-B14F-4D97-AF65-F5344CB8AC3E}">
        <p14:creationId xmlns:p14="http://schemas.microsoft.com/office/powerpoint/2010/main" val="40020913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to go from Here?</a:t>
            </a:r>
          </a:p>
        </p:txBody>
      </p:sp>
      <p:sp>
        <p:nvSpPr>
          <p:cNvPr id="4" name="Content Placeholder 3"/>
          <p:cNvSpPr>
            <a:spLocks noGrp="1"/>
          </p:cNvSpPr>
          <p:nvPr>
            <p:ph idx="1"/>
          </p:nvPr>
        </p:nvSpPr>
        <p:spPr/>
        <p:txBody>
          <a:bodyPr/>
          <a:lstStyle/>
          <a:p>
            <a:r>
              <a:rPr lang="en-US" dirty="0"/>
              <a:t>College course</a:t>
            </a:r>
          </a:p>
          <a:p>
            <a:r>
              <a:rPr lang="en-US" dirty="0"/>
              <a:t>Funding mechanism</a:t>
            </a:r>
          </a:p>
          <a:p>
            <a:r>
              <a:rPr lang="en-US" dirty="0"/>
              <a:t>Professional staff/faculty training</a:t>
            </a:r>
          </a:p>
          <a:p>
            <a:r>
              <a:rPr lang="en-US" dirty="0"/>
              <a:t>Dissemination</a:t>
            </a:r>
          </a:p>
          <a:p>
            <a:endParaRPr lang="en-US" dirty="0"/>
          </a:p>
        </p:txBody>
      </p:sp>
      <p:sp>
        <p:nvSpPr>
          <p:cNvPr id="3" name="Footer Placeholder 2"/>
          <p:cNvSpPr>
            <a:spLocks noGrp="1"/>
          </p:cNvSpPr>
          <p:nvPr>
            <p:ph type="ftr" sz="quarter" idx="11"/>
          </p:nvPr>
        </p:nvSpPr>
        <p:spPr/>
        <p:txBody>
          <a:bodyPr/>
          <a:lstStyle/>
          <a:p>
            <a:r>
              <a:rPr lang="en-US"/>
              <a:t>Dr. Mary Baker-Ericzen 10.5.17</a:t>
            </a:r>
          </a:p>
        </p:txBody>
      </p:sp>
    </p:spTree>
    <p:extLst>
      <p:ext uri="{BB962C8B-B14F-4D97-AF65-F5344CB8AC3E}">
        <p14:creationId xmlns:p14="http://schemas.microsoft.com/office/powerpoint/2010/main" val="1979155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College SUCCESS</a:t>
            </a:r>
          </a:p>
        </p:txBody>
      </p:sp>
      <p:sp>
        <p:nvSpPr>
          <p:cNvPr id="4" name="Content Placeholder 3"/>
          <p:cNvSpPr>
            <a:spLocks noGrp="1"/>
          </p:cNvSpPr>
          <p:nvPr>
            <p:ph idx="1"/>
          </p:nvPr>
        </p:nvSpPr>
        <p:spPr/>
        <p:txBody>
          <a:bodyPr>
            <a:normAutofit fontScale="92500" lnSpcReduction="20000"/>
          </a:bodyPr>
          <a:lstStyle/>
          <a:p>
            <a:r>
              <a:rPr lang="en-US" dirty="0"/>
              <a:t>The College SUCCESS program was designed for increasing “soft skills” in college students to promote success in College settings. "Soft skills" are often described as a cluster of executive functioning and social abilities that directly contribute to educational success. These skills facilitate academic performance by aiding the student in work completion, class attendance, positive social interactions with peers and professors and accessing needed supports and services</a:t>
            </a:r>
          </a:p>
        </p:txBody>
      </p:sp>
      <p:sp>
        <p:nvSpPr>
          <p:cNvPr id="3" name="Footer Placeholder 2"/>
          <p:cNvSpPr>
            <a:spLocks noGrp="1"/>
          </p:cNvSpPr>
          <p:nvPr>
            <p:ph type="ftr" sz="quarter" idx="11"/>
          </p:nvPr>
        </p:nvSpPr>
        <p:spPr/>
        <p:txBody>
          <a:bodyPr/>
          <a:lstStyle/>
          <a:p>
            <a:r>
              <a:rPr lang="en-US"/>
              <a:t>Dr. Mary Baker-Ericzen 10.5.17</a:t>
            </a:r>
          </a:p>
        </p:txBody>
      </p:sp>
    </p:spTree>
    <p:extLst>
      <p:ext uri="{BB962C8B-B14F-4D97-AF65-F5344CB8AC3E}">
        <p14:creationId xmlns:p14="http://schemas.microsoft.com/office/powerpoint/2010/main" val="475669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153400" cy="1143000"/>
          </a:xfrm>
        </p:spPr>
        <p:txBody>
          <a:bodyPr>
            <a:normAutofit/>
          </a:bodyPr>
          <a:lstStyle/>
          <a:p>
            <a:r>
              <a:rPr lang="en-US" sz="4000" dirty="0">
                <a:latin typeface="Arial Black" panose="020B0A04020102020204" pitchFamily="34" charset="0"/>
                <a:cs typeface="Aharoni" panose="02010803020104030203" pitchFamily="2" charset="-79"/>
              </a:rPr>
              <a:t>Project Objectives</a:t>
            </a:r>
          </a:p>
        </p:txBody>
      </p:sp>
      <p:sp>
        <p:nvSpPr>
          <p:cNvPr id="4" name="Content Placeholder 3"/>
          <p:cNvSpPr>
            <a:spLocks noGrp="1"/>
          </p:cNvSpPr>
          <p:nvPr>
            <p:ph idx="1"/>
          </p:nvPr>
        </p:nvSpPr>
        <p:spPr/>
        <p:txBody>
          <a:bodyPr>
            <a:normAutofit fontScale="62500" lnSpcReduction="20000"/>
          </a:bodyPr>
          <a:lstStyle/>
          <a:p>
            <a:r>
              <a:rPr lang="en-US" u="sng" dirty="0"/>
              <a:t>1. The College SUCCESS curriculum was developed </a:t>
            </a:r>
            <a:r>
              <a:rPr lang="en-US" dirty="0"/>
              <a:t>and includes 26 group intervention sessions, delivered 1x per week between 1.5-3 </a:t>
            </a:r>
            <a:r>
              <a:rPr lang="en-US" dirty="0" err="1"/>
              <a:t>hr</a:t>
            </a:r>
            <a:r>
              <a:rPr lang="en-US" dirty="0"/>
              <a:t> sessions (depending on campus). UCSD campus requested that 2 sessions be taught per week over a longer course hour to fit the intervention into the quarter system. </a:t>
            </a:r>
          </a:p>
          <a:p>
            <a:r>
              <a:rPr lang="en-US" dirty="0"/>
              <a:t> </a:t>
            </a:r>
          </a:p>
          <a:p>
            <a:r>
              <a:rPr lang="en-US" u="sng" dirty="0"/>
              <a:t>2. A student workbook was written, a facilitator guide was written, and handouts for professors/professionals and caregivers were developed</a:t>
            </a:r>
            <a:r>
              <a:rPr lang="en-US" dirty="0"/>
              <a:t>.  All students appreciated receiving their own student workbook. The workbooks were used to provide the information in written and visual forms, provide practice exercises and to be a reference for students to review or refer back to now and into the future.</a:t>
            </a:r>
          </a:p>
          <a:p>
            <a:r>
              <a:rPr lang="en-US" dirty="0"/>
              <a:t> </a:t>
            </a:r>
          </a:p>
          <a:p>
            <a:r>
              <a:rPr lang="en-US" dirty="0"/>
              <a:t>3. </a:t>
            </a:r>
            <a:r>
              <a:rPr lang="en-US" u="sng" dirty="0"/>
              <a:t>The training of the campus disability service program staff and collaborators in the SUCCESS program found to be too difficult with in this initial grant’s limited resources.</a:t>
            </a:r>
            <a:r>
              <a:rPr lang="en-US" dirty="0"/>
              <a:t> </a:t>
            </a:r>
          </a:p>
        </p:txBody>
      </p:sp>
      <p:sp>
        <p:nvSpPr>
          <p:cNvPr id="3" name="Footer Placeholder 2"/>
          <p:cNvSpPr>
            <a:spLocks noGrp="1"/>
          </p:cNvSpPr>
          <p:nvPr>
            <p:ph type="ftr" sz="quarter" idx="11"/>
          </p:nvPr>
        </p:nvSpPr>
        <p:spPr/>
        <p:txBody>
          <a:bodyPr/>
          <a:lstStyle/>
          <a:p>
            <a:r>
              <a:rPr lang="en-US"/>
              <a:t>Dr. Mary Baker-Ericzen 10.5.17</a:t>
            </a:r>
          </a:p>
        </p:txBody>
      </p:sp>
    </p:spTree>
    <p:extLst>
      <p:ext uri="{BB962C8B-B14F-4D97-AF65-F5344CB8AC3E}">
        <p14:creationId xmlns:p14="http://schemas.microsoft.com/office/powerpoint/2010/main" val="3936691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Samples</a:t>
            </a:r>
          </a:p>
        </p:txBody>
      </p:sp>
      <p:sp>
        <p:nvSpPr>
          <p:cNvPr id="4" name="Content Placeholder 3"/>
          <p:cNvSpPr>
            <a:spLocks noGrp="1"/>
          </p:cNvSpPr>
          <p:nvPr>
            <p:ph idx="1"/>
          </p:nvPr>
        </p:nvSpPr>
        <p:spPr/>
        <p:txBody>
          <a:bodyPr>
            <a:normAutofit lnSpcReduction="10000"/>
          </a:bodyPr>
          <a:lstStyle/>
          <a:p>
            <a:r>
              <a:rPr lang="en-US" dirty="0"/>
              <a:t>A total of 30 students were referred to program across campuses: UCSD=11, SDSU=6, CSUSM=5, SDCCD=8. Of these referrals, </a:t>
            </a:r>
          </a:p>
          <a:p>
            <a:pPr lvl="1"/>
            <a:r>
              <a:rPr lang="en-US" dirty="0"/>
              <a:t>4 declined to participate, </a:t>
            </a:r>
          </a:p>
          <a:p>
            <a:pPr lvl="1"/>
            <a:r>
              <a:rPr lang="en-US" dirty="0"/>
              <a:t>2 did not respond</a:t>
            </a:r>
          </a:p>
          <a:p>
            <a:pPr lvl="1"/>
            <a:r>
              <a:rPr lang="en-US" dirty="0"/>
              <a:t>2 had a conflict with meeting time. </a:t>
            </a:r>
          </a:p>
          <a:p>
            <a:r>
              <a:rPr lang="en-US" dirty="0"/>
              <a:t>22 students participated in the SUCCESS groups and 5 dropped over the course of the pilot study: UCSD=4, CSUSM=1.</a:t>
            </a:r>
          </a:p>
        </p:txBody>
      </p:sp>
      <p:sp>
        <p:nvSpPr>
          <p:cNvPr id="3" name="Footer Placeholder 2"/>
          <p:cNvSpPr>
            <a:spLocks noGrp="1"/>
          </p:cNvSpPr>
          <p:nvPr>
            <p:ph type="ftr" sz="quarter" idx="11"/>
          </p:nvPr>
        </p:nvSpPr>
        <p:spPr/>
        <p:txBody>
          <a:bodyPr/>
          <a:lstStyle/>
          <a:p>
            <a:r>
              <a:rPr lang="en-US"/>
              <a:t>Dr. Mary Baker-Ericzen 10.5.17</a:t>
            </a:r>
          </a:p>
        </p:txBody>
      </p:sp>
    </p:spTree>
    <p:extLst>
      <p:ext uri="{BB962C8B-B14F-4D97-AF65-F5344CB8AC3E}">
        <p14:creationId xmlns:p14="http://schemas.microsoft.com/office/powerpoint/2010/main" val="1645828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Participant Demographics (n=25)</a:t>
            </a:r>
            <a:br>
              <a:rPr lang="en-US" dirty="0"/>
            </a:br>
            <a:endParaRPr lang="en-US" dirty="0"/>
          </a:p>
        </p:txBody>
      </p:sp>
      <p:sp>
        <p:nvSpPr>
          <p:cNvPr id="4" name="Content Placeholder 3"/>
          <p:cNvSpPr>
            <a:spLocks noGrp="1"/>
          </p:cNvSpPr>
          <p:nvPr>
            <p:ph idx="1"/>
          </p:nvPr>
        </p:nvSpPr>
        <p:spPr/>
        <p:txBody>
          <a:bodyPr>
            <a:normAutofit fontScale="77500" lnSpcReduction="20000"/>
          </a:bodyPr>
          <a:lstStyle/>
          <a:p>
            <a:r>
              <a:rPr lang="en-US" dirty="0"/>
              <a:t>Age m=</a:t>
            </a:r>
            <a:r>
              <a:rPr lang="en-US" b="1" dirty="0"/>
              <a:t> 22.16 (</a:t>
            </a:r>
            <a:r>
              <a:rPr lang="en-US" b="1" dirty="0" err="1"/>
              <a:t>sd</a:t>
            </a:r>
            <a:r>
              <a:rPr lang="en-US" b="1" dirty="0"/>
              <a:t>=4.1)</a:t>
            </a:r>
            <a:r>
              <a:rPr lang="en-US" dirty="0"/>
              <a:t>  range, </a:t>
            </a:r>
            <a:r>
              <a:rPr lang="en-US" b="1" dirty="0"/>
              <a:t>18-34,  </a:t>
            </a:r>
            <a:r>
              <a:rPr lang="en-US" dirty="0"/>
              <a:t>76% male, 24% female</a:t>
            </a:r>
          </a:p>
          <a:p>
            <a:r>
              <a:rPr lang="en-US" dirty="0"/>
              <a:t>36% Hispanic, 56% Not Hispanic</a:t>
            </a:r>
          </a:p>
          <a:p>
            <a:r>
              <a:rPr lang="en-US" dirty="0"/>
              <a:t>60 % white, 12% black, 12% Asian/PI, 4% Native American/Alaskan Native, 12% unknown</a:t>
            </a:r>
            <a:br>
              <a:rPr lang="en-US" dirty="0"/>
            </a:br>
            <a:endParaRPr lang="en-US" dirty="0"/>
          </a:p>
          <a:p>
            <a:r>
              <a:rPr lang="en-US" dirty="0"/>
              <a:t>24%  1</a:t>
            </a:r>
            <a:r>
              <a:rPr lang="en-US" baseline="30000" dirty="0"/>
              <a:t>st</a:t>
            </a:r>
            <a:r>
              <a:rPr lang="en-US" dirty="0"/>
              <a:t> year College, 28% 2</a:t>
            </a:r>
            <a:r>
              <a:rPr lang="en-US" baseline="30000" dirty="0"/>
              <a:t>nd</a:t>
            </a:r>
            <a:r>
              <a:rPr lang="en-US" dirty="0"/>
              <a:t> year, 32% 3</a:t>
            </a:r>
            <a:r>
              <a:rPr lang="en-US" baseline="30000" dirty="0"/>
              <a:t>rd</a:t>
            </a:r>
            <a:r>
              <a:rPr lang="en-US" dirty="0"/>
              <a:t>, 8% 4</a:t>
            </a:r>
            <a:r>
              <a:rPr lang="en-US" baseline="30000" dirty="0"/>
              <a:t>th</a:t>
            </a:r>
            <a:r>
              <a:rPr lang="en-US" dirty="0"/>
              <a:t> </a:t>
            </a:r>
            <a:r>
              <a:rPr lang="en-US" dirty="0" err="1"/>
              <a:t>yr</a:t>
            </a:r>
            <a:r>
              <a:rPr lang="en-US" dirty="0"/>
              <a:t>, 4% Masters, 4% Doctoral   </a:t>
            </a:r>
          </a:p>
          <a:p>
            <a:r>
              <a:rPr lang="en-US" dirty="0"/>
              <a:t>24% enrolled in SDRC, 76% enrolled in College Disability Services, 16% enrolled in </a:t>
            </a:r>
            <a:r>
              <a:rPr lang="en-US" dirty="0" err="1"/>
              <a:t>Dept</a:t>
            </a:r>
            <a:r>
              <a:rPr lang="en-US" dirty="0"/>
              <a:t> of Rehab, 32% receiving Mental Health therapy, 16% on Medication</a:t>
            </a:r>
          </a:p>
          <a:p>
            <a:r>
              <a:rPr lang="en-US" dirty="0"/>
              <a:t>68% Live with family, 24% live with friend/roommate, 16% live alone</a:t>
            </a:r>
          </a:p>
          <a:p>
            <a:r>
              <a:rPr lang="en-US" dirty="0"/>
              <a:t>96% reported receiving an Autism Spectrum diagnosis</a:t>
            </a:r>
          </a:p>
        </p:txBody>
      </p:sp>
      <p:sp>
        <p:nvSpPr>
          <p:cNvPr id="3" name="Footer Placeholder 2"/>
          <p:cNvSpPr>
            <a:spLocks noGrp="1"/>
          </p:cNvSpPr>
          <p:nvPr>
            <p:ph type="ftr" sz="quarter" idx="11"/>
          </p:nvPr>
        </p:nvSpPr>
        <p:spPr/>
        <p:txBody>
          <a:bodyPr/>
          <a:lstStyle/>
          <a:p>
            <a:r>
              <a:rPr lang="en-US"/>
              <a:t>Dr. Mary Baker-Ericzen 10.5.17</a:t>
            </a:r>
          </a:p>
        </p:txBody>
      </p:sp>
    </p:spTree>
    <p:extLst>
      <p:ext uri="{BB962C8B-B14F-4D97-AF65-F5344CB8AC3E}">
        <p14:creationId xmlns:p14="http://schemas.microsoft.com/office/powerpoint/2010/main" val="2990114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Summary of Outcomes</a:t>
            </a:r>
            <a:br>
              <a:rPr lang="en-US" dirty="0"/>
            </a:br>
            <a:endParaRPr lang="en-US" dirty="0"/>
          </a:p>
        </p:txBody>
      </p:sp>
      <p:sp>
        <p:nvSpPr>
          <p:cNvPr id="4" name="Content Placeholder 3"/>
          <p:cNvSpPr>
            <a:spLocks noGrp="1"/>
          </p:cNvSpPr>
          <p:nvPr>
            <p:ph idx="1"/>
          </p:nvPr>
        </p:nvSpPr>
        <p:spPr>
          <a:xfrm>
            <a:off x="228600" y="1371600"/>
            <a:ext cx="8537448" cy="4953000"/>
          </a:xfrm>
        </p:spPr>
        <p:txBody>
          <a:bodyPr>
            <a:noAutofit/>
          </a:bodyPr>
          <a:lstStyle/>
          <a:p>
            <a:r>
              <a:rPr lang="en-US" sz="1600" dirty="0">
                <a:latin typeface="Cambria" panose="02040503050406030204" pitchFamily="18" charset="0"/>
                <a:cs typeface="Arial" panose="020B0604020202020204" pitchFamily="34" charset="0"/>
              </a:rPr>
              <a:t>50% of participants demonstrated improvements on executive functioning skills (CT observation measure)</a:t>
            </a:r>
          </a:p>
          <a:p>
            <a:r>
              <a:rPr lang="en-US" sz="1600" dirty="0">
                <a:latin typeface="Cambria" panose="02040503050406030204" pitchFamily="18" charset="0"/>
                <a:cs typeface="Arial" panose="020B0604020202020204" pitchFamily="34" charset="0"/>
              </a:rPr>
              <a:t>73% of participants reported improvements in executive functioning skills (BRIEF measure) </a:t>
            </a:r>
          </a:p>
          <a:p>
            <a:r>
              <a:rPr lang="en-US" sz="1600" dirty="0">
                <a:latin typeface="Cambria" panose="02040503050406030204" pitchFamily="18" charset="0"/>
                <a:cs typeface="Arial" panose="020B0604020202020204" pitchFamily="34" charset="0"/>
              </a:rPr>
              <a:t>88% of participants demonstrated improvements of social skills (SSPA observation measure)</a:t>
            </a:r>
          </a:p>
          <a:p>
            <a:r>
              <a:rPr lang="en-US" sz="1600" dirty="0">
                <a:latin typeface="Cambria" panose="02040503050406030204" pitchFamily="18" charset="0"/>
                <a:cs typeface="Arial" panose="020B0604020202020204" pitchFamily="34" charset="0"/>
              </a:rPr>
              <a:t>64% of participants reported improvements in social skills (SRS-2 self-report measure) </a:t>
            </a:r>
          </a:p>
          <a:p>
            <a:r>
              <a:rPr lang="en-US" sz="1600" dirty="0">
                <a:latin typeface="Cambria" panose="02040503050406030204" pitchFamily="18" charset="0"/>
                <a:cs typeface="Arial" panose="020B0604020202020204" pitchFamily="34" charset="0"/>
              </a:rPr>
              <a:t>70% of participants reported improvements on learning and memory skills used in academic setting and 100% were observed by the facilitator to use new learning and memory skills in course</a:t>
            </a:r>
          </a:p>
          <a:p>
            <a:r>
              <a:rPr lang="en-US" sz="1600" dirty="0">
                <a:latin typeface="Cambria" panose="02040503050406030204" pitchFamily="18" charset="0"/>
                <a:cs typeface="Arial" panose="020B0604020202020204" pitchFamily="34" charset="0"/>
              </a:rPr>
              <a:t> 75% of participants reported improvements in social communication skills in academic settings and 100% were observed by the facilitator to use new social communication skills in course</a:t>
            </a:r>
          </a:p>
          <a:p>
            <a:r>
              <a:rPr lang="en-US" sz="1600" dirty="0">
                <a:latin typeface="Cambria" panose="02040503050406030204" pitchFamily="18" charset="0"/>
                <a:cs typeface="Arial" panose="020B0604020202020204" pitchFamily="34" charset="0"/>
              </a:rPr>
              <a:t>100% of participants reported the SUCCESS program overall was excellent and 92% reported it helped them. 92% reported they would recommend it to a friend/classmate</a:t>
            </a:r>
          </a:p>
          <a:p>
            <a:r>
              <a:rPr lang="en-US" sz="1600" dirty="0">
                <a:latin typeface="Cambria" panose="02040503050406030204" pitchFamily="18" charset="0"/>
                <a:cs typeface="Arial" panose="020B0604020202020204" pitchFamily="34" charset="0"/>
              </a:rPr>
              <a:t> 100% of parents reported the SUCCESS program overall was excellent and 100% reported it helped their young adult. 100% reported they would recommend it to a friend/classmate</a:t>
            </a:r>
          </a:p>
          <a:p>
            <a:r>
              <a:rPr lang="en-US" sz="1600" dirty="0">
                <a:latin typeface="Cambria" panose="02040503050406030204" pitchFamily="18" charset="0"/>
                <a:cs typeface="Arial" panose="020B0604020202020204" pitchFamily="34" charset="0"/>
              </a:rPr>
              <a:t> 100% of the College campuses participating in SUCCESS program reported an interest in continuing it on their campus.</a:t>
            </a:r>
          </a:p>
          <a:p>
            <a:endParaRPr lang="en-US" sz="1700" dirty="0"/>
          </a:p>
        </p:txBody>
      </p:sp>
      <p:sp>
        <p:nvSpPr>
          <p:cNvPr id="3" name="Footer Placeholder 2"/>
          <p:cNvSpPr>
            <a:spLocks noGrp="1"/>
          </p:cNvSpPr>
          <p:nvPr>
            <p:ph type="ftr" sz="quarter" idx="11"/>
          </p:nvPr>
        </p:nvSpPr>
        <p:spPr/>
        <p:txBody>
          <a:bodyPr/>
          <a:lstStyle/>
          <a:p>
            <a:r>
              <a:rPr lang="en-US"/>
              <a:t>Dr. Mary Baker-Ericzen 10.5.17</a:t>
            </a:r>
          </a:p>
        </p:txBody>
      </p:sp>
    </p:spTree>
    <p:extLst>
      <p:ext uri="{BB962C8B-B14F-4D97-AF65-F5344CB8AC3E}">
        <p14:creationId xmlns:p14="http://schemas.microsoft.com/office/powerpoint/2010/main" val="3951965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One Student email about Try It and Apply It assignment</a:t>
            </a:r>
          </a:p>
        </p:txBody>
      </p:sp>
      <p:sp>
        <p:nvSpPr>
          <p:cNvPr id="6" name="Content Placeholder 5"/>
          <p:cNvSpPr>
            <a:spLocks noGrp="1"/>
          </p:cNvSpPr>
          <p:nvPr>
            <p:ph idx="1"/>
          </p:nvPr>
        </p:nvSpPr>
        <p:spPr/>
        <p:txBody>
          <a:bodyPr>
            <a:normAutofit fontScale="85000" lnSpcReduction="10000"/>
          </a:bodyPr>
          <a:lstStyle/>
          <a:p>
            <a:pPr marL="0" indent="0">
              <a:buNone/>
            </a:pPr>
            <a:r>
              <a:rPr lang="en-US" b="1" dirty="0"/>
              <a:t>Sent:</a:t>
            </a:r>
            <a:r>
              <a:rPr lang="en-US" dirty="0"/>
              <a:t> Thursday, April 13, 2017 6:16 PM</a:t>
            </a:r>
            <a:br>
              <a:rPr lang="en-US" dirty="0"/>
            </a:br>
            <a:r>
              <a:rPr lang="en-US" b="1" dirty="0"/>
              <a:t>To:</a:t>
            </a:r>
            <a:r>
              <a:rPr lang="en-US" dirty="0"/>
              <a:t> Fitch, Meghan</a:t>
            </a:r>
            <a:br>
              <a:rPr lang="en-US" dirty="0"/>
            </a:br>
            <a:r>
              <a:rPr lang="en-US" b="1" dirty="0"/>
              <a:t>Subject:</a:t>
            </a:r>
            <a:r>
              <a:rPr lang="en-US" dirty="0"/>
              <a:t> Try it and Apply It</a:t>
            </a:r>
          </a:p>
          <a:p>
            <a:pPr marL="0" indent="0">
              <a:buNone/>
            </a:pPr>
            <a:r>
              <a:rPr lang="en-US" dirty="0"/>
              <a:t> </a:t>
            </a:r>
          </a:p>
          <a:p>
            <a:pPr marL="0" indent="0">
              <a:buNone/>
            </a:pPr>
            <a:r>
              <a:rPr lang="en-US" dirty="0"/>
              <a:t>Hi Meghan, earlier this week, the mistake I made was I forgot to turn in an assignment and the professor told me about it and I accepted and acknowledged the mistake by apologizing and I corrected my mistake by turning in the assignment. Since it was late, I did an extra credit assignment to make up for lost points. I will prevent myself from making this mistake next time by setting a reminder. </a:t>
            </a:r>
          </a:p>
          <a:p>
            <a:endParaRPr lang="en-US" dirty="0"/>
          </a:p>
        </p:txBody>
      </p:sp>
      <p:sp>
        <p:nvSpPr>
          <p:cNvPr id="4" name="Footer Placeholder 3"/>
          <p:cNvSpPr>
            <a:spLocks noGrp="1"/>
          </p:cNvSpPr>
          <p:nvPr>
            <p:ph type="ftr" sz="quarter" idx="11"/>
          </p:nvPr>
        </p:nvSpPr>
        <p:spPr/>
        <p:txBody>
          <a:bodyPr/>
          <a:lstStyle/>
          <a:p>
            <a:r>
              <a:rPr lang="en-US"/>
              <a:t>Dr. Mary Baker-Ericzen 10.5.17</a:t>
            </a:r>
          </a:p>
        </p:txBody>
      </p:sp>
    </p:spTree>
    <p:extLst>
      <p:ext uri="{BB962C8B-B14F-4D97-AF65-F5344CB8AC3E}">
        <p14:creationId xmlns:p14="http://schemas.microsoft.com/office/powerpoint/2010/main" val="3448995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College SUCCESS</a:t>
            </a:r>
          </a:p>
        </p:txBody>
      </p:sp>
      <p:sp>
        <p:nvSpPr>
          <p:cNvPr id="3" name="Footer Placeholder 2"/>
          <p:cNvSpPr>
            <a:spLocks noGrp="1"/>
          </p:cNvSpPr>
          <p:nvPr>
            <p:ph type="ftr" sz="quarter" idx="11"/>
          </p:nvPr>
        </p:nvSpPr>
        <p:spPr/>
        <p:txBody>
          <a:bodyPr/>
          <a:lstStyle/>
          <a:p>
            <a:r>
              <a:rPr lang="en-US"/>
              <a:t>Dr. Mary Baker-Ericzen 10.5.17</a:t>
            </a:r>
          </a:p>
        </p:txBody>
      </p:sp>
      <p:pic>
        <p:nvPicPr>
          <p:cNvPr id="3074" name="Picture 2" descr="Shows an arrowed pathway. The arrow begins with &amp;#34;start&amp;#34; then continues upwards towards learning and memory, goal orientation, cognitive flexibility and context awareness, social communication and social action, compliment and control of emotions, self-advocacy, and the arrow head is labeled goal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1143000"/>
            <a:ext cx="4369503" cy="494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descr="Has a circle with success in college written in the middle Fanning out of the circle are the points of good self-esteem/ confidence, self-advocacy, asking/ receiving/ giving help, finding meaningful work, social networking, seeking and giving feedback and compliments, receiving the best grades you can get, completing work on time, retaining what you&amp;#39;ve learned, attending "/>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05400" y="2286000"/>
            <a:ext cx="3143031" cy="4067452"/>
          </a:xfrm>
          <a:prstGeom prst="rect">
            <a:avLst/>
          </a:prstGeom>
          <a:noFill/>
          <a:ln>
            <a:noFill/>
          </a:ln>
          <a:scene3d>
            <a:camera prst="orthographicFront">
              <a:rot lat="0" lon="0" rev="16200000"/>
            </a:camera>
            <a:lightRig rig="threePt" dir="t"/>
          </a:scene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8" descr="A brain with a graduation cap that is talking "/>
          <p:cNvPicPr/>
          <p:nvPr/>
        </p:nvPicPr>
        <p:blipFill>
          <a:blip r:embed="rId5" cstate="print">
            <a:lum bright="-20000" contrast="40000"/>
            <a:extLst>
              <a:ext uri="{28A0092B-C50C-407E-A947-70E740481C1C}">
                <a14:useLocalDpi xmlns:a14="http://schemas.microsoft.com/office/drawing/2010/main" val="0"/>
              </a:ext>
            </a:extLst>
          </a:blip>
          <a:srcRect/>
          <a:stretch>
            <a:fillRect/>
          </a:stretch>
        </p:blipFill>
        <p:spPr bwMode="auto">
          <a:xfrm>
            <a:off x="6248400" y="76200"/>
            <a:ext cx="2228850" cy="241808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107446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Dr. Mary Baker-Ericzen 10.5.17</a:t>
            </a:r>
          </a:p>
        </p:txBody>
      </p:sp>
      <p:pic>
        <p:nvPicPr>
          <p:cNvPr id="4098" name="Picture 2" descr="Opinion piece on Aspergers stating how the author feels as though Aspergers should not be the only thing people identify her by.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724174" y="-1346022"/>
            <a:ext cx="5715000" cy="87118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a:extLst>
              <a:ext uri="{FF2B5EF4-FFF2-40B4-BE49-F238E27FC236}">
                <a16:creationId xmlns:a16="http://schemas.microsoft.com/office/drawing/2014/main" id="{8536F580-5F4C-7F43-8C50-00ADBDFED4CC}"/>
              </a:ext>
            </a:extLst>
          </p:cNvPr>
          <p:cNvSpPr>
            <a:spLocks noGrp="1"/>
          </p:cNvSpPr>
          <p:nvPr>
            <p:ph type="title" idx="4294967295"/>
          </p:nvPr>
        </p:nvSpPr>
        <p:spPr>
          <a:xfrm>
            <a:off x="466874" y="-777930"/>
            <a:ext cx="8143726" cy="625530"/>
          </a:xfrm>
        </p:spPr>
        <p:txBody>
          <a:bodyPr>
            <a:normAutofit fontScale="90000"/>
          </a:bodyPr>
          <a:lstStyle/>
          <a:p>
            <a:r>
              <a:rPr lang="en-US" dirty="0"/>
              <a:t>The</a:t>
            </a:r>
            <a:r>
              <a:rPr lang="en-US" baseline="0" dirty="0"/>
              <a:t> Cougar Chronical</a:t>
            </a:r>
            <a:endParaRPr lang="en-US" dirty="0"/>
          </a:p>
        </p:txBody>
      </p:sp>
    </p:spTree>
    <p:extLst>
      <p:ext uri="{BB962C8B-B14F-4D97-AF65-F5344CB8AC3E}">
        <p14:creationId xmlns:p14="http://schemas.microsoft.com/office/powerpoint/2010/main" val="17614488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TotalTime>
  <Words>1475</Words>
  <Application>Microsoft Macintosh PowerPoint</Application>
  <PresentationFormat>On-screen Show (4:3)</PresentationFormat>
  <Paragraphs>300</Paragraphs>
  <Slides>14</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Arial Black</vt:lpstr>
      <vt:lpstr>Calibri</vt:lpstr>
      <vt:lpstr>Cambria</vt:lpstr>
      <vt:lpstr>Corbel</vt:lpstr>
      <vt:lpstr>Wingdings</vt:lpstr>
      <vt:lpstr>Wingdings 2</vt:lpstr>
      <vt:lpstr>Wingdings 3</vt:lpstr>
      <vt:lpstr>Module</vt:lpstr>
      <vt:lpstr>College SUCCESS</vt:lpstr>
      <vt:lpstr>College SUCCESS</vt:lpstr>
      <vt:lpstr>Project Objectives</vt:lpstr>
      <vt:lpstr>Participant Samples</vt:lpstr>
      <vt:lpstr>Participant Demographics (n=25) </vt:lpstr>
      <vt:lpstr>Summary of Outcomes </vt:lpstr>
      <vt:lpstr>One Student email about Try It and Apply It assignment</vt:lpstr>
      <vt:lpstr>College SUCCESS</vt:lpstr>
      <vt:lpstr>The Cougar Chronical</vt:lpstr>
      <vt:lpstr>PowerPoint Presentation</vt:lpstr>
      <vt:lpstr>Parents reported positive changes in their sons/daughters:  </vt:lpstr>
      <vt:lpstr>Self &amp; Parent Report: Executive Functioning Skills</vt:lpstr>
      <vt:lpstr>Self &amp; Parent Report: Social Functioning Skills</vt:lpstr>
      <vt:lpstr>Where to go from Here?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SUCCESS</dc:title>
  <dc:creator>Mary Baker</dc:creator>
  <cp:lastModifiedBy>Microsoft Office User</cp:lastModifiedBy>
  <cp:revision>20</cp:revision>
  <dcterms:created xsi:type="dcterms:W3CDTF">2020-08-15T00:27:48Z</dcterms:created>
  <dcterms:modified xsi:type="dcterms:W3CDTF">2020-10-30T23:26:25Z</dcterms:modified>
</cp:coreProperties>
</file>